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88" r:id="rId4"/>
    <p:sldId id="287" r:id="rId5"/>
    <p:sldId id="286" r:id="rId6"/>
    <p:sldId id="271" r:id="rId7"/>
    <p:sldId id="269" r:id="rId8"/>
    <p:sldId id="289" r:id="rId9"/>
    <p:sldId id="25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817" autoAdjust="0"/>
  </p:normalViewPr>
  <p:slideViewPr>
    <p:cSldViewPr snapToGrid="0" snapToObjects="1">
      <p:cViewPr varScale="1">
        <p:scale>
          <a:sx n="56" d="100"/>
          <a:sy n="56" d="100"/>
        </p:scale>
        <p:origin x="192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DE2F-DA4F-46DC-8927-3AD0E7B46B8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D2E7-9B78-4B9B-9A8E-08B7D75A07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7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5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5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Сейчас на 1 этапе. В дополнение к основному курсу изучаем матричную квантовую механику, рассматриваем, описываем </a:t>
            </a:r>
            <a:r>
              <a:rPr lang="ru-RU" dirty="0" err="1"/>
              <a:t>димеры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дополнение к 4 этапу – выступление на конференции </a:t>
            </a:r>
            <a:r>
              <a:rPr lang="ru-RU" dirty="0" err="1"/>
              <a:t>Арменского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3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Исследуемое соединение неодим-иттриевый </a:t>
            </a:r>
            <a:r>
              <a:rPr lang="ru-RU" dirty="0" err="1"/>
              <a:t>никелата</a:t>
            </a:r>
            <a:r>
              <a:rPr lang="ru-RU" dirty="0"/>
              <a:t> </a:t>
            </a:r>
            <a:r>
              <a:rPr lang="ru-RU" b="1" dirty="0"/>
              <a:t>содержит два вида магнитных ионов Nd3+ с J=9/2 и Ni2+ со спином S=1</a:t>
            </a:r>
            <a:r>
              <a:rPr lang="ru-RU" dirty="0"/>
              <a:t>. Кристаллическая структура содержит </a:t>
            </a:r>
            <a:r>
              <a:rPr lang="ru-RU" b="1" dirty="0"/>
              <a:t>цепочки октаэдров NiO6</a:t>
            </a:r>
            <a:r>
              <a:rPr lang="ru-RU" dirty="0"/>
              <a:t>, соединенных апикальными вершинами. Цепочки разделены ионами Nd3+ и Ba2+. Исходное соединение Y2BaNiO5 является типичным </a:t>
            </a:r>
            <a:r>
              <a:rPr lang="ru-RU" dirty="0" err="1"/>
              <a:t>халдейновским</a:t>
            </a:r>
            <a:r>
              <a:rPr lang="ru-RU" dirty="0"/>
              <a:t> магнетиком, который </a:t>
            </a:r>
            <a:r>
              <a:rPr lang="ru-RU" b="1" dirty="0"/>
              <a:t>не упорядочивается вплоть до 0.01 К,</a:t>
            </a:r>
            <a:r>
              <a:rPr lang="ru-RU" dirty="0"/>
              <a:t> и </a:t>
            </a:r>
            <a:r>
              <a:rPr lang="ru-RU" b="1" dirty="0"/>
              <a:t>имеет щель в спектре магнитных возбуждений. </a:t>
            </a:r>
            <a:r>
              <a:rPr lang="ru-RU" dirty="0"/>
              <a:t>Полная или </a:t>
            </a:r>
            <a:r>
              <a:rPr lang="ru-RU" b="1" dirty="0"/>
              <a:t>частичная замена ионов Y3+ на редкоземельный магнитный ион приводит к антиферромагнитному упорядочению</a:t>
            </a:r>
            <a:r>
              <a:rPr lang="ru-RU" dirty="0"/>
              <a:t>, при этом </a:t>
            </a:r>
            <a:r>
              <a:rPr lang="ru-RU" b="1" dirty="0"/>
              <a:t>щель</a:t>
            </a:r>
            <a:r>
              <a:rPr lang="ru-RU" dirty="0"/>
              <a:t> в спектре магнитных возбуждений цепочки никеля со спином S = 1 </a:t>
            </a:r>
            <a:r>
              <a:rPr lang="ru-RU" b="1" dirty="0"/>
              <a:t>сохранятся и в упорядоченном состоянии</a:t>
            </a:r>
            <a:r>
              <a:rPr lang="ru-RU" dirty="0"/>
              <a:t>. Хотя </a:t>
            </a:r>
            <a:r>
              <a:rPr lang="ru-RU" dirty="0" err="1"/>
              <a:t>никелаты</a:t>
            </a:r>
            <a:r>
              <a:rPr lang="ru-RU" dirty="0"/>
              <a:t> исследуются уже в течение длительного времени, целый ряд принципиальных вопросов, связанных с поведением </a:t>
            </a:r>
            <a:r>
              <a:rPr lang="ru-RU" dirty="0" err="1"/>
              <a:t>халдейновской</a:t>
            </a:r>
            <a:r>
              <a:rPr lang="ru-RU" dirty="0"/>
              <a:t> цепочки и редкоземельных металлов, до конца не решен.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Наблюдается широкий максимум и лямбда-аномалия при низких температурах, предположительно аномалия связана с разрывами цепочек.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представлены результаты экспериментального исследования температурной зависимости магнитной восприимчивости от температуры для соединений с разной концентрацией неодима. Широкий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максимум на магнитной восприимчивости смещается в сторону более низких температур при уменьшении концентрации неодима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Этот максимум соответствует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вкладу неодимовой подсистемы </a:t>
            </a:r>
            <a:r>
              <a:rPr lang="ru-RU" b="1" dirty="0"/>
              <a:t>(под действием внутреннего магнитного поля дуплет расщепляется и </a:t>
            </a:r>
            <a:r>
              <a:rPr lang="ru-RU" b="1" dirty="0" err="1"/>
              <a:t>засчёт</a:t>
            </a:r>
            <a:r>
              <a:rPr lang="ru-RU" b="1" dirty="0"/>
              <a:t> распределения электронов по этому дуплету появляется максимум)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области низких температур для всех соединений наблюдается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аномалия при 3 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Предполагается, что эта аномалия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связана с разрывами никелевых цепочек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3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Немагнитные примеси внутри никелевой цепочки приводят к ее разрыву.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концах сегментов цепочки появляются спины S=1/2., которые могут взаимодействовать друг с другом через флуктуации никелевой цепочки. Кроме того,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недоокисленный кислород внутри цепочки может приводить к ферромагнитному взаимодействию двух ближайших ионов никеля, т.е. образованию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7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следующем слайде представлены полевые зависимости намагниченности для соединений с разной концентраций неодима. При высоких концентрациях неодима на полевой зависимости наблюдается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аномалия, которая исчезает в соединениях с низкой концентрацией неодима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0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должны для каждого соединения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Оценить вклады магнитных подсистем в магнитную восприимчивость и намагниченность: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вклад неодимовой подсистемы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вклад, связанный с разрывами никелевой цепочки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вклад, вносимый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ферронами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Сопоставить результаты расчетов с экспериментом.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механизм намагничивания: что происходит с магнитными моментами под действием магнитного поля.  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4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622251"/>
            <a:ext cx="7772400" cy="212885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Анализ экспериментальных данных при исследовании термодинамических свойств магнитных систем</a:t>
            </a:r>
            <a:endParaRPr lang="en-US" sz="3200" b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559425"/>
            <a:ext cx="6400800" cy="908050"/>
          </a:xfrm>
        </p:spPr>
        <p:txBody>
          <a:bodyPr anchor="ctr"/>
          <a:lstStyle/>
          <a:p>
            <a:pPr eaLnBrk="1" hangingPunct="1"/>
            <a:r>
              <a:rPr lang="ru-RU" sz="11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Проектная группа : </a:t>
            </a:r>
            <a:r>
              <a:rPr lang="ru-RU" sz="11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Бень</a:t>
            </a:r>
            <a:r>
              <a:rPr lang="ru-RU" sz="11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Таисия, </a:t>
            </a:r>
            <a:r>
              <a:rPr lang="ru-RU" sz="110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Гаварина</a:t>
            </a:r>
            <a:r>
              <a:rPr lang="ru-RU" sz="110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Светлана</a:t>
            </a:r>
            <a:endParaRPr lang="ru-RU" sz="110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11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Выступающие: Гаварина Светлана</a:t>
            </a:r>
          </a:p>
          <a:p>
            <a:pPr eaLnBrk="1" hangingPunct="1"/>
            <a:r>
              <a:rPr lang="ru-RU" sz="11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Научный руководитель: Попова Елена Арнольдовна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83568" y="50130"/>
            <a:ext cx="5167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Исследовательская группа.</a:t>
            </a:r>
          </a:p>
        </p:txBody>
      </p:sp>
      <p:pic>
        <p:nvPicPr>
          <p:cNvPr id="1026" name="Picture 2" descr="https://pp.userapi.com/c850728/v850728826/43668/ppasIak8jBo.jpg">
            <a:extLst>
              <a:ext uri="{FF2B5EF4-FFF2-40B4-BE49-F238E27FC236}">
                <a16:creationId xmlns:a16="http://schemas.microsoft.com/office/drawing/2014/main" id="{847A6692-8139-4197-9DAD-684FC37F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07" y="1521157"/>
            <a:ext cx="2521488" cy="38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31DB6-5CEC-4813-96D6-79DEACBB9506}"/>
              </a:ext>
            </a:extLst>
          </p:cNvPr>
          <p:cNvSpPr txBox="1"/>
          <p:nvPr/>
        </p:nvSpPr>
        <p:spPr>
          <a:xfrm>
            <a:off x="779644" y="5545564"/>
            <a:ext cx="3019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Гаварина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Светлана. Исследование магнитной восприимчивости вещества.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29AB6-B0B3-4CE1-B74E-025246C7665E}"/>
              </a:ext>
            </a:extLst>
          </p:cNvPr>
          <p:cNvSpPr txBox="1"/>
          <p:nvPr/>
        </p:nvSpPr>
        <p:spPr>
          <a:xfrm>
            <a:off x="4808194" y="5545564"/>
            <a:ext cx="3167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Таисия. Исследование намагниченности и выявление механизмов намагниченности.</a:t>
            </a:r>
          </a:p>
        </p:txBody>
      </p:sp>
      <p:pic>
        <p:nvPicPr>
          <p:cNvPr id="1032" name="Picture 8" descr="https://pp.userapi.com/c831508/v831508778/1683ca/4U-rEsQ7eks.jpg">
            <a:extLst>
              <a:ext uri="{FF2B5EF4-FFF2-40B4-BE49-F238E27FC236}">
                <a16:creationId xmlns:a16="http://schemas.microsoft.com/office/drawing/2014/main" id="{C490FDD4-ED36-42A5-BB36-EE3B6639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38" y="1446820"/>
            <a:ext cx="2973270" cy="39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1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64504" y="238666"/>
            <a:ext cx="516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План проекта.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FB2FC1-80AA-4514-8477-409239F5FD70}"/>
              </a:ext>
            </a:extLst>
          </p:cNvPr>
          <p:cNvSpPr txBox="1"/>
          <p:nvPr/>
        </p:nvSpPr>
        <p:spPr>
          <a:xfrm>
            <a:off x="499621" y="1677971"/>
            <a:ext cx="81730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методов квантово-механического описания различных подсистем.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вклада различных подсистем в намагниченность и магнитную восприимчивость.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 и сопоставление их с экспериментальными данными.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в научные журналы. А так же выступление на конференции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Арменского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70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83568" y="50130"/>
            <a:ext cx="5167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Исследуемое соединение </a:t>
            </a:r>
          </a:p>
          <a:p>
            <a:pPr algn="ctr"/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(Y</a:t>
            </a:r>
            <a:r>
              <a:rPr lang="en-US" sz="32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1-x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Nd</a:t>
            </a:r>
            <a:r>
              <a:rPr lang="en-US" sz="32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x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)</a:t>
            </a:r>
            <a:r>
              <a:rPr lang="en-US" sz="32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2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BaNiO</a:t>
            </a:r>
            <a:r>
              <a:rPr lang="en-US" sz="32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5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1D5BC80F-177A-40A1-869B-17444FFC1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7" y="1688222"/>
            <a:ext cx="5761219" cy="44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C7BC0647-1EEA-43F9-83B0-9E812254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38" y="2457384"/>
            <a:ext cx="242915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0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157AB-E922-4A9D-9DE7-119AD1876924}"/>
              </a:ext>
            </a:extLst>
          </p:cNvPr>
          <p:cNvSpPr txBox="1"/>
          <p:nvPr/>
        </p:nvSpPr>
        <p:spPr>
          <a:xfrm>
            <a:off x="1236518" y="146094"/>
            <a:ext cx="7824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данные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восприимчивость 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(Y</a:t>
            </a:r>
            <a:r>
              <a:rPr lang="en-US" sz="28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1-x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Nd</a:t>
            </a:r>
            <a:r>
              <a:rPr lang="en-US" sz="28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x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)</a:t>
            </a:r>
            <a:r>
              <a:rPr lang="en-US" sz="28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2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BaNiO</a:t>
            </a:r>
            <a:r>
              <a:rPr lang="en-US" sz="28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5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747B9-7048-4A16-A5A0-923189006575}"/>
              </a:ext>
            </a:extLst>
          </p:cNvPr>
          <p:cNvSpPr txBox="1"/>
          <p:nvPr/>
        </p:nvSpPr>
        <p:spPr>
          <a:xfrm>
            <a:off x="255588" y="5452953"/>
            <a:ext cx="8805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магнитной восприимчивости от температур. Рассмотрены случаи для разных концентраций редкоземельного металла в интервале температур от 1 К до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К.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6387BD-2E48-47AB-8156-2AB785BD53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0" y="1405134"/>
            <a:ext cx="3868353" cy="3491345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597646-838E-4817-B46B-61EE2A3E323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28" y="1600200"/>
            <a:ext cx="4173745" cy="3408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00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460420" y="0"/>
            <a:ext cx="5301589" cy="13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Разрывы цепочек и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ферроны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21B047C7-8B94-41E3-8FCE-A72233306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6" y="1486800"/>
            <a:ext cx="1691148" cy="953981"/>
          </a:xfrm>
          <a:prstGeom prst="rect">
            <a:avLst/>
          </a:prstGeom>
        </p:spPr>
      </p:pic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D4960F14-E5C3-48B5-93D2-6B5C241C3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2" y="2381599"/>
            <a:ext cx="2895896" cy="1769714"/>
          </a:xfrm>
          <a:prstGeom prst="rect">
            <a:avLst/>
          </a:prstGeom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CFB1BB53-560D-43DC-9A10-392B24A01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4288910"/>
            <a:ext cx="3256514" cy="88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79D246-02AD-4597-869C-105F58376D56}"/>
              </a:ext>
            </a:extLst>
          </p:cNvPr>
          <p:cNvSpPr txBox="1"/>
          <p:nvPr/>
        </p:nvSpPr>
        <p:spPr>
          <a:xfrm>
            <a:off x="255588" y="5486400"/>
            <a:ext cx="316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ферронов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4">
            <a:extLst>
              <a:ext uri="{FF2B5EF4-FFF2-40B4-BE49-F238E27FC236}">
                <a16:creationId xmlns:a16="http://schemas.microsoft.com/office/drawing/2014/main" id="{8076509B-8CFE-400E-AB55-D286555CE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83" y="1486800"/>
            <a:ext cx="2604717" cy="399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9DBDE0-D484-4CD1-B885-92D3A9DC9A36}"/>
              </a:ext>
            </a:extLst>
          </p:cNvPr>
          <p:cNvSpPr txBox="1"/>
          <p:nvPr/>
        </p:nvSpPr>
        <p:spPr>
          <a:xfrm>
            <a:off x="5373278" y="5490802"/>
            <a:ext cx="2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157AB-E922-4A9D-9DE7-119AD1876924}"/>
              </a:ext>
            </a:extLst>
          </p:cNvPr>
          <p:cNvSpPr txBox="1"/>
          <p:nvPr/>
        </p:nvSpPr>
        <p:spPr>
          <a:xfrm>
            <a:off x="2102177" y="153959"/>
            <a:ext cx="6278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данные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Намагниченность 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(Y</a:t>
            </a:r>
            <a:r>
              <a:rPr lang="en-US" sz="28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1-x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Nd</a:t>
            </a:r>
            <a:r>
              <a:rPr lang="en-US" sz="28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x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)</a:t>
            </a:r>
            <a:r>
              <a:rPr lang="en-US" sz="28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2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BaNiO</a:t>
            </a:r>
            <a:r>
              <a:rPr lang="en-US" sz="28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5</a:t>
            </a:r>
            <a:r>
              <a:rPr lang="en-US" sz="28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B5C6BA-8EC4-4D9A-952E-CF7454D26C4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" y="1679984"/>
            <a:ext cx="4489469" cy="3498032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DEBA59-D101-4B4C-836E-1A75BA15A4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6" y="1704544"/>
            <a:ext cx="4489469" cy="349803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747B9-7048-4A16-A5A0-923189006575}"/>
              </a:ext>
            </a:extLst>
          </p:cNvPr>
          <p:cNvSpPr txBox="1"/>
          <p:nvPr/>
        </p:nvSpPr>
        <p:spPr>
          <a:xfrm>
            <a:off x="255588" y="5363852"/>
            <a:ext cx="880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зависимости намагниченности от внешнего поля. Рассмотрены два случая для разных температур и разных концентраций редкоземельного металла.</a:t>
            </a:r>
          </a:p>
        </p:txBody>
      </p:sp>
    </p:spTree>
    <p:extLst>
      <p:ext uri="{BB962C8B-B14F-4D97-AF65-F5344CB8AC3E}">
        <p14:creationId xmlns:p14="http://schemas.microsoft.com/office/powerpoint/2010/main" val="418966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3073484" y="196849"/>
            <a:ext cx="3826936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622871" y="1540219"/>
            <a:ext cx="801616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вклада различных подсистем в намагниченность и магнитную восприимчивость данного вещества: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вклада, связанного с разрывами никелевых цепочек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вклада системы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ферронов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вклада неодимовой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теоретических и экспериментальных данных.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модель, описывающую процессы намагничивания в каждом соединении.</a:t>
            </a:r>
          </a:p>
        </p:txBody>
      </p:sp>
    </p:spTree>
    <p:extLst>
      <p:ext uri="{BB962C8B-B14F-4D97-AF65-F5344CB8AC3E}">
        <p14:creationId xmlns:p14="http://schemas.microsoft.com/office/powerpoint/2010/main" val="83490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713</Words>
  <Application>Microsoft Office PowerPoint</Application>
  <PresentationFormat>Экран (4:3)</PresentationFormat>
  <Paragraphs>81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ＭＳ Ｐゴシック</vt:lpstr>
      <vt:lpstr>SimSun</vt:lpstr>
      <vt:lpstr>Arial</vt:lpstr>
      <vt:lpstr>Calibri</vt:lpstr>
      <vt:lpstr>Myriad Pro</vt:lpstr>
      <vt:lpstr>Myriad Pro Semibold</vt:lpstr>
      <vt:lpstr>Tahoma</vt:lpstr>
      <vt:lpstr>Times New Roman</vt:lpstr>
      <vt:lpstr>Office Theme</vt:lpstr>
      <vt:lpstr>Анализ экспериментальных данных при исследовании термодинамических свойств магнитных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Гаварина Светлана Игоревна</cp:lastModifiedBy>
  <cp:revision>213</cp:revision>
  <dcterms:created xsi:type="dcterms:W3CDTF">2010-09-30T06:45:29Z</dcterms:created>
  <dcterms:modified xsi:type="dcterms:W3CDTF">2018-11-13T22:48:12Z</dcterms:modified>
</cp:coreProperties>
</file>