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49" r:id="rId2"/>
    <p:sldMasterId id="2147483650" r:id="rId3"/>
  </p:sldMasterIdLst>
  <p:notesMasterIdLst>
    <p:notesMasterId r:id="rId24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6F"/>
    <a:srgbClr val="1C2A55"/>
    <a:srgbClr val="003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90;&#1103;\Downloads\&#1086;&#1087;&#1088;&#1086;&#1089;%20&#1074;&#1099;&#1087;&#1091;&#1089;&#1082;&#1085;&#1080;&#1082;&#1086;&#1074;%20&#1084;&#1072;&#1075;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C\Downloads\&#1053;&#1072;&#1095;&#1072;&#1083;&#1100;&#1085;&#1099;&#1077;%20&#1079;&#1072;&#1088;&#1087;&#1083;&#1072;&#1090;&#1099;%20&#1074;&#1099;&#1087;&#1091;&#1089;&#1082;&#1085;&#1080;&#1082;&#1086;&#1074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C\Downloads\&#1053;&#1072;&#1095;&#1072;&#1083;&#1100;&#1085;&#1099;&#1077;%20&#1079;&#1072;&#1088;&#1087;&#1083;&#1072;&#1090;&#1099;%20&#1074;&#1099;&#1087;&#1091;&#1089;&#1082;&#1085;&#1080;&#1082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85197551475097"/>
          <c:y val="2.1857923497267829E-2"/>
          <c:w val="0.59766277128547551"/>
          <c:h val="0.9398907103825182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2"/>
              <c:layout>
                <c:manualLayout>
                  <c:x val="-0.22809064675160992"/>
                  <c:y val="-1.205264633881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9525">
                <a:noFill/>
              </a:ln>
            </c:spPr>
            <c:txPr>
              <a:bodyPr/>
              <a:lstStyle/>
              <a:p>
                <a:pPr>
                  <a:defRPr sz="1000" b="1" i="0" u="none" strike="noStrike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3"/>
              <c:pt idx="0">
                <c:v>Аналитическое агентство</c:v>
              </c:pt>
              <c:pt idx="1">
                <c:v>Некоммерческий сектор</c:v>
              </c:pt>
              <c:pt idx="2">
                <c:v>СМИ, издательства, сфера культуры</c:v>
              </c:pt>
              <c:pt idx="3">
                <c:v>Телекоммуникации</c:v>
              </c:pt>
              <c:pt idx="4">
                <c:v>Маркетинг, реклама, PR</c:v>
              </c:pt>
              <c:pt idx="5">
                <c:v>Медицина, фармацевтика, ветеринария</c:v>
              </c:pt>
              <c:pt idx="6">
                <c:v>Торговля (опт, ритейл)</c:v>
              </c:pt>
              <c:pt idx="7">
                <c:v>ИКТ-сектор</c:v>
              </c:pt>
              <c:pt idx="8">
                <c:v>Наука, образование, исследования, разработки</c:v>
              </c:pt>
              <c:pt idx="9">
                <c:v>Реальный сектор (производство)</c:v>
              </c:pt>
              <c:pt idx="10">
                <c:v>Государственное управление (министерства, ведомства и т.д.)</c:v>
              </c:pt>
              <c:pt idx="11">
                <c:v>Консалтинг, стратегическое развитие</c:v>
              </c:pt>
              <c:pt idx="12">
                <c:v>Финансовый сектор (финансовые, инвестиционные, аудиторские компании, банки, страхование и др.)</c:v>
              </c:pt>
            </c:strLit>
          </c:cat>
          <c:val>
            <c:numLit>
              <c:formatCode>General</c:formatCode>
              <c:ptCount val="13"/>
              <c:pt idx="0">
                <c:v>1.2820512820512825E-2</c:v>
              </c:pt>
              <c:pt idx="1">
                <c:v>1.2820512820512825E-2</c:v>
              </c:pt>
              <c:pt idx="2">
                <c:v>1.2820512820512825E-2</c:v>
              </c:pt>
              <c:pt idx="3">
                <c:v>1.2820512820512825E-2</c:v>
              </c:pt>
              <c:pt idx="4">
                <c:v>2.5641025641025859E-2</c:v>
              </c:pt>
              <c:pt idx="5">
                <c:v>2.5641025641025859E-2</c:v>
              </c:pt>
              <c:pt idx="6">
                <c:v>2.5641025641025859E-2</c:v>
              </c:pt>
              <c:pt idx="7">
                <c:v>3.8461538461538471E-2</c:v>
              </c:pt>
              <c:pt idx="8">
                <c:v>5.1282051282051294E-2</c:v>
              </c:pt>
              <c:pt idx="9">
                <c:v>5.1282051282051294E-2</c:v>
              </c:pt>
              <c:pt idx="10">
                <c:v>7.6923076923076983E-2</c:v>
              </c:pt>
              <c:pt idx="11">
                <c:v>0.16666666666666669</c:v>
              </c:pt>
              <c:pt idx="12">
                <c:v>0.48717948717949061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axId val="143146448"/>
        <c:axId val="84454872"/>
      </c:barChart>
      <c:catAx>
        <c:axId val="143146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4454872"/>
        <c:crosses val="autoZero"/>
        <c:auto val="0"/>
        <c:lblAlgn val="ctr"/>
        <c:lblOffset val="100"/>
        <c:noMultiLvlLbl val="0"/>
      </c:catAx>
      <c:valAx>
        <c:axId val="84454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314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0" i="0" u="none" strike="noStrike">
          <a:solidFill>
            <a:srgbClr val="0000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79615014915992"/>
          <c:y val="0.10292507614392712"/>
          <c:w val="0.5528825664842737"/>
          <c:h val="0.7941498477121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 w="9525">
                <a:noFill/>
              </a:ln>
            </c:spPr>
            <c:txPr>
              <a:bodyPr/>
              <a:lstStyle/>
              <a:p>
                <a:pPr>
                  <a:defRPr sz="800" b="1" i="0" u="none" strike="noStrike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Зарплатный минимум</c:v>
              </c:pt>
              <c:pt idx="1">
                <c:v>Средняя оплата труда</c:v>
              </c:pt>
              <c:pt idx="2">
                <c:v>Зарплатный максимум</c:v>
              </c:pt>
            </c:strLit>
          </c:cat>
          <c:val>
            <c:numLit>
              <c:formatCode>General</c:formatCode>
              <c:ptCount val="3"/>
              <c:pt idx="0">
                <c:v>30000</c:v>
              </c:pt>
              <c:pt idx="1">
                <c:v>119700</c:v>
              </c:pt>
              <c:pt idx="2">
                <c:v>200000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44833600"/>
        <c:axId val="217982144"/>
      </c:barChart>
      <c:catAx>
        <c:axId val="144833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900" b="1" i="0" u="none" strike="noStrike">
                <a:solidFill>
                  <a:srgbClr val="000000"/>
                </a:solidFill>
              </a:defRPr>
            </a:pPr>
            <a:endParaRPr lang="ru-RU"/>
          </a:p>
        </c:txPr>
        <c:crossAx val="217982144"/>
        <c:crosses val="autoZero"/>
        <c:auto val="0"/>
        <c:lblAlgn val="ctr"/>
        <c:lblOffset val="100"/>
        <c:noMultiLvlLbl val="0"/>
      </c:catAx>
      <c:valAx>
        <c:axId val="217982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483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722921542797781"/>
          <c:y val="7.8624464530454283E-2"/>
          <c:w val="0.60673370559200235"/>
          <c:h val="0.89887608362840765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ln w="0">
                <a:solidFill>
                  <a:schemeClr val="bg1"/>
                </a:solidFill>
              </a:ln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'[Начальные зарплаты выпускников.xlsx]бакалавриат'!$A$4:$A$32</c:f>
              <c:strCache>
                <c:ptCount val="29"/>
                <c:pt idx="0">
                  <c:v>Прикладная информатика</c:v>
                </c:pt>
                <c:pt idx="1">
                  <c:v>Программная инженерия</c:v>
                </c:pt>
                <c:pt idx="2">
                  <c:v>Торговое дело</c:v>
                </c:pt>
                <c:pt idx="3">
                  <c:v>Экономика</c:v>
                </c:pt>
                <c:pt idx="4">
                  <c:v>Юриспруденция</c:v>
                </c:pt>
                <c:pt idx="5">
                  <c:v>Менеджмент</c:v>
                </c:pt>
                <c:pt idx="6">
                  <c:v>Информационные системы и..</c:v>
                </c:pt>
                <c:pt idx="7">
                  <c:v>Информатика и вычислительная..</c:v>
                </c:pt>
                <c:pt idx="8">
                  <c:v>Прикладная математика</c:v>
                </c:pt>
                <c:pt idx="9">
                  <c:v>Управление качеством</c:v>
                </c:pt>
                <c:pt idx="10">
                  <c:v>Прикладная математика и..</c:v>
                </c:pt>
                <c:pt idx="11">
                  <c:v>Электроника и наноэлектроника</c:v>
                </c:pt>
                <c:pt idx="12">
                  <c:v>Бизнес-информатика</c:v>
                </c:pt>
                <c:pt idx="13">
                  <c:v>Политология</c:v>
                </c:pt>
                <c:pt idx="14">
                  <c:v>Управление в технических системах</c:v>
                </c:pt>
                <c:pt idx="15">
                  <c:v>Конструирование и технология..</c:v>
                </c:pt>
                <c:pt idx="16">
                  <c:v>Государственное и муниципальное...</c:v>
                </c:pt>
                <c:pt idx="17">
                  <c:v>Реклама и связи с общественностью</c:v>
                </c:pt>
                <c:pt idx="18">
                  <c:v>Востоковедение и африканистика</c:v>
                </c:pt>
                <c:pt idx="19">
                  <c:v>Журналистика</c:v>
                </c:pt>
                <c:pt idx="20">
                  <c:v>Дизайн</c:v>
                </c:pt>
                <c:pt idx="21">
                  <c:v>Математика</c:v>
                </c:pt>
                <c:pt idx="22">
                  <c:v>Международные отношения</c:v>
                </c:pt>
                <c:pt idx="23">
                  <c:v>Психология</c:v>
                </c:pt>
                <c:pt idx="24">
                  <c:v>Социология</c:v>
                </c:pt>
                <c:pt idx="25">
                  <c:v>Наноинженерия</c:v>
                </c:pt>
                <c:pt idx="26">
                  <c:v>Культурология</c:v>
                </c:pt>
                <c:pt idx="27">
                  <c:v>История</c:v>
                </c:pt>
                <c:pt idx="28">
                  <c:v>Философия</c:v>
                </c:pt>
              </c:strCache>
            </c:strRef>
          </c:cat>
          <c:val>
            <c:numRef>
              <c:f>'[Начальные зарплаты выпускников.xlsx]бакалавриат'!$B$4:$B$32</c:f>
              <c:numCache>
                <c:formatCode>General</c:formatCode>
                <c:ptCount val="29"/>
                <c:pt idx="0">
                  <c:v>105.8</c:v>
                </c:pt>
                <c:pt idx="1">
                  <c:v>74.5</c:v>
                </c:pt>
                <c:pt idx="2">
                  <c:v>71.5</c:v>
                </c:pt>
                <c:pt idx="3">
                  <c:v>67.7</c:v>
                </c:pt>
                <c:pt idx="4">
                  <c:v>66.7</c:v>
                </c:pt>
                <c:pt idx="5">
                  <c:v>64.900000000000006</c:v>
                </c:pt>
                <c:pt idx="6">
                  <c:v>63.6</c:v>
                </c:pt>
                <c:pt idx="7">
                  <c:v>53.7</c:v>
                </c:pt>
                <c:pt idx="8">
                  <c:v>50.6</c:v>
                </c:pt>
                <c:pt idx="9">
                  <c:v>47.9</c:v>
                </c:pt>
                <c:pt idx="10">
                  <c:v>47.5</c:v>
                </c:pt>
                <c:pt idx="11">
                  <c:v>46.9</c:v>
                </c:pt>
                <c:pt idx="12">
                  <c:v>46.7</c:v>
                </c:pt>
                <c:pt idx="13">
                  <c:v>45.1</c:v>
                </c:pt>
                <c:pt idx="14">
                  <c:v>43.4</c:v>
                </c:pt>
                <c:pt idx="15">
                  <c:v>43.2</c:v>
                </c:pt>
                <c:pt idx="16">
                  <c:v>43.1</c:v>
                </c:pt>
                <c:pt idx="17">
                  <c:v>42.3</c:v>
                </c:pt>
                <c:pt idx="18">
                  <c:v>41.8</c:v>
                </c:pt>
                <c:pt idx="19">
                  <c:v>41.7</c:v>
                </c:pt>
                <c:pt idx="20">
                  <c:v>38.1</c:v>
                </c:pt>
                <c:pt idx="21">
                  <c:v>38</c:v>
                </c:pt>
                <c:pt idx="22">
                  <c:v>36.9</c:v>
                </c:pt>
                <c:pt idx="23">
                  <c:v>35.700000000000003</c:v>
                </c:pt>
                <c:pt idx="24">
                  <c:v>34</c:v>
                </c:pt>
                <c:pt idx="25">
                  <c:v>33.9</c:v>
                </c:pt>
                <c:pt idx="26">
                  <c:v>31.8</c:v>
                </c:pt>
                <c:pt idx="27">
                  <c:v>26.7</c:v>
                </c:pt>
                <c:pt idx="28">
                  <c:v>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1992192"/>
        <c:axId val="351988664"/>
      </c:barChart>
      <c:catAx>
        <c:axId val="351992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1988664"/>
        <c:crosses val="autoZero"/>
        <c:auto val="0"/>
        <c:lblAlgn val="ctr"/>
        <c:lblOffset val="100"/>
        <c:tickLblSkip val="1"/>
        <c:noMultiLvlLbl val="0"/>
      </c:catAx>
      <c:valAx>
        <c:axId val="3519886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351992192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60900510280894"/>
          <c:y val="9.9787644872873948E-2"/>
          <c:w val="0.58819328185353459"/>
          <c:h val="0.881138923438572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'[Начальные зарплаты выпускников.xlsx]магистратура '!$A$4:$A$27</c:f>
              <c:strCache>
                <c:ptCount val="24"/>
                <c:pt idx="0">
                  <c:v>Финансы и кредит</c:v>
                </c:pt>
                <c:pt idx="1">
                  <c:v>Экономика</c:v>
                </c:pt>
                <c:pt idx="2">
                  <c:v>Программная инженерия</c:v>
                </c:pt>
                <c:pt idx="3">
                  <c:v>Конструирование и технология... </c:v>
                </c:pt>
                <c:pt idx="4">
                  <c:v>Востоковедение и африканистика</c:v>
                </c:pt>
                <c:pt idx="5">
                  <c:v>Бизнес-информатика</c:v>
                </c:pt>
                <c:pt idx="6">
                  <c:v>Прикладная математика и...</c:v>
                </c:pt>
                <c:pt idx="7">
                  <c:v>Государственное и муниципальное...</c:v>
                </c:pt>
                <c:pt idx="8">
                  <c:v>Психология</c:v>
                </c:pt>
                <c:pt idx="9">
                  <c:v>Менеджмент</c:v>
                </c:pt>
                <c:pt idx="10">
                  <c:v>Политология</c:v>
                </c:pt>
                <c:pt idx="11">
                  <c:v>История</c:v>
                </c:pt>
                <c:pt idx="12">
                  <c:v>Электроника и наноэлектроника</c:v>
                </c:pt>
                <c:pt idx="13">
                  <c:v>Градостроительство</c:v>
                </c:pt>
                <c:pt idx="14">
                  <c:v>Юриспруденция</c:v>
                </c:pt>
                <c:pt idx="15">
                  <c:v>Фундаментальная и прикладная...</c:v>
                </c:pt>
                <c:pt idx="16">
                  <c:v>Социология</c:v>
                </c:pt>
                <c:pt idx="17">
                  <c:v>Журналистика</c:v>
                </c:pt>
                <c:pt idx="18">
                  <c:v>Культурология</c:v>
                </c:pt>
                <c:pt idx="19">
                  <c:v>Международные отношения</c:v>
                </c:pt>
                <c:pt idx="20">
                  <c:v>Информатика и вычислительная...</c:v>
                </c:pt>
                <c:pt idx="21">
                  <c:v>Математика</c:v>
                </c:pt>
                <c:pt idx="22">
                  <c:v>Филология</c:v>
                </c:pt>
                <c:pt idx="23">
                  <c:v>Философия</c:v>
                </c:pt>
              </c:strCache>
            </c:strRef>
          </c:cat>
          <c:val>
            <c:numRef>
              <c:f>'[Начальные зарплаты выпускников.xlsx]магистратура '!$B$4:$B$27</c:f>
              <c:numCache>
                <c:formatCode>0.00</c:formatCode>
                <c:ptCount val="24"/>
                <c:pt idx="0">
                  <c:v>116.1</c:v>
                </c:pt>
                <c:pt idx="1">
                  <c:v>104.2</c:v>
                </c:pt>
                <c:pt idx="2">
                  <c:v>86.5</c:v>
                </c:pt>
                <c:pt idx="3">
                  <c:v>86.3</c:v>
                </c:pt>
                <c:pt idx="4">
                  <c:v>85.6</c:v>
                </c:pt>
                <c:pt idx="5">
                  <c:v>80.7</c:v>
                </c:pt>
                <c:pt idx="6">
                  <c:v>79.3</c:v>
                </c:pt>
                <c:pt idx="7">
                  <c:v>78.8</c:v>
                </c:pt>
                <c:pt idx="8">
                  <c:v>78.099999999999994</c:v>
                </c:pt>
                <c:pt idx="9">
                  <c:v>77</c:v>
                </c:pt>
                <c:pt idx="10">
                  <c:v>76.099999999999994</c:v>
                </c:pt>
                <c:pt idx="11">
                  <c:v>74.099999999999994</c:v>
                </c:pt>
                <c:pt idx="12">
                  <c:v>72.099999999999994</c:v>
                </c:pt>
                <c:pt idx="13">
                  <c:v>71.099999999999994</c:v>
                </c:pt>
                <c:pt idx="14">
                  <c:v>69.099999999999994</c:v>
                </c:pt>
                <c:pt idx="15">
                  <c:v>68</c:v>
                </c:pt>
                <c:pt idx="16">
                  <c:v>58.2</c:v>
                </c:pt>
                <c:pt idx="17">
                  <c:v>54.2</c:v>
                </c:pt>
                <c:pt idx="18">
                  <c:v>52.2</c:v>
                </c:pt>
                <c:pt idx="19">
                  <c:v>50.7</c:v>
                </c:pt>
                <c:pt idx="20">
                  <c:v>46.9</c:v>
                </c:pt>
                <c:pt idx="21">
                  <c:v>45.4</c:v>
                </c:pt>
                <c:pt idx="22">
                  <c:v>30</c:v>
                </c:pt>
                <c:pt idx="23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1989448"/>
        <c:axId val="351993760"/>
      </c:barChart>
      <c:catAx>
        <c:axId val="351989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 Narrow" panose="020B0606020202030204" pitchFamily="34" charset="0"/>
              </a:defRPr>
            </a:pPr>
            <a:endParaRPr lang="ru-RU"/>
          </a:p>
        </c:txPr>
        <c:crossAx val="351993760"/>
        <c:crosses val="autoZero"/>
        <c:auto val="1"/>
        <c:lblAlgn val="ctr"/>
        <c:lblOffset val="100"/>
        <c:noMultiLvlLbl val="0"/>
      </c:catAx>
      <c:valAx>
        <c:axId val="351993760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one"/>
        <c:crossAx val="351989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0.87515</cdr:x>
      <cdr:y>0.0563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285720" y="-1610436"/>
          <a:ext cx="3749559" cy="269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    </a:t>
          </a:r>
          <a:r>
            <a:rPr lang="ru-RU" sz="1000" b="1" dirty="0"/>
            <a:t>Средняя сумма выплат выпускникам </a:t>
          </a:r>
          <a:r>
            <a:rPr lang="ru-RU" sz="1000" b="1" dirty="0" err="1"/>
            <a:t>бакалавриата</a:t>
          </a:r>
          <a:r>
            <a:rPr lang="ru-RU" sz="1000" b="1" dirty="0"/>
            <a:t>, 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0.05521</cdr:x>
      <cdr:y>0</cdr:y>
    </cdr:from>
    <cdr:to>
      <cdr:x>1</cdr:x>
      <cdr:y>0.06978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374" y="0"/>
          <a:ext cx="4626815" cy="32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/>
            <a:t>    </a:t>
          </a:r>
          <a:r>
            <a:rPr lang="ru-RU" sz="1000" b="1" dirty="0"/>
            <a:t>Средняя сумма выплат выпускникам магистратуры, тыс. руб</a:t>
          </a:r>
          <a:r>
            <a:rPr lang="ru-RU" sz="1100" b="1" dirty="0"/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52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4C437-1C29-4F55-83D2-663C293476EE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1048853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854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55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56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39EAE-405F-44D8-969D-B99CE004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9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Google Shape;126;g47eea54f91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1" name="Google Shape;127;g47eea54f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04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Google Shape;126;g47eea54f91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9" name="Google Shape;127;g47eea54f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8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Google Shape;126;g47eea54f91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0" name="Google Shape;127;g47eea54f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55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43D1-82CB-47B9-95F7-D33685BDFA51}" type="datetime1">
              <a:rPr lang="en-US"/>
              <a:t>11/14/2018</a:t>
            </a:fld>
            <a:endParaRPr 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FFD-70CD-4C5C-8117-5884EA760D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1E5-81BD-44E5-8E20-462C2C5FEFE5}" type="datetime1">
              <a:rPr lang="en-US"/>
              <a:t>11/14/2018</a:t>
            </a:fld>
            <a:endParaRPr lang="en-US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E88E-3ED5-4852-8D89-B50379241A2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D683-A615-41BD-A4D8-17705CB114A0}" type="datetime1">
              <a:rPr lang="en-US"/>
              <a:t>11/14/2018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C045-341C-4E2D-AF88-1D9C503885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3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8824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5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6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99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00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1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2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2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8843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4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5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9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48800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48801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2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3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5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8816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48817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8818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48819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0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1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1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2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3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9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0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73051"/>
            <a:ext cx="30084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5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48806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8807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8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9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838C-AED8-4BA5-8652-AEE276FCC083}" type="datetime1">
              <a:rPr lang="en-US"/>
              <a:t>11/14/2018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501-F5CC-4E12-934E-78BB5E4DA20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3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834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8835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6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7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8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9000" y="-251600"/>
            <a:ext cx="4526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29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0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1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00" y="2171737"/>
            <a:ext cx="5851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7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300" y="190537"/>
            <a:ext cx="5851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48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49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50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43D1-82CB-47B9-95F7-D33685BDFA51}" type="datetime1">
              <a:rPr lang="en-US"/>
              <a:t>11/14/2018</a:t>
            </a:fld>
            <a:endParaRPr lang="en-US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7FFD-70CD-4C5C-8117-5884EA760D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838C-AED8-4BA5-8652-AEE276FCC083}" type="datetime1">
              <a:rPr lang="en-US"/>
              <a:t>11/14/2018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501-F5CC-4E12-934E-78BB5E4DA20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4A4C-A39D-40F9-985D-C7DCB93C0DB5}" type="datetime1">
              <a:rPr lang="en-US"/>
              <a:t>11/14/2018</a:t>
            </a:fld>
            <a:endParaRPr lang="en-US"/>
          </a:p>
        </p:txBody>
      </p:sp>
      <p:sp>
        <p:nvSpPr>
          <p:cNvPr id="1048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18A3-27E7-4D27-924C-4173717FF29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3BEA-EE38-406D-A93D-A1B7A0C50F31}" type="datetime1">
              <a:rPr lang="en-US"/>
              <a:t>11/14/2018</a:t>
            </a:fld>
            <a:endParaRPr lang="en-US"/>
          </a:p>
        </p:txBody>
      </p:sp>
      <p:sp>
        <p:nvSpPr>
          <p:cNvPr id="10487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99C-A097-4533-BEFF-B1452833F2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676-6045-4445-B3A3-69CE264AAD80}" type="datetime1">
              <a:rPr lang="en-US"/>
              <a:t>11/14/2018</a:t>
            </a:fld>
            <a:endParaRPr lang="en-US"/>
          </a:p>
        </p:txBody>
      </p:sp>
      <p:sp>
        <p:nvSpPr>
          <p:cNvPr id="10487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C458-4B9D-4501-AB19-9D129E2810A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988B-86FF-4F79-A487-7C318366F71F}" type="datetime1">
              <a:rPr lang="en-US"/>
              <a:t>11/14/2018</a:t>
            </a:fld>
            <a:endParaRPr lang="en-US"/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CD07-29D6-4A4D-ADEA-1E0E2DFE29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6C13-5674-4527-A7EC-B9690D91A02D}" type="datetime1">
              <a:rPr lang="en-US"/>
              <a:t>11/14/2018</a:t>
            </a:fld>
            <a:endParaRPr lang="en-US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6B3D-EFD3-47A2-82AF-07B5235D984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4A4C-A39D-40F9-985D-C7DCB93C0DB5}" type="datetime1">
              <a:rPr lang="en-US"/>
              <a:t>11/14/2018</a:t>
            </a:fld>
            <a:endParaRPr lang="en-US"/>
          </a:p>
        </p:txBody>
      </p:sp>
      <p:sp>
        <p:nvSpPr>
          <p:cNvPr id="10487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18A3-27E7-4D27-924C-4173717FF29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FD65-7BC8-484C-874A-A3895B64CC55}" type="datetime1">
              <a:rPr lang="en-US"/>
              <a:t>11/14/2018</a:t>
            </a:fld>
            <a:endParaRPr lang="en-US"/>
          </a:p>
        </p:txBody>
      </p:sp>
      <p:sp>
        <p:nvSpPr>
          <p:cNvPr id="10487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57-2996-489D-9DE7-5C2053F788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4874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2E26-330E-4C2F-B5E7-B7743EB347D8}" type="datetime1">
              <a:rPr lang="en-US"/>
              <a:t>11/14/2018</a:t>
            </a:fld>
            <a:endParaRPr lang="en-US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040B-1B69-4DF3-82DE-71CA80F2D89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1E5-81BD-44E5-8E20-462C2C5FEFE5}" type="datetime1">
              <a:rPr lang="en-US"/>
              <a:t>11/14/2018</a:t>
            </a:fld>
            <a:endParaRPr lang="en-US"/>
          </a:p>
        </p:txBody>
      </p:sp>
      <p:sp>
        <p:nvSpPr>
          <p:cNvPr id="10487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E88E-3ED5-4852-8D89-B50379241A2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D683-A615-41BD-A4D8-17705CB114A0}" type="datetime1">
              <a:rPr lang="en-US"/>
              <a:t>11/14/2018</a:t>
            </a:fld>
            <a:endParaRPr lang="en-US"/>
          </a:p>
        </p:txBody>
      </p:sp>
      <p:sp>
        <p:nvSpPr>
          <p:cNvPr id="10487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C045-341C-4E2D-AF88-1D9C503885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3BEA-EE38-406D-A93D-A1B7A0C50F31}" type="datetime1">
              <a:rPr lang="en-US"/>
              <a:t>11/14/2018</a:t>
            </a:fld>
            <a:endParaRPr 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699C-A097-4533-BEFF-B1452833F2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F676-6045-4445-B3A3-69CE264AAD80}" type="datetime1">
              <a:rPr lang="en-US"/>
              <a:t>11/14/2018</a:t>
            </a:fld>
            <a:endParaRPr lang="en-US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8C458-4B9D-4501-AB19-9D129E2810A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988B-86FF-4F79-A487-7C318366F71F}" type="datetime1">
              <a:rPr lang="en-US"/>
              <a:t>11/14/2018</a:t>
            </a:fld>
            <a:endParaRPr lang="en-US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CD07-29D6-4A4D-ADEA-1E0E2DFE29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6C13-5674-4527-A7EC-B9690D91A02D}" type="datetime1">
              <a:rPr lang="en-US"/>
              <a:t>11/14/2018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6B3D-EFD3-47A2-82AF-07B5235D984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FD65-7BC8-484C-874A-A3895B64CC55}" type="datetime1">
              <a:rPr lang="en-US"/>
              <a:t>11/14/2018</a:t>
            </a:fld>
            <a:endParaRPr lang="en-US"/>
          </a:p>
        </p:txBody>
      </p:sp>
      <p:sp>
        <p:nvSpPr>
          <p:cNvPr id="10487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57-2996-489D-9DE7-5C2053F788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487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2E26-330E-4C2F-B5E7-B7743EB347D8}" type="datetime1">
              <a:rPr lang="en-US"/>
              <a:t>11/14/2018</a:t>
            </a:fld>
            <a:endParaRPr lang="en-US"/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040B-1B69-4DF3-82DE-71CA80F2D89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6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fld id="{9FBE2B9D-1697-4090-97E9-0A438BE077E8}" type="datetime1">
              <a:rPr lang="en-US"/>
              <a:t>11/14/2018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fld id="{B1F37826-9FC6-4A47-B435-94C6280B7F5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594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595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596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597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fld id="{9FBE2B9D-1697-4090-97E9-0A438BE077E8}" type="datetime1">
              <a:rPr lang="en-US"/>
              <a:t>11/14/2018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fld id="{B1F37826-9FC6-4A47-B435-94C6280B7F5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bit.ly/2RJNJPo" TargetMode="External"/><Relationship Id="rId5" Type="http://schemas.openxmlformats.org/officeDocument/2006/relationships/hyperlink" Target="https://www.hse.ru/news/edu/214113300.html" TargetMode="Externa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journalsearch.php?q=13799&amp;tip=sid&amp;clean=0" TargetMode="Externa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6" Type="http://schemas.openxmlformats.org/officeDocument/2006/relationships/hyperlink" Target="https://www.scimagojr.com/journalsearch.php?q=12064&amp;tip=sid&amp;clean=0" TargetMode="External"/><Relationship Id="rId5" Type="http://schemas.openxmlformats.org/officeDocument/2006/relationships/hyperlink" Target="https://www.scimagojr.com/journalsearch.php?q=19559&amp;tip=sid&amp;clean=0" TargetMode="External"/><Relationship Id="rId4" Type="http://schemas.openxmlformats.org/officeDocument/2006/relationships/hyperlink" Target="https://mail2.hse.ru/owa/redir.aspx?C=HW62UsTMYvYgPIH9_WS2ZEP6e7vDZki2MkP65_ICxXQ4L0d1GUrWCA..&amp;URL=https://www.heliyon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ctrTitle"/>
          </p:nvPr>
        </p:nvSpPr>
        <p:spPr>
          <a:xfrm>
            <a:off x="912223" y="3305251"/>
            <a:ext cx="7772400" cy="1206788"/>
          </a:xfrm>
        </p:spPr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 ПРОЕКТНОЕ </a:t>
            </a: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Semibold"/>
                <a:ea typeface="ＭＳ Ｐゴシック"/>
                <a:cs typeface="ＭＳ Ｐゴシック"/>
              </a:rPr>
              <a:t>«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Semibold"/>
                <a:ea typeface="ＭＳ Ｐゴシック"/>
                <a:cs typeface="ＭＳ Ｐゴシック"/>
              </a:rPr>
              <a:t>Информационно-аналитические системы</a:t>
            </a:r>
            <a:b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Semibold"/>
                <a:ea typeface="ＭＳ Ｐゴシック"/>
                <a:cs typeface="ＭＳ Ｐゴシック"/>
              </a:rPr>
            </a:b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Semibold"/>
                <a:ea typeface="ＭＳ Ｐゴシック"/>
                <a:cs typeface="ＭＳ Ｐゴシック"/>
              </a:rPr>
              <a:t> в работе с данными по </a:t>
            </a:r>
            <a:b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Semibold"/>
                <a:ea typeface="ＭＳ Ｐゴシック"/>
                <a:cs typeface="ＭＳ Ｐゴシック"/>
              </a:rPr>
            </a:b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Semibold"/>
                <a:ea typeface="ＭＳ Ｐゴシック"/>
                <a:cs typeface="ＭＳ Ｐゴシック"/>
              </a:rPr>
              <a:t>перспективным направлениям развития реального сектора»</a:t>
            </a:r>
            <a:r>
              <a:rPr lang="ru-RU" sz="20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en-US" sz="20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en-US" sz="20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en-US" sz="20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endParaRPr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048649" name="Subtitle 2"/>
          <p:cNvSpPr txBox="1"/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50" name="Subtitle 2"/>
          <p:cNvSpPr txBox="1"/>
          <p:nvPr/>
        </p:nvSpPr>
        <p:spPr bwMode="auto">
          <a:xfrm>
            <a:off x="0" y="1377273"/>
            <a:ext cx="9144000" cy="5264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ПРОЕКТНОЕ УПРАВЛЕНИЕ В ВЫСШЕМ ОБРАЗОВАНИИ НИУ ВШЭ:</a:t>
            </a:r>
          </a:p>
          <a:p>
            <a:pPr eaLnBrk="1" hangingPunct="1"/>
            <a:endParaRPr kumimoji="1" lang="ru-RU" sz="1800" b="1" dirty="0" smtClean="0">
              <a:solidFill>
                <a:srgbClr val="002060"/>
              </a:solidFill>
              <a:latin typeface="Myriad Pro"/>
              <a:ea typeface="Cambria Math" panose="02040503050406030204" pitchFamily="18" charset="0"/>
              <a:cs typeface="ＭＳ Ｐゴシック"/>
            </a:endParaRPr>
          </a:p>
          <a:p>
            <a:pPr eaLnBrk="1" hangingPunct="1"/>
            <a:r>
              <a:rPr kumimoji="1" lang="ru-RU" sz="1800" b="1" dirty="0" smtClean="0">
                <a:solidFill>
                  <a:srgbClr val="002060"/>
                </a:solidFill>
                <a:latin typeface="Myriad Pro"/>
                <a:ea typeface="Cambria Math" panose="02040503050406030204" pitchFamily="18" charset="0"/>
                <a:cs typeface="ＭＳ Ｐゴシック"/>
              </a:rPr>
              <a:t> - </a:t>
            </a:r>
            <a:r>
              <a:rPr kumimoji="1"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Cambria Math" panose="02040503050406030204" pitchFamily="18" charset="0"/>
                <a:cs typeface="ＭＳ Ｐゴシック"/>
              </a:rPr>
              <a:t>Создание профессиональных </a:t>
            </a:r>
            <a:r>
              <a:rPr kumimoji="1"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Cambria Math" panose="02040503050406030204" pitchFamily="18" charset="0"/>
                <a:cs typeface="ＭＳ Ｐゴシック"/>
              </a:rPr>
              <a:t>практикоориентированных</a:t>
            </a:r>
            <a:r>
              <a:rPr kumimoji="1"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Cambria Math" panose="02040503050406030204" pitchFamily="18" charset="0"/>
                <a:cs typeface="ＭＳ Ｐゴシック"/>
              </a:rPr>
              <a:t> проектов в МИЭМ НИУ ВШЭ</a:t>
            </a:r>
          </a:p>
          <a:p>
            <a:pPr eaLnBrk="1" hangingPunct="1">
              <a:buFont typeface="Arial" pitchFamily="34" charset="0"/>
              <a:buChar char="•"/>
            </a:pPr>
            <a:r>
              <a:rPr kumimoji="1" lang="ru-RU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Cambria Math" panose="02040503050406030204" pitchFamily="18" charset="0"/>
                <a:cs typeface="ＭＳ Ｐゴシック"/>
              </a:rPr>
              <a:t>Исследовательский и прикладной проект</a:t>
            </a:r>
          </a:p>
          <a:p>
            <a:pPr eaLnBrk="1" hangingPunct="1"/>
            <a:r>
              <a:rPr kumimoji="1" lang="ru-RU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Cambria Math" panose="02040503050406030204" pitchFamily="18" charset="0"/>
                <a:cs typeface="ＭＳ Ｐゴシック"/>
              </a:rPr>
              <a:t>2018-2019</a:t>
            </a:r>
            <a:endParaRPr kumimoji="1" lang="ru-RU" sz="1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048651" name="Прямоугольник 4"/>
          <p:cNvSpPr/>
          <p:nvPr/>
        </p:nvSpPr>
        <p:spPr>
          <a:xfrm>
            <a:off x="3552670" y="4751882"/>
            <a:ext cx="215858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en-US" b="1" dirty="0" smtClean="0">
                <a:solidFill>
                  <a:srgbClr val="1C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ru-RU" b="1" dirty="0" smtClean="0">
                <a:solidFill>
                  <a:srgbClr val="1C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МИЭМ НИУ ВШЭ,</a:t>
            </a:r>
          </a:p>
          <a:p>
            <a:pPr algn="ctr"/>
            <a:r>
              <a:rPr lang="ru-RU" b="1" dirty="0" err="1" smtClean="0">
                <a:solidFill>
                  <a:srgbClr val="1C2A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ФБиМ</a:t>
            </a:r>
            <a:endParaRPr lang="ru-RU" b="1" dirty="0" smtClean="0">
              <a:solidFill>
                <a:srgbClr val="1C2A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048652" name="AutoShape 2" descr="https://imimobile.com/app/uploads/2017/03/digital-transformation-ra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97153" name="Рисунок 7"/>
          <p:cNvPicPr>
            <a:picLocks/>
          </p:cNvPicPr>
          <p:nvPr/>
        </p:nvPicPr>
        <p:blipFill>
          <a:blip r:embed="rId3"/>
          <a:srcRect l="18119" t="10551" r="17733" b="5900"/>
          <a:stretch>
            <a:fillRect/>
          </a:stretch>
        </p:blipFill>
        <p:spPr bwMode="auto">
          <a:xfrm>
            <a:off x="155575" y="4512039"/>
            <a:ext cx="3397094" cy="17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4" name="Рисунок 8"/>
          <p:cNvPicPr>
            <a:picLocks/>
          </p:cNvPicPr>
          <p:nvPr/>
        </p:nvPicPr>
        <p:blipFill>
          <a:blip r:embed="rId4"/>
          <a:srcRect l="33030" t="35043" r="42598" b="30769"/>
          <a:stretch>
            <a:fillRect/>
          </a:stretch>
        </p:blipFill>
        <p:spPr bwMode="auto">
          <a:xfrm>
            <a:off x="155575" y="2733751"/>
            <a:ext cx="1648918" cy="14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5" name="Рисунок 9"/>
          <p:cNvPicPr>
            <a:picLocks/>
          </p:cNvPicPr>
          <p:nvPr/>
        </p:nvPicPr>
        <p:blipFill>
          <a:blip r:embed="rId5"/>
          <a:srcRect l="26136" t="9402" r="26082" b="5413"/>
          <a:stretch>
            <a:fillRect/>
          </a:stretch>
        </p:blipFill>
        <p:spPr bwMode="auto">
          <a:xfrm>
            <a:off x="5711252" y="4512039"/>
            <a:ext cx="3273174" cy="17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Рисунок 10"/>
          <p:cNvPicPr>
            <a:picLocks/>
          </p:cNvPicPr>
          <p:nvPr/>
        </p:nvPicPr>
        <p:blipFill>
          <a:blip r:embed="rId6"/>
          <a:srcRect l="55639" t="47864" r="23036" b="24501"/>
          <a:stretch>
            <a:fillRect/>
          </a:stretch>
        </p:blipFill>
        <p:spPr bwMode="auto">
          <a:xfrm>
            <a:off x="7210268" y="2508982"/>
            <a:ext cx="1774157" cy="101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31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Информационно-аналитические программные решения:</a:t>
            </a:r>
          </a:p>
        </p:txBody>
      </p:sp>
      <p:sp>
        <p:nvSpPr>
          <p:cNvPr id="1048632" name="Rectangle 12"/>
          <p:cNvSpPr>
            <a:spLocks noChangeArrowheads="1"/>
          </p:cNvSpPr>
          <p:nvPr/>
        </p:nvSpPr>
        <p:spPr bwMode="auto">
          <a:xfrm>
            <a:off x="255588" y="948690"/>
            <a:ext cx="88109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33" name="Прямоугольник 5"/>
          <p:cNvSpPr/>
          <p:nvPr/>
        </p:nvSpPr>
        <p:spPr>
          <a:xfrm>
            <a:off x="255588" y="1379095"/>
            <a:ext cx="8740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1048634" name="Rectangle 1"/>
          <p:cNvSpPr>
            <a:spLocks noChangeArrowheads="1"/>
          </p:cNvSpPr>
          <p:nvPr/>
        </p:nvSpPr>
        <p:spPr bwMode="auto">
          <a:xfrm>
            <a:off x="0" y="1191125"/>
            <a:ext cx="9144000" cy="55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интегрированной  автоматизированной  системы  управления: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оперативное планирование производства с формированием производственных программ для агрегатов;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оперативный учет производства и отслеживание материальных потоков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нормативно-справочное сопровождение производственного процесса и контроля качества продукции;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управление технологией, включая формирование и передачу АСУ ТП агрегатов технологических карт на производство продукции;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управление качеством продукции, включающее протоколирование и паспортизацию технологических процессов, автоматизацию исследовательских и контрольных подразделений, контроль качества продукции с использованием неразрушающих методов;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информационное управление складами заготовок и готовой продукции, сопровождение процессов аттестации и отгрузки продукции; </a:t>
            </a: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sz="13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со смежными системами автоматизации.</a:t>
            </a:r>
          </a:p>
          <a:p>
            <a:pPr lvl="0" algn="just" defTabSz="914400" eaLnBrk="0" hangingPunct="0"/>
            <a:r>
              <a:rPr lang="ru-RU" sz="135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Возможности системы - Типовой набор отчетов, формируемых системой: 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график производства;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сменный/суточный протокол;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сертификат качества на продукцию;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сопроводительная маршрутная карта на производственную партию;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сопроводительная маршрутная карта на каждое готовое изделие; 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графики изменений параметров по рабочим местам и операциям;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развертка производства в разрезе рабочих мест. Выборка по дате и времени;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состав партии;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технологические параметры.</a:t>
            </a:r>
          </a:p>
          <a:p>
            <a:pPr lvl="0" algn="just" defTabSz="914400" eaLnBrk="0" hangingPunct="0"/>
            <a:r>
              <a:rPr lang="ru-RU" sz="135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внедрения:</a:t>
            </a:r>
          </a:p>
          <a:p>
            <a:pPr lvl="0" algn="just" defTabSz="914400" eaLnBrk="0" hangingPunct="0">
              <a:buFontTx/>
              <a:buChar char="-"/>
            </a:pP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системы позволит предприятию удерживать лидерские позиции в своей отрасли по степени интеграции IT со всеми производственными и бизнес-процессами.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Google Shape;129;p2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8604" name="Google Shape;130;p25"/>
          <p:cNvSpPr txBox="1"/>
          <p:nvPr/>
        </p:nvSpPr>
        <p:spPr>
          <a:xfrm>
            <a:off x="1428750" y="428625"/>
            <a:ext cx="7567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Экспертно-математические модели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 </a:t>
            </a:r>
            <a:r>
              <a:rPr lang="ru" sz="2400" b="1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проектной работы</a:t>
            </a:r>
            <a:endParaRPr sz="24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8605" name="Google Shape;131;p25"/>
          <p:cNvSpPr/>
          <p:nvPr/>
        </p:nvSpPr>
        <p:spPr>
          <a:xfrm>
            <a:off x="185250" y="1372600"/>
            <a:ext cx="88110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400" dirty="0">
                <a:solidFill>
                  <a:srgbClr val="1C2A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Качественное описание экспертно-математической модели</a:t>
            </a:r>
            <a:endParaRPr sz="2400" dirty="0">
              <a:solidFill>
                <a:srgbClr val="1C2A5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  <p:sp>
        <p:nvSpPr>
          <p:cNvPr id="1048606" name="Google Shape;132;p25"/>
          <p:cNvSpPr/>
          <p:nvPr/>
        </p:nvSpPr>
        <p:spPr>
          <a:xfrm>
            <a:off x="195599" y="1978702"/>
            <a:ext cx="2466301" cy="18648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Необходимо сделать:</a:t>
            </a:r>
            <a:endParaRPr sz="16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dk1"/>
                </a:solidFill>
              </a:rPr>
              <a:t>Математические </a:t>
            </a:r>
            <a:r>
              <a:rPr lang="ru" sz="1600" dirty="0" smtClean="0">
                <a:solidFill>
                  <a:schemeClr val="dk1"/>
                </a:solidFill>
              </a:rPr>
              <a:t>модели</a:t>
            </a:r>
            <a:endParaRPr sz="1600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 smtClean="0">
                <a:solidFill>
                  <a:schemeClr val="dk1"/>
                </a:solidFill>
              </a:rPr>
              <a:t>Модели </a:t>
            </a:r>
            <a:r>
              <a:rPr lang="ru" sz="1600" dirty="0">
                <a:solidFill>
                  <a:schemeClr val="dk1"/>
                </a:solidFill>
              </a:rPr>
              <a:t>цифровой трансформации</a:t>
            </a:r>
            <a:endParaRPr sz="1600" dirty="0"/>
          </a:p>
        </p:txBody>
      </p:sp>
      <p:sp>
        <p:nvSpPr>
          <p:cNvPr id="1048607" name="Google Shape;133;p25"/>
          <p:cNvSpPr/>
          <p:nvPr/>
        </p:nvSpPr>
        <p:spPr>
          <a:xfrm>
            <a:off x="2661900" y="1978702"/>
            <a:ext cx="2808307" cy="18648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Результат моделей</a:t>
            </a:r>
            <a:r>
              <a:rPr lang="ru" sz="1600" b="1" dirty="0" smtClean="0">
                <a:solidFill>
                  <a:schemeClr val="dk1"/>
                </a:solidFill>
              </a:rPr>
              <a:t>:</a:t>
            </a:r>
            <a:endParaRPr sz="16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dk1"/>
                </a:solidFill>
              </a:rPr>
              <a:t>Оценка качества,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надежности, безопасности,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рисков, устойчивости и инновационной активности предприятия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608" name="Google Shape;134;p25"/>
          <p:cNvSpPr/>
          <p:nvPr/>
        </p:nvSpPr>
        <p:spPr>
          <a:xfrm>
            <a:off x="5470207" y="1978702"/>
            <a:ext cx="3536392" cy="18648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/>
              <a:t>Полезность </a:t>
            </a:r>
            <a:r>
              <a:rPr lang="ru" sz="1600" b="1" dirty="0"/>
              <a:t>результата моделей:</a:t>
            </a:r>
            <a:endParaRPr sz="16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dk1"/>
                </a:solidFill>
              </a:rPr>
              <a:t>Формирование интегральных обобщающих </a:t>
            </a:r>
            <a:r>
              <a:rPr lang="ru" sz="1600" dirty="0" smtClean="0">
                <a:solidFill>
                  <a:schemeClr val="dk1"/>
                </a:solidFill>
              </a:rPr>
              <a:t>показателей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chemeClr val="dk1"/>
                </a:solidFill>
              </a:rPr>
              <a:t>С</a:t>
            </a:r>
            <a:r>
              <a:rPr lang="ru" sz="1600" dirty="0" smtClean="0">
                <a:solidFill>
                  <a:schemeClr val="dk1"/>
                </a:solidFill>
              </a:rPr>
              <a:t>оздание </a:t>
            </a:r>
            <a:r>
              <a:rPr lang="ru" sz="1600" dirty="0">
                <a:solidFill>
                  <a:schemeClr val="dk1"/>
                </a:solidFill>
              </a:rPr>
              <a:t>рекомендаций и  оптимальных управленческих решений </a:t>
            </a:r>
            <a:endParaRPr sz="1600" dirty="0"/>
          </a:p>
        </p:txBody>
      </p:sp>
      <p:sp>
        <p:nvSpPr>
          <p:cNvPr id="1048609" name="Google Shape;135;p25"/>
          <p:cNvSpPr/>
          <p:nvPr/>
        </p:nvSpPr>
        <p:spPr>
          <a:xfrm>
            <a:off x="214314" y="3843511"/>
            <a:ext cx="8792286" cy="237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/>
              <a:t>Этапы</a:t>
            </a:r>
            <a:r>
              <a:rPr lang="ru" sz="1600" b="1" dirty="0"/>
              <a:t>:</a:t>
            </a:r>
            <a:endParaRPr sz="16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/>
              <a:t>1. Формирование основ оценок</a:t>
            </a:r>
            <a:endParaRPr sz="17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/>
              <a:t>2. Качественный и количественный анализ ключевых факторов</a:t>
            </a:r>
            <a:endParaRPr sz="17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/>
              <a:t>3. Определение уровней организационной устойчивости</a:t>
            </a:r>
            <a:endParaRPr sz="17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/>
              <a:t>4. Построение матрицы организационно-технических решений, корректировка целей</a:t>
            </a:r>
            <a:endParaRPr sz="17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/>
              <a:t>5. Оформление аналитической отчетности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2018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Аналитика трудоустройства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19430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471949"/>
              </p:ext>
            </p:extLst>
          </p:nvPr>
        </p:nvGraphicFramePr>
        <p:xfrm>
          <a:off x="5169071" y="2200246"/>
          <a:ext cx="378621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588" name="Rectangle 1"/>
          <p:cNvSpPr>
            <a:spLocks noChangeArrowheads="1"/>
          </p:cNvSpPr>
          <p:nvPr/>
        </p:nvSpPr>
        <p:spPr bwMode="auto">
          <a:xfrm>
            <a:off x="5169070" y="1332027"/>
            <a:ext cx="39749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9001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сферы трудоустройства выпускников  бакалаврских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магистерских программ НИУ ВШЭ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4305" name="Диаграмма 10"/>
          <p:cNvGraphicFramePr>
            <a:graphicFrameLocks/>
          </p:cNvGraphicFramePr>
          <p:nvPr/>
        </p:nvGraphicFramePr>
        <p:xfrm>
          <a:off x="112715" y="4256679"/>
          <a:ext cx="4500562" cy="215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8589" name="Rectangle 1"/>
          <p:cNvSpPr>
            <a:spLocks noChangeArrowheads="1"/>
          </p:cNvSpPr>
          <p:nvPr/>
        </p:nvSpPr>
        <p:spPr bwMode="auto">
          <a:xfrm>
            <a:off x="112715" y="3518015"/>
            <a:ext cx="45005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9001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Средневзвешенные значения стартовых доходов выпускников магистерских программ МИЭМ,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ФКН,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ФБиМ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ФМат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НИУ ВШЭ 2016-2018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90" name="Прямоугольник 7"/>
          <p:cNvSpPr/>
          <p:nvPr/>
        </p:nvSpPr>
        <p:spPr>
          <a:xfrm>
            <a:off x="1" y="1439749"/>
            <a:ext cx="5169070" cy="206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- По итогам исследования 2017, проведенного компанией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Future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Today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 наибольшим спросом у работодателей пользуется ряд факультетов НИУ ВШЭ, в т.ч. МИЭМ в ТОП-20. </a:t>
            </a:r>
            <a:r>
              <a:rPr lang="ru-RU" sz="1400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hlinkClick r:id="rId5"/>
              </a:rPr>
              <a:t>https://www.hse.ru/news/edu/214113300.html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- В Рейтинге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Superjob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2018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технических университетов МИЭМ  показал одну из максимальных положительных динамик, продвинув НИУ ВШЭ на 8 позиций</a:t>
            </a:r>
          </a:p>
          <a:p>
            <a:pPr algn="just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hlinkClick r:id="rId6"/>
              </a:rPr>
              <a:t>https://bit.ly/2RJNJPo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2018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300906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Аналитика доходов выпускников ОП НИУ ВШЭ по направлениям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945388"/>
              </p:ext>
            </p:extLst>
          </p:nvPr>
        </p:nvGraphicFramePr>
        <p:xfrm>
          <a:off x="185037" y="1527144"/>
          <a:ext cx="4284476" cy="478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744368"/>
              </p:ext>
            </p:extLst>
          </p:nvPr>
        </p:nvGraphicFramePr>
        <p:xfrm>
          <a:off x="4037162" y="1593777"/>
          <a:ext cx="4897189" cy="465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5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Google Shape;129;p2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8613" name="Google Shape;130;p25"/>
          <p:cNvSpPr txBox="1"/>
          <p:nvPr/>
        </p:nvSpPr>
        <p:spPr>
          <a:xfrm>
            <a:off x="1428750" y="428625"/>
            <a:ext cx="7567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Цифровые и видеоматериалы по продвижению образовательных программ, продуктов и технологий</a:t>
            </a:r>
          </a:p>
        </p:txBody>
      </p:sp>
      <p:sp>
        <p:nvSpPr>
          <p:cNvPr id="1048614" name="Google Shape;132;p25"/>
          <p:cNvSpPr/>
          <p:nvPr/>
        </p:nvSpPr>
        <p:spPr>
          <a:xfrm>
            <a:off x="126750" y="1636295"/>
            <a:ext cx="2604000" cy="197139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новых курсов: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 частности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 Программа курса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 err="1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 на английском по ИАС, </a:t>
            </a:r>
            <a:r>
              <a:rPr lang="ru-RU" sz="1400" i="1" dirty="0" err="1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киберфизическим</a:t>
            </a: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 системам и управлению цифровой трансформацией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" sz="1400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600" b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5" name="Google Shape;133;p25"/>
          <p:cNvSpPr/>
          <p:nvPr/>
        </p:nvSpPr>
        <p:spPr>
          <a:xfrm>
            <a:off x="2730750" y="1636295"/>
            <a:ext cx="2647366" cy="2174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Продвижение и развитие программ ДПО: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600" b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1400" i="1" dirty="0" err="1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Проморолик</a:t>
            </a: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  ДПО МИЭМ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*Разработка  перспективных программ ДПО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 Исследование перспектив и возможный запуск </a:t>
            </a:r>
            <a:r>
              <a:rPr lang="en-US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MBA </a:t>
            </a: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sz="1400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616" name="Google Shape;134;p25"/>
          <p:cNvSpPr/>
          <p:nvPr/>
        </p:nvSpPr>
        <p:spPr>
          <a:xfrm>
            <a:off x="5378116" y="1636294"/>
            <a:ext cx="3618134" cy="308008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Продвижение, трансформация и создание перспективных магистерских программ, в том числе программ двух дипломов: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400" b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 err="1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Проморолик</a:t>
            </a: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 магистерской подготовки в МИЭМ и направлений ее развития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*Разработка примерной программы  новой/ новых ОП магистратуры на иностранном языке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*Анализ возможностей и перспектив создания совместных курсов и программ двух дипломов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 Разработка методик привлечения иностранных абитуриентов</a:t>
            </a:r>
            <a:endParaRPr lang="ru" sz="1600" b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17" name="Google Shape;135;p25"/>
          <p:cNvSpPr/>
          <p:nvPr/>
        </p:nvSpPr>
        <p:spPr>
          <a:xfrm>
            <a:off x="157788" y="3810694"/>
            <a:ext cx="8838462" cy="243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400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работы с целевой аудиторией:</a:t>
            </a:r>
            <a:endParaRPr lang="ru-RU" sz="1400" b="1" i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360363" algn="l" rtl="0">
              <a:spcBef>
                <a:spcPts val="0"/>
              </a:spcBef>
              <a:spcAft>
                <a:spcPts val="0"/>
              </a:spcAft>
            </a:pPr>
            <a:endParaRPr lang="ru" sz="1400" i="1" dirty="0" smtClean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algn="l" rtl="0">
              <a:spcBef>
                <a:spcPts val="0"/>
              </a:spcBef>
              <a:spcAft>
                <a:spcPts val="0"/>
              </a:spcAft>
            </a:pPr>
            <a:endParaRPr lang="ru" sz="1400" i="1" dirty="0" smtClean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4138" algn="l" rtl="0">
              <a:spcBef>
                <a:spcPts val="0"/>
              </a:spcBef>
              <a:spcAft>
                <a:spcPts val="0"/>
              </a:spcAft>
            </a:pPr>
            <a:r>
              <a:rPr lang="ru" sz="1400" i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 -Рост и удержание позиций по высоким рейтингам результатов поступающих (ЕГЭ, Олимпиады Вступительные испытания, Портфолио и др.)</a:t>
            </a:r>
          </a:p>
          <a:p>
            <a:pPr lvl="0" indent="84138" algn="l" rtl="0">
              <a:spcBef>
                <a:spcPts val="0"/>
              </a:spcBef>
              <a:spcAft>
                <a:spcPts val="0"/>
              </a:spcAft>
            </a:pPr>
            <a:r>
              <a:rPr lang="ru" sz="1400" i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-Расширение международных связей и рост доли иностранных абитуриентов, продвижение в международных рейтингах, запуск программ двух дипломов</a:t>
            </a:r>
          </a:p>
          <a:p>
            <a:pPr lvl="0" indent="84138" algn="l" rtl="0">
              <a:spcBef>
                <a:spcPts val="0"/>
              </a:spcBef>
              <a:spcAft>
                <a:spcPts val="0"/>
              </a:spcAft>
            </a:pPr>
            <a:r>
              <a:rPr lang="ru" sz="1400" i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-Расширение связей с бизнесом и реальным сектором для продвижения ДПО и программ повышения квалификации, улучшения позиций по трудоустройству</a:t>
            </a:r>
            <a:endParaRPr sz="1400" i="1" dirty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41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-  Создание курсов на иностранном языке и запуск иноязычных программ</a:t>
            </a:r>
            <a:endParaRPr sz="1400" i="1" dirty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41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- Цифровая трансформация программ и образовательных продуктов</a:t>
            </a:r>
            <a:endParaRPr sz="1400" i="1" dirty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2018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1311442" y="0"/>
            <a:ext cx="7418192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Участие в актуальных конкурсах НИР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194308" name="Таблица 6"/>
          <p:cNvGraphicFramePr>
            <a:graphicFrameLocks noGrp="1"/>
          </p:cNvGraphicFramePr>
          <p:nvPr/>
        </p:nvGraphicFramePr>
        <p:xfrm>
          <a:off x="459344" y="1876926"/>
          <a:ext cx="8270290" cy="3009137"/>
        </p:xfrm>
        <a:graphic>
          <a:graphicData uri="http://schemas.openxmlformats.org/drawingml/2006/table">
            <a:tbl>
              <a:tblPr/>
              <a:tblGrid>
                <a:gridCol w="2785393"/>
                <a:gridCol w="2883559"/>
                <a:gridCol w="2601338"/>
              </a:tblGrid>
              <a:tr h="555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Конкурс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Заказчик 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Цена контракта, руб. </a:t>
                      </a:r>
                    </a:p>
                  </a:txBody>
                  <a:tcPr marL="9053" marR="9053" marT="9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8123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комплексных услуг по административно - управленческой деятельности Общества</a:t>
                      </a: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"РН-ШЕЛЬФ-АРКТИКА"</a:t>
                      </a: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029 229,53 </a:t>
                      </a: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02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Научно-методическое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сопровождение работ по обеспечению безопасности информационных технологий.</a:t>
                      </a: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Госкорпорация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Росатом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414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Право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заключения договора на проведение экспертизы документов</a:t>
                      </a: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АКЦИОНЕРНОЕ ОБЩЕСТВО "ОПЫТНО-ДЕМОНСТРАЦИОННЫЙ ЦЕНТР ВЫВОДА ИЗ ЭКСПЛУАТАЦИИ УРАН-ГРАФИТОВЫХ ЯДЕРНЫХ РЕАКТОРОВ" </a:t>
                      </a: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035,53 </a:t>
                      </a:r>
                    </a:p>
                  </a:txBody>
                  <a:tcPr marL="9053" marR="9053" marT="90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637" name="Прямоугольник 10"/>
          <p:cNvSpPr/>
          <p:nvPr/>
        </p:nvSpPr>
        <p:spPr>
          <a:xfrm>
            <a:off x="255588" y="1375809"/>
            <a:ext cx="8474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1600" b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ГОСЗАКУРКИ - ЕДИНАЯЕ ИНФОРМАЦИОННАЯ СИСТЕМА В СФЕРЕ ЗАКУПОК</a:t>
            </a:r>
          </a:p>
        </p:txBody>
      </p:sp>
      <p:pic>
        <p:nvPicPr>
          <p:cNvPr id="209715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842" y="5175692"/>
            <a:ext cx="1153199" cy="116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638" name="Прямоугольник 12"/>
          <p:cNvSpPr/>
          <p:nvPr/>
        </p:nvSpPr>
        <p:spPr>
          <a:xfrm>
            <a:off x="2322096" y="5091649"/>
            <a:ext cx="6407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600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fontAlgn="t"/>
            <a:r>
              <a:rPr lang="ru-RU" sz="1600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 </a:t>
            </a:r>
          </a:p>
          <a:p>
            <a:pPr fontAlgn="t"/>
            <a:r>
              <a:rPr lang="ru-RU" sz="1600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- Конкурс на лучшие научные проекты, проводимый совместно РФФИ и Национальным центром научных исследований Франции</a:t>
            </a:r>
            <a:endParaRPr lang="ru-RU" sz="1600" dirty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2018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04867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r>
              <a:rPr lang="en-US" sz="1600" dirty="0" smtClean="0">
                <a:latin typeface="Times New Roman"/>
                <a:ea typeface="Calibri"/>
              </a:rPr>
              <a:t>#</a:t>
            </a:r>
            <a:r>
              <a:rPr lang="ru-RU" sz="1600" dirty="0" smtClean="0">
                <a:latin typeface="Times New Roman"/>
                <a:ea typeface="Calibri"/>
              </a:rPr>
              <a:t> Перспективные варианты публикаций в журналах </a:t>
            </a:r>
            <a:r>
              <a:rPr lang="en-US" sz="1600" dirty="0" smtClean="0">
                <a:latin typeface="Times New Roman"/>
                <a:ea typeface="Calibri"/>
              </a:rPr>
              <a:t>Scopus</a:t>
            </a:r>
            <a:endParaRPr lang="ru-RU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endParaRPr lang="en-US" sz="1600" dirty="0" smtClean="0"/>
          </a:p>
          <a:p>
            <a:pPr algn="just">
              <a:spcAft>
                <a:spcPts val="0"/>
              </a:spcAft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u="sng" dirty="0" smtClean="0">
                <a:hlinkClick r:id="rId3"/>
              </a:rPr>
              <a:t>https://www.scimagojr.com/journalsearch.php?q=13799&amp;tip=sid&amp;clean=0</a:t>
            </a:r>
          </a:p>
          <a:p>
            <a:pPr>
              <a:buNone/>
            </a:pPr>
            <a:endParaRPr lang="en-US" sz="1600" dirty="0" smtClean="0">
              <a:hlinkClick r:id="rId3"/>
            </a:endParaRPr>
          </a:p>
          <a:p>
            <a:pPr>
              <a:buNone/>
            </a:pPr>
            <a:r>
              <a:rPr lang="en-US" sz="1600" u="sng" dirty="0" smtClean="0">
                <a:hlinkClick r:id="rId3"/>
              </a:rPr>
              <a:t>https://www.scimagojr.com/journalsearch.php?q=13799&amp;tip=sid&amp;clean=0</a:t>
            </a:r>
            <a:endParaRPr lang="en-US" sz="1600" dirty="0" smtClean="0"/>
          </a:p>
          <a:p>
            <a:pPr algn="just"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r>
              <a:rPr lang="en-US" sz="1600" dirty="0" smtClean="0">
                <a:hlinkClick r:id="rId4"/>
              </a:rPr>
              <a:t>https://www.heliyon.com/</a:t>
            </a:r>
            <a:r>
              <a:rPr lang="en-US" sz="1600" dirty="0" smtClean="0"/>
              <a:t> </a:t>
            </a:r>
            <a:endParaRPr lang="ru-RU" sz="1600" dirty="0" smtClean="0"/>
          </a:p>
          <a:p>
            <a:pPr algn="just"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r>
              <a:rPr lang="en-US" sz="1600" dirty="0" smtClean="0">
                <a:hlinkClick r:id="rId5"/>
              </a:rPr>
              <a:t>https://www.scimagojr.com/journalsearch.php?q=19559&amp;tip=sid&amp;clean=0</a:t>
            </a:r>
            <a:endParaRPr lang="ru-RU" sz="1600" dirty="0" smtClean="0"/>
          </a:p>
          <a:p>
            <a:pPr algn="just">
              <a:spcAft>
                <a:spcPts val="0"/>
              </a:spcAft>
              <a:buNone/>
            </a:pPr>
            <a:endParaRPr lang="ru-RU" sz="1600" dirty="0" smtClean="0"/>
          </a:p>
          <a:p>
            <a:pPr algn="just">
              <a:spcAft>
                <a:spcPts val="0"/>
              </a:spcAft>
              <a:buNone/>
            </a:pPr>
            <a:r>
              <a:rPr lang="en-US" sz="1600" dirty="0" smtClean="0">
                <a:hlinkClick r:id="rId6"/>
              </a:rPr>
              <a:t>https://www.scimagojr.com/journalsearch.php?q=12064&amp;tip=sid&amp;clean=0</a:t>
            </a:r>
            <a:endParaRPr lang="en-US" sz="1600" dirty="0" smtClean="0"/>
          </a:p>
          <a:p>
            <a:pPr algn="just">
              <a:spcAft>
                <a:spcPts val="0"/>
              </a:spcAft>
              <a:buNone/>
            </a:pPr>
            <a:endParaRPr lang="ru-RU" sz="1600" dirty="0" smtClean="0"/>
          </a:p>
          <a:p>
            <a:pPr algn="just">
              <a:spcAft>
                <a:spcPts val="0"/>
              </a:spcAft>
              <a:buNone/>
            </a:pPr>
            <a:endParaRPr lang="en-US" sz="1600" dirty="0" smtClean="0"/>
          </a:p>
          <a:p>
            <a:pPr algn="just"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endParaRPr lang="en-US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endParaRPr lang="en-US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buNone/>
            </a:pPr>
            <a:endParaRPr lang="ru-RU" sz="1600" dirty="0" smtClean="0">
              <a:latin typeface="Times New Roman"/>
              <a:ea typeface="Calibri"/>
            </a:endParaRPr>
          </a:p>
          <a:p>
            <a:pPr>
              <a:buNone/>
            </a:pPr>
            <a:endParaRPr lang="ru-RU" sz="800" dirty="0"/>
          </a:p>
        </p:txBody>
      </p:sp>
      <p:sp>
        <p:nvSpPr>
          <p:cNvPr id="1048679" name="Заголовок 1"/>
          <p:cNvSpPr>
            <a:spLocks noGrp="1"/>
          </p:cNvSpPr>
          <p:nvPr>
            <p:ph type="title"/>
          </p:nvPr>
        </p:nvSpPr>
        <p:spPr>
          <a:xfrm>
            <a:off x="1311442" y="0"/>
            <a:ext cx="7832558" cy="1143000"/>
          </a:xfrm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Публикация исследований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 smtClean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81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Этапы проектной работы и контрольные точки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82" name="Rectangle 12"/>
          <p:cNvSpPr>
            <a:spLocks noChangeArrowheads="1"/>
          </p:cNvSpPr>
          <p:nvPr/>
        </p:nvSpPr>
        <p:spPr bwMode="auto">
          <a:xfrm>
            <a:off x="185304" y="1633929"/>
            <a:ext cx="881091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ru-RU" dirty="0" smtClean="0">
                <a:solidFill>
                  <a:srgbClr val="003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проекта: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3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реализуются в течение 2018-2019 учебного года в 4 модуля  - 2 семестра для 3 курса </a:t>
            </a:r>
            <a:r>
              <a:rPr lang="ru-RU" dirty="0" err="1" smtClean="0">
                <a:solidFill>
                  <a:srgbClr val="003F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ru-RU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Направлены на получение эффективных прикладных моделей и решений. </a:t>
            </a:r>
            <a:r>
              <a:rPr lang="ru-RU" sz="1400" i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Реализуются по ряду параллельно-последовательных этапов, весит 5 кредитов и оценивается по 10-балльной шкале</a:t>
            </a:r>
            <a:endParaRPr lang="ru-RU" sz="1400" i="1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83" name="Rectangle 12"/>
          <p:cNvSpPr>
            <a:spLocks noChangeArrowheads="1"/>
          </p:cNvSpPr>
          <p:nvPr/>
        </p:nvSpPr>
        <p:spPr bwMode="auto">
          <a:xfrm>
            <a:off x="69706" y="3087974"/>
            <a:ext cx="86585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 3</a:t>
            </a: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основные контрольные точки результатов по периодам. По каждому периоду также предусмотрен промежуточный контроль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параметрам, заданным в среде управления проектом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pPr lvl="0" algn="ctr"/>
            <a:r>
              <a:rPr lang="ru-RU" i="1" dirty="0" smtClean="0">
                <a:solidFill>
                  <a:srgbClr val="002060"/>
                </a:solidFill>
              </a:rPr>
              <a:t>Базовые КТ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оценка и анализ плана проекта, команды, предварительных работ 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(до 16.11. 2018)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оценка текущих результатов, полученных прототипов и моделей 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(до 15.12. 2018)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оценка финишных решений, моделей и продуктов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(до 25.05.2019)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Google Shape;129;p25"/>
          <p:cNvSpPr txBox="1"/>
          <p:nvPr/>
        </p:nvSpPr>
        <p:spPr>
          <a:xfrm>
            <a:off x="255588" y="6415088"/>
            <a:ext cx="41433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экономики, Москва, 2018</a:t>
            </a:r>
            <a:endParaRPr sz="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8685" name="Google Shape;130;p25"/>
          <p:cNvSpPr txBox="1"/>
          <p:nvPr/>
        </p:nvSpPr>
        <p:spPr>
          <a:xfrm>
            <a:off x="1428750" y="428625"/>
            <a:ext cx="7567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Финансовые ресурсы и инвестиционный потенциал проекта</a:t>
            </a:r>
            <a:endParaRPr sz="2400" b="1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8686" name="Google Shape;131;p25"/>
          <p:cNvSpPr/>
          <p:nvPr/>
        </p:nvSpPr>
        <p:spPr>
          <a:xfrm>
            <a:off x="185250" y="1372600"/>
            <a:ext cx="88110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/>
          </a:p>
        </p:txBody>
      </p:sp>
      <p:sp>
        <p:nvSpPr>
          <p:cNvPr id="1048687" name="Google Shape;135;p25"/>
          <p:cNvSpPr/>
          <p:nvPr/>
        </p:nvSpPr>
        <p:spPr>
          <a:xfrm>
            <a:off x="185250" y="5220106"/>
            <a:ext cx="8482200" cy="49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1C2A55"/>
                </a:solidFill>
              </a:rPr>
              <a:t># </a:t>
            </a:r>
            <a:r>
              <a:rPr lang="ru-RU" i="1" dirty="0" smtClean="0">
                <a:solidFill>
                  <a:srgbClr val="1C2A55"/>
                </a:solidFill>
              </a:rPr>
              <a:t>Информация о бюджете является конфиденциальной</a:t>
            </a:r>
            <a:r>
              <a:rPr lang="ru" i="1" dirty="0" smtClean="0">
                <a:solidFill>
                  <a:srgbClr val="1C2A55"/>
                </a:solidFill>
              </a:rPr>
              <a:t> и предоставляется по запросу руководства</a:t>
            </a:r>
            <a:endParaRPr i="1" dirty="0">
              <a:solidFill>
                <a:srgbClr val="1C2A55"/>
              </a:solidFill>
            </a:endParaRPr>
          </a:p>
        </p:txBody>
      </p:sp>
      <p:sp>
        <p:nvSpPr>
          <p:cNvPr id="1048688" name="Rectangle 2"/>
          <p:cNvSpPr>
            <a:spLocks noChangeArrowheads="1"/>
          </p:cNvSpPr>
          <p:nvPr/>
        </p:nvSpPr>
        <p:spPr bwMode="auto">
          <a:xfrm>
            <a:off x="1191126" y="1723038"/>
            <a:ext cx="593156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138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Примерная предполагаемая структура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138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финансирования заказа: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21386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solidFill>
                  <a:srgbClr val="21386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138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привлечённые средства, при условии выигрыша конкурсов (30 %),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21386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138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*внутренние средства МИЭМ и НИУ ВШЭ в целом (30 %),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 i="1" dirty="0" smtClean="0">
              <a:solidFill>
                <a:srgbClr val="21386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138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*добровольные пожертвования (40 %).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1386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92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Матрица рисков проектной работы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93" name="Rectangle 12"/>
          <p:cNvSpPr>
            <a:spLocks noChangeArrowheads="1"/>
          </p:cNvSpPr>
          <p:nvPr/>
        </p:nvSpPr>
        <p:spPr bwMode="auto">
          <a:xfrm>
            <a:off x="185304" y="1633929"/>
            <a:ext cx="88109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endParaRPr lang="ru-RU" dirty="0" smtClean="0">
              <a:solidFill>
                <a:srgbClr val="003F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ru-RU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15" name="Таблица 6"/>
          <p:cNvGraphicFramePr>
            <a:graphicFrameLocks noGrp="1"/>
          </p:cNvGraphicFramePr>
          <p:nvPr/>
        </p:nvGraphicFramePr>
        <p:xfrm>
          <a:off x="0" y="1278885"/>
          <a:ext cx="9144001" cy="525837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899592"/>
                <a:gridCol w="1034514"/>
                <a:gridCol w="3121420"/>
                <a:gridCol w="4088475"/>
              </a:tblGrid>
              <a:tr h="704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влияния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развитие событий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риска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реагирования/ регулирования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  <a:p>
                      <a:pPr algn="ctr" fontAlgn="t"/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-Изменение требований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учебному процессу со стороны Университета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-Непредвиденные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обстоятельства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Непрерывный мониторинг, совершенствование систем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попроцессного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контроля и мер превентивного реагирования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Изменение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российских и международных стандартов проектной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гибкой системы построения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реструктуризации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проектных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 в рамках функциональных задач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множественными характеристиками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Особенности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среды, высоких профессиональных и позиционных ориентиров, нормативного регулирования,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административно-управленческих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процессов и планирования, а также корпоративной культуры НИУ ВШЭ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адаптационные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и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тренинги в рамках консультаций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стороны руководителя проекта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каждой команды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Сбои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синхронизации работы команды, 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межролевого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взаимодействия, неэффективные личные и технические коммуникации, конфликты.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эффективной системы формирования, регулирования и координации работы проектных функциональных групп, назначение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ответственных и верное распределение профессиональных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ролей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всеобщее непрерывное информирование и открытость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54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Проектная деятельность с учётом требований Международных стандартов,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НИУ ВШЭ и </a:t>
            </a:r>
            <a:r>
              <a:rPr lang="ru-RU" sz="2400" b="1" dirty="0" err="1" smtClean="0">
                <a:solidFill>
                  <a:schemeClr val="bg1"/>
                </a:solidFill>
                <a:latin typeface="Myriad Pro"/>
              </a:rPr>
              <a:t>МИЭМа</a:t>
            </a:r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 2018 - 2019:</a:t>
            </a:r>
          </a:p>
        </p:txBody>
      </p:sp>
      <p:sp>
        <p:nvSpPr>
          <p:cNvPr id="1048655" name="Rectangle 12"/>
          <p:cNvSpPr>
            <a:spLocks noChangeArrowheads="1"/>
          </p:cNvSpPr>
          <p:nvPr/>
        </p:nvSpPr>
        <p:spPr bwMode="auto">
          <a:xfrm>
            <a:off x="0" y="1041023"/>
            <a:ext cx="881091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b="1" dirty="0" smtClean="0">
              <a:solidFill>
                <a:srgbClr val="003F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Исследовательский  проект </a:t>
            </a: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– проведение исследования, предполагающего получение научного или научно-прикладного продукта (статьи/публикации, экспертно-аналитического отчета, обзора или записки, заявки на научный конкурс или грант, методического пособия и т.п.);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Прикладной  проект</a:t>
            </a: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 – решение прикладной, либо коммерческой задачи. Результатом такого проекта может быть разработанное и обоснованное проектное/программное решение, изготовленный по заказу продукт.</a:t>
            </a:r>
          </a:p>
          <a:p>
            <a:pPr marL="285750" indent="-285750" algn="ctr"/>
            <a:endParaRPr lang="ru-RU" sz="1400" b="1" i="1" dirty="0" smtClean="0">
              <a:solidFill>
                <a:srgbClr val="003F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r>
              <a:rPr lang="en-US" sz="1400" b="1" i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b="1" i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Особенности: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результат оформляется в виде конечного продукта, который можно применить в практической деятельности;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имеет четко поставленные задачи, критерии достижения результата (заданные характеристики получаемого продукта), ограниченные сроки выполнения (в течение 2018-2019 учебного года)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реализуется с учетом требований стандартов проектной деятельности </a:t>
            </a:r>
            <a:r>
              <a:rPr lang="en-US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PMBOK, </a:t>
            </a: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серии ГОСТ 34 и ГОСТ 19, </a:t>
            </a:r>
            <a:r>
              <a:rPr lang="en-US" sz="1400" dirty="0" err="1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PoC</a:t>
            </a:r>
            <a:r>
              <a:rPr lang="en-US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гибких методологий проектного управления, требований учебного плана и </a:t>
            </a:r>
            <a:r>
              <a:rPr lang="ru-RU" sz="1400" dirty="0" err="1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основные способы достижения – разработка, отбор и реализация проектных решений (управление проектами ведётся на основе международных стандартов);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направлен на приобретение, закрепление и развитие практических знаний или умений, необходимых в профессиональной деятельности, а также опыта самоорганизации.</a:t>
            </a:r>
          </a:p>
          <a:p>
            <a:pPr marL="285750" indent="-285750" algn="ctr">
              <a:buFontTx/>
              <a:buChar char="-"/>
            </a:pPr>
            <a:endParaRPr lang="ru-RU" sz="1400" b="1" dirty="0" smtClean="0">
              <a:solidFill>
                <a:srgbClr val="003F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4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ru-RU" sz="1400" b="1" dirty="0" err="1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Компетентностные</a:t>
            </a:r>
            <a:r>
              <a:rPr lang="ru-RU" sz="1400" b="1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требования</a:t>
            </a:r>
            <a:endParaRPr lang="ru-RU" sz="1400" dirty="0" smtClean="0">
              <a:solidFill>
                <a:srgbClr val="003F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3F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предусматривает использование</a:t>
            </a:r>
            <a:r>
              <a:rPr lang="en-US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3F82"/>
                </a:solidFill>
                <a:latin typeface="Times New Roman" pitchFamily="18" charset="0"/>
                <a:cs typeface="Times New Roman" pitchFamily="18" charset="0"/>
              </a:rPr>
              <a:t>  знаний, умений и навыков, полученных в ходе обучения, для решения задач в области цифрового развития и трансформации крупных международных и национальных компаний в условиях информационной экономики, сравнительного анализа мировой практики и лучших решений.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Subtitle 2"/>
          <p:cNvSpPr>
            <a:spLocks noGrp="1"/>
          </p:cNvSpPr>
          <p:nvPr>
            <p:ph type="subTitle" idx="1"/>
          </p:nvPr>
        </p:nvSpPr>
        <p:spPr>
          <a:xfrm>
            <a:off x="1" y="3942413"/>
            <a:ext cx="9144000" cy="192899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ru-RU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проекта – Прокофьева Е. Н.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КОМАНДА ПРОЕКТА</a:t>
            </a:r>
            <a:r>
              <a:rPr lang="ru-RU" sz="14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 </a:t>
            </a:r>
          </a:p>
          <a:p>
            <a:r>
              <a:rPr lang="ru-RU" sz="1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«</a:t>
            </a:r>
            <a:r>
              <a:rPr lang="ru-RU" sz="14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Информационно-аналитические системы</a:t>
            </a:r>
            <a:br>
              <a:rPr lang="ru-RU" sz="14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14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 в работе с данными по </a:t>
            </a:r>
            <a:br>
              <a:rPr lang="ru-RU" sz="14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1400" b="1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перспективным направлениям развития реального сектора»</a:t>
            </a:r>
            <a:endParaRPr lang="ru-RU" sz="1300" dirty="0" smtClean="0"/>
          </a:p>
          <a:p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048695" name="AutoShape 2" descr="https://imimobile.com/app/uploads/2017/03/digital-transformation-ra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97158" name="Рисунок 3"/>
          <p:cNvPicPr>
            <a:picLocks/>
          </p:cNvPicPr>
          <p:nvPr/>
        </p:nvPicPr>
        <p:blipFill>
          <a:blip r:embed="rId3"/>
          <a:srcRect t="9687" r="909" b="7692"/>
          <a:stretch>
            <a:fillRect/>
          </a:stretch>
        </p:blipFill>
        <p:spPr bwMode="auto">
          <a:xfrm>
            <a:off x="0" y="160338"/>
            <a:ext cx="3807502" cy="23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9" name="Рисунок 6"/>
          <p:cNvPicPr>
            <a:picLocks/>
          </p:cNvPicPr>
          <p:nvPr/>
        </p:nvPicPr>
        <p:blipFill>
          <a:blip r:embed="rId4"/>
          <a:srcRect l="17157" t="9402" r="14057" b="5698"/>
          <a:stretch>
            <a:fillRect/>
          </a:stretch>
        </p:blipFill>
        <p:spPr bwMode="auto">
          <a:xfrm>
            <a:off x="5456421" y="160338"/>
            <a:ext cx="3687579" cy="23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96" name="Subtitle 2"/>
          <p:cNvSpPr txBox="1"/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2097157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6" y="1368105"/>
            <a:ext cx="3026883" cy="2179974"/>
          </a:xfrm>
          <a:prstGeom prst="rect">
            <a:avLst/>
          </a:prstGeom>
        </p:spPr>
      </p:pic>
      <p:sp>
        <p:nvSpPr>
          <p:cNvPr id="1048657" name="Title 1"/>
          <p:cNvSpPr txBox="1"/>
          <p:nvPr/>
        </p:nvSpPr>
        <p:spPr bwMode="auto">
          <a:xfrm>
            <a:off x="1576532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Цель, задачи и направления реализации проекта:</a:t>
            </a:r>
          </a:p>
        </p:txBody>
      </p:sp>
      <p:sp>
        <p:nvSpPr>
          <p:cNvPr id="1048658" name="Прямоугольник 9"/>
          <p:cNvSpPr/>
          <p:nvPr/>
        </p:nvSpPr>
        <p:spPr>
          <a:xfrm>
            <a:off x="3182159" y="1368104"/>
            <a:ext cx="596184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ru-RU" sz="1250" b="1" i="1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1250" i="1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создание перспективных автоматизированных решений и смежных экспертных математических моделей оценки качества, рисков и надёжности технологических процессов, а также создание образовательных программ, курсов и систем повышения квалификации международного уровня с обеспечением информирования целевых аудиторий по актуальным возможностям и инновационным продуктам обучения</a:t>
            </a:r>
          </a:p>
          <a:p>
            <a:pPr algn="just" defTabSz="914400"/>
            <a:r>
              <a:rPr lang="ru-RU" sz="1250" b="1" i="1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Объекты: </a:t>
            </a:r>
            <a:r>
              <a:rPr lang="ru-RU" sz="1250" i="1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качестве реального сектора выступают металлургические предприятия, в частности зарубежный партнёр –  </a:t>
            </a:r>
            <a:r>
              <a:rPr lang="ru-RU" sz="1250" i="1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Ульбинский</a:t>
            </a:r>
            <a:r>
              <a:rPr lang="ru-RU" sz="1250" i="1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металлургический комбинат, а также  ведущие ресурсные и энергетические предприятия, в частности Газпром, СУЭК, кроме того, другие заинтересованные заказчики и потенциальные инвесторы</a:t>
            </a:r>
          </a:p>
          <a:p>
            <a:pPr lvl="0" algn="just" defTabSz="914400"/>
            <a:r>
              <a:rPr lang="ru-RU" sz="1250" b="1" i="1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Прикладные и исследовательские задачи проекта: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  по ключевым направлениям повышения эффективности ТП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-Математические модели повышения эффективности и организационной устойчивости функционирования предприятия 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Краткий </a:t>
            </a:r>
            <a:r>
              <a:rPr lang="ru-RU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проморолик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Проморолик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ДПО МИЭМ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Проморолик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магистерской подготовки в МИЭМ 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-Разработка примерной программы ДПО курсов и новой англоязычной магистерской программы с возможностью получения диплома зарубежного университета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Видеолекция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английском по ИАС, </a:t>
            </a:r>
            <a:r>
              <a:rPr lang="ru-RU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киберфизическим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системам и управлению цифровой трансформацией технологических процессов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-Участие в закупочных конкурсах и конкурсах РФФИ для обеспечения возможности привлечения средств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hangingPunct="0"/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Выступление на конференциях и публикация не менее 2 работ в журналах БД РИНЦ и не менее 1 в БД </a:t>
            </a:r>
            <a:r>
              <a:rPr lang="ru-RU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Scopus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WoS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onference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papers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журнал </a:t>
            </a:r>
            <a:r>
              <a:rPr lang="en-US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lang="en-US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endParaRPr lang="ru-RU" sz="1250" dirty="0" smtClean="0">
              <a:solidFill>
                <a:srgbClr val="1C2A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59" name="Rectangle 2"/>
          <p:cNvSpPr>
            <a:spLocks noChangeArrowheads="1"/>
          </p:cNvSpPr>
          <p:nvPr/>
        </p:nvSpPr>
        <p:spPr bwMode="auto">
          <a:xfrm>
            <a:off x="0" y="3496525"/>
            <a:ext cx="3230161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50" b="1" i="1" u="none" strike="noStrike" cap="none" normalizeH="0" baseline="0" dirty="0" smtClean="0">
                <a:ln>
                  <a:noFill/>
                </a:ln>
                <a:solidFill>
                  <a:srgbClr val="1C2A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направления проектной деятельности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1C2A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Информационно-аналитические программные решения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rgbClr val="1C2A5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1C2A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Экспертно-математические модели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rgbClr val="1C2A5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1C2A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-Цифровые и видеоматериалы по продвижению образовательных программ и технологий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rgbClr val="1C2A5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sz="1250" b="0" i="0" u="none" strike="noStrike" cap="none" normalizeH="0" baseline="0" dirty="0" smtClean="0">
                <a:ln>
                  <a:noFill/>
                </a:ln>
                <a:solidFill>
                  <a:srgbClr val="1C2A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актуальных конкурсах ПНИР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kumimoji="0" lang="ru-RU" sz="1250" b="0" i="0" u="none" strike="noStrike" cap="none" normalizeH="0" baseline="0" dirty="0" smtClean="0">
              <a:ln>
                <a:noFill/>
              </a:ln>
              <a:solidFill>
                <a:srgbClr val="1C2A5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hangingPunct="0">
              <a:buFontTx/>
              <a:buNone/>
            </a:pPr>
            <a:r>
              <a:rPr lang="ru-RU" sz="1250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-Публикация исследований и представление решений на конференциях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61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Команда проекта: роли, задачи, ответственность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4194309" name="Таблица 5"/>
          <p:cNvGraphicFramePr>
            <a:graphicFrameLocks noGrp="1"/>
          </p:cNvGraphicFramePr>
          <p:nvPr/>
        </p:nvGraphicFramePr>
        <p:xfrm>
          <a:off x="89940" y="1367601"/>
          <a:ext cx="8906278" cy="4999718"/>
        </p:xfrm>
        <a:graphic>
          <a:graphicData uri="http://schemas.openxmlformats.org/drawingml/2006/table">
            <a:tbl>
              <a:tblPr/>
              <a:tblGrid>
                <a:gridCol w="839450"/>
                <a:gridCol w="1154243"/>
                <a:gridCol w="1004341"/>
                <a:gridCol w="2263515"/>
                <a:gridCol w="1214203"/>
                <a:gridCol w="1409075"/>
                <a:gridCol w="1021451"/>
              </a:tblGrid>
              <a:tr h="736808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проекта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Роль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 работ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на конец 2 модуля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на конец 4 модуля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Представляемые итоговые кредиты в соответствии с нагрузкой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005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Карабанов Илья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Андреевич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Программное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разработчик, администратор программного направления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АСУ для контроля процессов надёжности металлургического комбината, оболочка с оптимизацией задачи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Прототип ПО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Функционирующее программное приложение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1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304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Агасандян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Богдан Леонидович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Исследовательское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финансовый и инвестиционный эксперт, </a:t>
                      </a:r>
                      <a:r>
                        <a:rPr lang="ru-RU" sz="10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промоутер</a:t>
                      </a: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общее продвижение проекта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Продвижение проектных решений, инвестиционный анализ и разработка методики привлечения инвестиций на основе результатов проекта, помощь разработчикам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и подача заявок на конкурсы ПНИР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результатов, публикация исследований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1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11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3.Побединская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Алёна Николаевна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Экспертно-математическое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 по прикладным решениям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экономико-математической модели для металлургического рынка и </a:t>
                      </a:r>
                      <a:r>
                        <a:rPr lang="ru-RU" sz="10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Ульбинского</a:t>
                      </a: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комбината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Качественное описание экспертно-математической модели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Экономико-математическая модель функционирования процессов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1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384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Макарова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Анастасия Романовна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Экспертно-математическое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 по прикладным решениям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показателей качества и надёжности процессов для </a:t>
                      </a:r>
                      <a:r>
                        <a:rPr lang="ru-RU" sz="10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Ульбинмкого</a:t>
                      </a: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комбината и металлургического рынка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Качественное описание экспертно-математической модели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Экономико-математическая модель функционирования процессов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1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005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Гусев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Олег Дмитриевич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Программное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разработчик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АСУ для контроля процессов надёжности металлургического комбината, оболочка с оптимизацией задачи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Прототип ПО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Функционирующее программное приложение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1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63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Команда проекта: роли, задачи, ответственность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4194310" name="Таблица 5"/>
          <p:cNvGraphicFramePr>
            <a:graphicFrameLocks noGrp="1"/>
          </p:cNvGraphicFramePr>
          <p:nvPr/>
        </p:nvGraphicFramePr>
        <p:xfrm>
          <a:off x="89940" y="1367601"/>
          <a:ext cx="8906277" cy="3522044"/>
        </p:xfrm>
        <a:graphic>
          <a:graphicData uri="http://schemas.openxmlformats.org/drawingml/2006/table">
            <a:tbl>
              <a:tblPr/>
              <a:tblGrid>
                <a:gridCol w="944381"/>
                <a:gridCol w="914399"/>
                <a:gridCol w="989351"/>
                <a:gridCol w="2413417"/>
                <a:gridCol w="1214203"/>
                <a:gridCol w="1409075"/>
                <a:gridCol w="1021451"/>
              </a:tblGrid>
              <a:tr h="736808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проекта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Роль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 работ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на конец 2 модуля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на конец 4 модуля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Представляемые итоговые кредиты в соответствии с нагрузкой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781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000" kern="1200" dirty="0" err="1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Ялунин</a:t>
                      </a: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Александр Александрович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Программное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разработчик, администратор программного направления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MES для </a:t>
                      </a:r>
                      <a:r>
                        <a:rPr lang="ru-RU" sz="9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Ульбинского</a:t>
                      </a: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металлургического комбината, оболочка с оптимизацией задачи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Прототип ПО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Функционирующее программное приложение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450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000" kern="1200" dirty="0" err="1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Стебенев</a:t>
                      </a: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Алексей Юрьевич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Экспертно-аналитическое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тестировщик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Помощь разработчикам, тестирование, информационно-аналитическая и нормативно-документальная поддержка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Тестирование ПО, сценарий видеолекции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Видеолекция</a:t>
                      </a: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Функционирующее ПО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384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Коник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Полина Вадимовна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Исследовательское, Образовательное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менеджер, разработчик образовательных курсов и программ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моделей и аналитических материалов для платформы цифрового образования, подготовка НИРС для публикаций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НИРС, план работ проекта, контроль результатов, разработка образовательных программ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Научная публикация/публикации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7005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Шухова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Вероника Валерьевна</a:t>
                      </a: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Экспертно-математическое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 по прикладным решениям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показателей технических рисков и безопасности процессов для </a:t>
                      </a:r>
                      <a:r>
                        <a:rPr lang="ru-RU" sz="9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Ульбинмкого</a:t>
                      </a: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комбината и металлургического рынка, подготовка НИРС для публикаций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Качественное описание экспертно-математической модели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Экономико-математическая модель функционирования процессов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1" name="Таблица 6"/>
          <p:cNvGraphicFramePr>
            <a:graphicFrameLocks noGrp="1"/>
          </p:cNvGraphicFramePr>
          <p:nvPr/>
        </p:nvGraphicFramePr>
        <p:xfrm>
          <a:off x="89940" y="4865643"/>
          <a:ext cx="8906277" cy="817005"/>
        </p:xfrm>
        <a:graphic>
          <a:graphicData uri="http://schemas.openxmlformats.org/drawingml/2006/table">
            <a:tbl>
              <a:tblPr/>
              <a:tblGrid>
                <a:gridCol w="944380"/>
                <a:gridCol w="914400"/>
                <a:gridCol w="989351"/>
                <a:gridCol w="2413417"/>
                <a:gridCol w="1214203"/>
                <a:gridCol w="1409075"/>
                <a:gridCol w="1021451"/>
              </a:tblGrid>
              <a:tr h="817005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Волчков </a:t>
                      </a: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Даниил Максимович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Экспертно-аналитическое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аналитик, исследователь, администратор организации видеосъёмок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видео для продвижения и </a:t>
                      </a:r>
                      <a:r>
                        <a:rPr lang="ru-RU" sz="900" kern="12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промо-курсов</a:t>
                      </a: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систем дистанционного обучения в рамках ДПО и дуального образования, подготовка НИРС для публикаций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Сценарий </a:t>
                      </a:r>
                      <a:r>
                        <a:rPr lang="ru-RU" sz="900" kern="12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промороликов</a:t>
                      </a: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подготовка материалов для научной публикации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Проморолики</a:t>
                      </a: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научная публикация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2" name="Таблица 7"/>
          <p:cNvGraphicFramePr>
            <a:graphicFrameLocks noGrp="1"/>
          </p:cNvGraphicFramePr>
          <p:nvPr/>
        </p:nvGraphicFramePr>
        <p:xfrm>
          <a:off x="89940" y="5682648"/>
          <a:ext cx="8906277" cy="887423"/>
        </p:xfrm>
        <a:graphic>
          <a:graphicData uri="http://schemas.openxmlformats.org/drawingml/2006/table">
            <a:tbl>
              <a:tblPr/>
              <a:tblGrid>
                <a:gridCol w="944381"/>
                <a:gridCol w="914399"/>
                <a:gridCol w="989351"/>
                <a:gridCol w="2413417"/>
                <a:gridCol w="1214203"/>
                <a:gridCol w="1409075"/>
                <a:gridCol w="1021451"/>
              </a:tblGrid>
              <a:tr h="8874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Морозова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София</a:t>
                      </a: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Викторовна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Экспертно-математическое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 по прикладным решениям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математических, в т.ч. прогнозных моделей устойчивости, рисков и безопасности процессов для </a:t>
                      </a:r>
                      <a:r>
                        <a:rPr lang="ru-RU" sz="10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Ульбинмкого</a:t>
                      </a: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комбината и металлургического рынка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Качественное описание экспертно-математической модели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Экономико-математическая модель функционирования процессов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65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Команда проекта: роли, задачи, ответственность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4194313" name="Таблица 5"/>
          <p:cNvGraphicFramePr>
            <a:graphicFrameLocks noGrp="1"/>
          </p:cNvGraphicFramePr>
          <p:nvPr/>
        </p:nvGraphicFramePr>
        <p:xfrm>
          <a:off x="147782" y="1367601"/>
          <a:ext cx="8848437" cy="5213975"/>
        </p:xfrm>
        <a:graphic>
          <a:graphicData uri="http://schemas.openxmlformats.org/drawingml/2006/table">
            <a:tbl>
              <a:tblPr/>
              <a:tblGrid>
                <a:gridCol w="1046819"/>
                <a:gridCol w="973098"/>
                <a:gridCol w="987843"/>
                <a:gridCol w="2165966"/>
                <a:gridCol w="1633928"/>
                <a:gridCol w="1124262"/>
                <a:gridCol w="916521"/>
              </a:tblGrid>
              <a:tr h="701083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проекта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Роль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 работ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на конец 2 модуля</a:t>
                      </a:r>
                      <a:endParaRPr lang="ru-RU" sz="9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на конец 4 модуля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Представляемые итоговые кредиты в соответствии с нагрузкой</a:t>
                      </a:r>
                      <a:endParaRPr lang="ru-RU" sz="9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66" marR="11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85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12.Зеленова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Анастасия Евгеньевна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Программное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разработчик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MES для </a:t>
                      </a:r>
                      <a:r>
                        <a:rPr lang="ru-RU" sz="10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Ульбинского</a:t>
                      </a: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металлургического комбината, оболочка с оптимизацией задачи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Прототип ПО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Функционирующее программное приложение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88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</a:t>
                      </a:r>
                      <a:r>
                        <a:rPr lang="ru-RU" sz="1000" kern="1200" dirty="0" err="1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Гаризан</a:t>
                      </a: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Таисия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Экспертно-аналитическое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аналитик, администратор организации видеосъёмок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видео для продвижения и промо-курсов для систем дистанционного обучения в рамках ДПО и дуального образования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Дизайнерское предложение и тех поддержка по видео, предложения по продвижению проекта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Видематериалы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51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14.Мельничук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Данил Владимирович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Программное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разработчик, проджект менеджер, скрам мастер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ERP для Ульбинского металлургического комбината, оболочка с оптимизацией задачи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Прототип ПО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Функционирующее программное приложение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159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Якушева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Татьяна Сергеевна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Экспертно-аналитическое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администратор, эксперт по продвижению проекта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видео для продвижения и промо-курсов для систем дистанционного обучения в рамках ДПО и дуального образования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Сценарий и наполнение промороликов и видеолекции, предложения по продвижению проекта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Видематериалы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412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16.Невокшонов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Никита Алексеевич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Программное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разработчик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Помощь разработчикам, тестирование, техническая поддержка, дизайн и </a:t>
                      </a:r>
                      <a:r>
                        <a:rPr lang="ru-RU" sz="10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визуальная</a:t>
                      </a:r>
                      <a:r>
                        <a:rPr lang="ru-RU" sz="1000" baseline="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Прототип ПО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Функционирующее программное приложение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392">
                <a:tc>
                  <a:txBody>
                    <a:bodyPr/>
                    <a:lstStyle/>
                    <a:p>
                      <a:pPr marL="0" lvl="0" indent="-34290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Волкова </a:t>
                      </a:r>
                      <a:r>
                        <a:rPr lang="ru-RU" sz="1000" kern="12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Екатерина Сергеевна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Экспертно-аналитическое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тестировщик, аналитик, администратор видеоресурсов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Помощь разработчикам, тестирование, информационно-аналитическая, визуальная и нормативно-документальная поддержка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Тестирование ПО, сценарий </a:t>
                      </a:r>
                      <a:r>
                        <a:rPr lang="ru-RU" sz="10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видеолекции</a:t>
                      </a: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000" dirty="0" err="1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промороликов</a:t>
                      </a:r>
                      <a:r>
                        <a:rPr lang="ru-RU" sz="1000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тех. обеспечение видеосъёмок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Видеолекция, Функционирующее ПО</a:t>
                      </a:r>
                      <a:endParaRPr lang="ru-RU" sz="100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C2A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rgbClr val="1C2A5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67" name="Title 1"/>
          <p:cNvSpPr txBox="1"/>
          <p:nvPr/>
        </p:nvSpPr>
        <p:spPr bwMode="auto">
          <a:xfrm>
            <a:off x="1576532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Особенности команды, мотивационные аспекты, санкции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68" name="Google Shape;132;p25"/>
          <p:cNvSpPr/>
          <p:nvPr/>
        </p:nvSpPr>
        <p:spPr>
          <a:xfrm>
            <a:off x="126750" y="1636294"/>
            <a:ext cx="2604000" cy="2174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400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" sz="1400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600" b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69" name="Google Shape;133;p25"/>
          <p:cNvSpPr/>
          <p:nvPr/>
        </p:nvSpPr>
        <p:spPr>
          <a:xfrm>
            <a:off x="2730750" y="1636295"/>
            <a:ext cx="2647366" cy="23942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Стратегическая и тактическая нацеленность результатов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в рамках программы развития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уровень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внешних и внутренних партнёров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Нацеленность на внешнее и внутренние инвестирование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400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sz="1400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670" name="Google Shape;134;p25"/>
          <p:cNvSpPr/>
          <p:nvPr/>
        </p:nvSpPr>
        <p:spPr>
          <a:xfrm>
            <a:off x="5378116" y="1636294"/>
            <a:ext cx="3618134" cy="28259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600" b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71" name="Google Shape;135;p25"/>
          <p:cNvSpPr/>
          <p:nvPr/>
        </p:nvSpPr>
        <p:spPr>
          <a:xfrm>
            <a:off x="0" y="3810694"/>
            <a:ext cx="9144000" cy="240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400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ru-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Мотивационные аспекты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i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Возможность получения дохода в виде потенциальных инвестиций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получения новых знаний и профессиональных навыков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Развитие навыков командной и проектной работы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навыков коммуникационного взаимодействия и управления конфликтами, обретение перспективных связей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навыков поиска эффективных решений в нестандартных ситуациях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*Возможность </a:t>
            </a:r>
            <a:r>
              <a:rPr lang="ru-RU" sz="1400" b="1" i="1" dirty="0" err="1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санкционного</a:t>
            </a:r>
            <a:r>
              <a:rPr lang="ru-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регулирования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-Коррекция результатов по количеству индивидуальных кредитов и  оценка с учётом индивидуального вклада</a:t>
            </a:r>
          </a:p>
          <a:p>
            <a:pPr lvl="0" indent="360363" algn="l" rtl="0">
              <a:spcBef>
                <a:spcPts val="0"/>
              </a:spcBef>
              <a:spcAft>
                <a:spcPts val="0"/>
              </a:spcAft>
            </a:pPr>
            <a:endParaRPr lang="ru" sz="1400" i="1" dirty="0" smtClean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4138" algn="l" rtl="0">
              <a:spcBef>
                <a:spcPts val="0"/>
              </a:spcBef>
              <a:spcAft>
                <a:spcPts val="0"/>
              </a:spcAft>
            </a:pPr>
            <a:r>
              <a:rPr lang="ru" sz="1400" i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sz="1400" i="1" dirty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72" name="Прямоугольник 8"/>
          <p:cNvSpPr/>
          <p:nvPr/>
        </p:nvSpPr>
        <p:spPr>
          <a:xfrm>
            <a:off x="5602120" y="1876926"/>
            <a:ext cx="31448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Масштабность проекта: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17 человек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По 3 ОП и 2 факультетам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*МИЭМ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Информатика и вычислительная техника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Прикладная математика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i="1" dirty="0" err="1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ФБиМ</a:t>
            </a:r>
            <a:endParaRPr lang="ru-RU" i="1" dirty="0" smtClean="0">
              <a:solidFill>
                <a:srgbClr val="21386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i="1" dirty="0" smtClean="0">
                <a:solidFill>
                  <a:srgbClr val="21386F"/>
                </a:solidFill>
                <a:latin typeface="Times New Roman" pitchFamily="18" charset="0"/>
                <a:cs typeface="Times New Roman" pitchFamily="18" charset="0"/>
              </a:rPr>
              <a:t>- Бизнес-информатика</a:t>
            </a:r>
          </a:p>
        </p:txBody>
      </p:sp>
      <p:sp>
        <p:nvSpPr>
          <p:cNvPr id="1048673" name="Прямоугольник 9"/>
          <p:cNvSpPr/>
          <p:nvPr/>
        </p:nvSpPr>
        <p:spPr>
          <a:xfrm>
            <a:off x="255588" y="1876926"/>
            <a:ext cx="2307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" sz="1400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Интегрированный характер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" sz="1400" b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" sz="1400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Гибкость и адаптивность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" sz="1400" b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" sz="1400" b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Межфункциональность  результатов и междисциплинароность</a:t>
            </a:r>
          </a:p>
        </p:txBody>
      </p:sp>
      <p:sp>
        <p:nvSpPr>
          <p:cNvPr id="1048674" name="Прямоугольник 10"/>
          <p:cNvSpPr/>
          <p:nvPr/>
        </p:nvSpPr>
        <p:spPr>
          <a:xfrm>
            <a:off x="2249906" y="13285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" sz="1400" b="1" i="1" dirty="0" smtClean="0">
                <a:solidFill>
                  <a:srgbClr val="213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Особенности:</a:t>
            </a:r>
            <a:endParaRPr lang="ru-RU" sz="1400" b="1" i="1" dirty="0" smtClean="0">
              <a:solidFill>
                <a:srgbClr val="213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76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Структура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внешней и внутренней сред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4194314" name="Таблица 6"/>
          <p:cNvGraphicFramePr>
            <a:graphicFrameLocks noGrp="1"/>
          </p:cNvGraphicFramePr>
          <p:nvPr/>
        </p:nvGraphicFramePr>
        <p:xfrm>
          <a:off x="0" y="1169233"/>
          <a:ext cx="9144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9754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Внешние партнёры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НИТУ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МИСиС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СПбПУ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Петра Великого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ЕДИНАЯ ИНФОРМАЦИОННАЯ СИСТЕМА В СФЕРЕ ЗАКУПОК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Университет 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Овьедо</a:t>
                      </a:r>
                      <a:endParaRPr lang="ru-RU" sz="12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компания "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Казатомпром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РУСАЛ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</a:t>
                      </a:r>
                    </a:p>
                    <a:p>
                      <a:pPr marL="285750" indent="-285750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РФФИ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ГАЗПРОМ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СУЭК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РОСАТОМ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РОСНЕДРА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др.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Внешние профессиональные конференции и научные школы</a:t>
                      </a: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Sibcon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FarEastСon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Неделя горняка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*Международной научной школы академика К.Н. Трубецкого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*Информационные технологии и математические методы в экономике и управлении</a:t>
                      </a: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"Инновации и перспективы развития горного машиностроения и электромеханики: IPDME" 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Промбезопасность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704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rgbClr val="1C2A5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Внутренние  партнёры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rgbClr val="1C2A5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baseline="0" dirty="0" smtClean="0">
                          <a:solidFill>
                            <a:srgbClr val="1C2A5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200" b="1" dirty="0" smtClean="0">
                        <a:solidFill>
                          <a:srgbClr val="1C2A5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 Административные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структурные подразделения НИУ ВШЭ</a:t>
                      </a:r>
                    </a:p>
                    <a:p>
                      <a:pPr algn="l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Факультеты и институты НИУ ВШЭ, в т.ч. смежные образовательные программы</a:t>
                      </a:r>
                    </a:p>
                    <a:p>
                      <a:pPr algn="l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Руководство МИЭМ НИУ ВШЭ и образовательных программ МИЭМ НИУ ВШЭ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Проектный офис МИЭМ НИУ ВШЭ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Учебный офис МИЭМ НИУ ВШЭ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НПР подразделений МИЭМ НИУ ВШЭ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Научно-учебный лабораторный комплекс (в части использования ПО и оборудования)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rgbClr val="1C2A5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Внутренние профессиональные конференции и научные школы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ru-RU" sz="1200" b="1" dirty="0" smtClean="0">
                        <a:solidFill>
                          <a:srgbClr val="1C2A5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*International Conference Computer Simulations in Physics and beyond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*Ежегодная межвузовская научно-техническая конференция студентов, аспирантов и молодых специалистов имени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Е.В.Арменского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*Апрельская международная научная конференция по проблемам развития экономики и общества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Subtitle 2"/>
          <p:cNvSpPr txBox="1"/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2018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48640" name="Title 1"/>
          <p:cNvSpPr txBox="1"/>
          <p:nvPr/>
        </p:nvSpPr>
        <p:spPr bwMode="auto">
          <a:xfrm>
            <a:off x="1428750" y="428625"/>
            <a:ext cx="756746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Информационно-аналитические программные решения:</a:t>
            </a:r>
          </a:p>
        </p:txBody>
      </p:sp>
      <p:sp>
        <p:nvSpPr>
          <p:cNvPr id="1048641" name="Rectangle 12"/>
          <p:cNvSpPr>
            <a:spLocks noChangeArrowheads="1"/>
          </p:cNvSpPr>
          <p:nvPr/>
        </p:nvSpPr>
        <p:spPr bwMode="auto">
          <a:xfrm>
            <a:off x="255588" y="948690"/>
            <a:ext cx="88109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 smtClean="0">
              <a:solidFill>
                <a:srgbClr val="003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42" name="Прямоугольник 5"/>
          <p:cNvSpPr/>
          <p:nvPr/>
        </p:nvSpPr>
        <p:spPr>
          <a:xfrm>
            <a:off x="255588" y="1379095"/>
            <a:ext cx="87406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ИС  для металлургического предприятия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АСУ, 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-MES, </a:t>
            </a:r>
          </a:p>
          <a:p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-ERP</a:t>
            </a:r>
          </a:p>
          <a:p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управления качеством технологических процессов металлургического комбината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Ключевая задача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вопрос качества готовой продукции. При возникновении рекламаций заказчика очень сложно без подобной системы определить причину и место возникновения отклонений от технологии. Внедрение ИАС  позволяет четко отследить технологию изготовления по каждому основному и вспомогательному процессу и (сформировать сертификат качества на каждый этап) и еще на этапе производства выявить и устранить причины брака.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среды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 , C++ , C# , Java, SQL , VB. net, Python, PHP, Perl, VBScript, JavaScript, CSS, XML, XSLT, Pascal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СУБД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Oracle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Open-source software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Базовые модули: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модуль для формирования производственных расписаний;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модуль для ведения нормативно-справочной информации;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модуль для ведения производственного учета;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модуль для анализа производственной деятельности и ведения отчетности;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модуль стыковки с корпоративной системой.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предназначена для работы как производственного, так и управленческого персонала подразделений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2638</Words>
  <Application>Microsoft Office PowerPoint</Application>
  <PresentationFormat>Экран (4:3)</PresentationFormat>
  <Paragraphs>505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Myriad Pro</vt:lpstr>
      <vt:lpstr>Myriad Pro Semibold</vt:lpstr>
      <vt:lpstr>PT Sans</vt:lpstr>
      <vt:lpstr>Times New Roman</vt:lpstr>
      <vt:lpstr>Office Theme</vt:lpstr>
      <vt:lpstr>1_Office Theme</vt:lpstr>
      <vt:lpstr>2_Office Theme</vt:lpstr>
      <vt:lpstr>   ПРОЕКТНОЕ  «Информационно-аналитические системы  в работе с данными по  перспективным направлениям развития реального сектора»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Аналитика трудоустройства</vt:lpstr>
      <vt:lpstr>Аналитика доходов выпускников ОП НИУ ВШЭ по направлениям</vt:lpstr>
      <vt:lpstr>Презентация PowerPoint</vt:lpstr>
      <vt:lpstr> Участие в актуальных конкурсах НИР </vt:lpstr>
      <vt:lpstr>  Публикация исследований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Прокофьева Екатерина Николаевна</cp:lastModifiedBy>
  <cp:revision>4</cp:revision>
  <dcterms:created xsi:type="dcterms:W3CDTF">2010-09-29T22:45:29Z</dcterms:created>
  <dcterms:modified xsi:type="dcterms:W3CDTF">2018-11-14T12:43:16Z</dcterms:modified>
</cp:coreProperties>
</file>