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/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«Место ввода цитаты»."/>
          <p:cNvSpPr txBox="1"/>
          <p:nvPr>
            <p:ph type="body" sz="quarter" idx="13"/>
          </p:nvPr>
        </p:nvSpPr>
        <p:spPr>
          <a:xfrm>
            <a:off x="4833937" y="6000353"/>
            <a:ext cx="14716127" cy="96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 — горизонт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/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" name="Текст заголовка"/>
          <p:cNvSpPr txBox="1"/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 — по центр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 — вертикальн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/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7" name="Текст заголовка"/>
          <p:cNvSpPr txBox="1"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" name="Уровень текста 1…"/>
          <p:cNvSpPr txBox="1"/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пункты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4" name="Уровень текста 1…"/>
          <p:cNvSpPr txBox="1"/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/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3" name="Текст заголовка"/>
          <p:cNvSpPr txBox="1"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4" name="Уровень текста 1…"/>
          <p:cNvSpPr txBox="1"/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нкты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/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 — 3 шт.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/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1" name="Изображение"/>
          <p:cNvSpPr/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" name="Изображение"/>
          <p:cNvSpPr/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5230254" y="-37339"/>
            <a:ext cx="19217708" cy="13716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vchizhikov@edu.hse.ru" TargetMode="External"/><Relationship Id="rId3" Type="http://schemas.openxmlformats.org/officeDocument/2006/relationships/hyperlink" Target="mailto:vspronichkina@edu.hse.ru" TargetMode="External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10370342" y="1604166"/>
            <a:ext cx="3" cy="277735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7116915" y="3747713"/>
            <a:ext cx="13212312" cy="2682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b">
            <a:spAutoFit/>
          </a:bodyPr>
          <a:lstStyle>
            <a:lvl1pPr algn="l">
              <a:defRPr b="1" cap="all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Проект: «Исследование алгоритмов планирования радиоресурсов для обслуживания веб-трафика в беспроводных сетях с частотно-селективными замираниями» </a:t>
            </a: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7116912" y="6903507"/>
            <a:ext cx="9443426" cy="380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Выполняют студенты:</a:t>
            </a:r>
          </a:p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Проничкина Валерия, БПМ-163 </a:t>
            </a:r>
          </a:p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Чижиков Илья, БПМ-162</a:t>
            </a:r>
          </a:p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Руководитель: </a:t>
            </a:r>
          </a:p>
          <a:p>
            <a: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Хоров Е. М.</a:t>
            </a: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7116915" y="1866508"/>
            <a:ext cx="9443425" cy="75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>
              <a:defRPr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sp>
        <p:nvSpPr>
          <p:cNvPr id="120" name="Москва, 2017"/>
          <p:cNvSpPr txBox="1"/>
          <p:nvPr/>
        </p:nvSpPr>
        <p:spPr>
          <a:xfrm>
            <a:off x="7116915" y="11905456"/>
            <a:ext cx="9443426" cy="54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Москва, 2018</a:t>
            </a: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969" y="1330739"/>
            <a:ext cx="2736121" cy="264554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Линия"/>
          <p:cNvSpPr/>
          <p:nvPr/>
        </p:nvSpPr>
        <p:spPr>
          <a:xfrm>
            <a:off x="1201063" y="2214560"/>
            <a:ext cx="21506376" cy="3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8" cy="48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pic>
        <p:nvPicPr>
          <p:cNvPr id="12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81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TextBox 2"/>
          <p:cNvSpPr txBox="1"/>
          <p:nvPr/>
        </p:nvSpPr>
        <p:spPr>
          <a:xfrm>
            <a:off x="8195554" y="2235647"/>
            <a:ext cx="7992890" cy="2149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b="1" sz="6600" u="sng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Какую проблему надо решить?</a:t>
            </a:r>
          </a:p>
        </p:txBody>
      </p:sp>
      <p:pic>
        <p:nvPicPr>
          <p:cNvPr id="129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5897" y="8036903"/>
            <a:ext cx="6336706" cy="4752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Рисунок 13" descr="Рисунок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02316" y="8375362"/>
            <a:ext cx="6773336" cy="422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Рисунок 2" descr="Рисунок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292" y="8190552"/>
            <a:ext cx="7561316" cy="444523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3"/>
          <p:cNvSpPr txBox="1"/>
          <p:nvPr/>
        </p:nvSpPr>
        <p:spPr>
          <a:xfrm>
            <a:off x="1675661" y="4239390"/>
            <a:ext cx="10767609" cy="32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В современном мире объём передаваемых и загружаемых данных растёт, а скорость загрузки остаётся неизменной.</a:t>
            </a:r>
          </a:p>
        </p:txBody>
      </p:sp>
      <p:sp>
        <p:nvSpPr>
          <p:cNvPr id="133" name="TextBox 3"/>
          <p:cNvSpPr txBox="1"/>
          <p:nvPr/>
        </p:nvSpPr>
        <p:spPr>
          <a:xfrm>
            <a:off x="13263099" y="4239390"/>
            <a:ext cx="10767609" cy="32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1) Удовлетворить потребности пользователей</a:t>
            </a:r>
          </a:p>
          <a:p>
            <a:pPr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2) Увеличить скорость загрузки Web-страниц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Линия"/>
          <p:cNvSpPr/>
          <p:nvPr/>
        </p:nvSpPr>
        <p:spPr>
          <a:xfrm>
            <a:off x="1201063" y="2214560"/>
            <a:ext cx="21506376" cy="3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8" cy="48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pic>
        <p:nvPicPr>
          <p:cNvPr id="13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81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3"/>
          <p:cNvSpPr txBox="1"/>
          <p:nvPr/>
        </p:nvSpPr>
        <p:spPr>
          <a:xfrm>
            <a:off x="1201063" y="6389411"/>
            <a:ext cx="12597583" cy="3952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-Улучшение качества обслуживания пользователей</a:t>
            </a:r>
          </a:p>
          <a:p>
            <a:pPr algn="l">
              <a:defRPr b="1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- Важная роль в развитии сотовых сетей</a:t>
            </a:r>
          </a:p>
        </p:txBody>
      </p:sp>
      <p:sp>
        <p:nvSpPr>
          <p:cNvPr id="139" name="TextBox 4"/>
          <p:cNvSpPr txBox="1"/>
          <p:nvPr/>
        </p:nvSpPr>
        <p:spPr>
          <a:xfrm>
            <a:off x="7898593" y="2757746"/>
            <a:ext cx="8568954" cy="114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b="1" sz="6600" u="sng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Актуальность</a:t>
            </a:r>
          </a:p>
        </p:txBody>
      </p:sp>
      <p:sp>
        <p:nvSpPr>
          <p:cNvPr id="140" name="Номер слайда 5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3.jpg" descr="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24354" y="4091563"/>
            <a:ext cx="7302552" cy="410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5.png" descr="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93412" y="8561540"/>
            <a:ext cx="7302552" cy="4874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1201063" y="2214560"/>
            <a:ext cx="21506376" cy="3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5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8" cy="48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pic>
        <p:nvPicPr>
          <p:cNvPr id="14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81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TextBox 3"/>
          <p:cNvSpPr txBox="1"/>
          <p:nvPr/>
        </p:nvSpPr>
        <p:spPr>
          <a:xfrm>
            <a:off x="1952752" y="7063407"/>
            <a:ext cx="10767609" cy="258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sz="53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Разработаем алгоритм, который позволит увеличить скорость загрузки Web-страниц.</a:t>
            </a:r>
          </a:p>
        </p:txBody>
      </p:sp>
      <p:pic>
        <p:nvPicPr>
          <p:cNvPr id="149" name="Рисунок 7" descr="Рисунок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9480" y="9252904"/>
            <a:ext cx="6510626" cy="3663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24248" y="4117264"/>
            <a:ext cx="6779047" cy="51356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Стрелка: изогнутая влево 10"/>
          <p:cNvGrpSpPr/>
          <p:nvPr/>
        </p:nvGrpSpPr>
        <p:grpSpPr>
          <a:xfrm>
            <a:off x="21069082" y="7650088"/>
            <a:ext cx="2654691" cy="2779526"/>
            <a:chOff x="0" y="0"/>
            <a:chExt cx="2654690" cy="2779525"/>
          </a:xfrm>
        </p:grpSpPr>
        <p:sp>
          <p:nvSpPr>
            <p:cNvPr id="151" name="Фигура"/>
            <p:cNvSpPr/>
            <p:nvPr/>
          </p:nvSpPr>
          <p:spPr>
            <a:xfrm>
              <a:off x="-1" y="-1"/>
              <a:ext cx="2654692" cy="277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4" h="21600" fill="norm" stroke="1" extrusionOk="0">
                  <a:moveTo>
                    <a:pt x="0" y="16668"/>
                  </a:moveTo>
                  <a:lnTo>
                    <a:pt x="4767" y="11288"/>
                  </a:lnTo>
                  <a:lnTo>
                    <a:pt x="4767" y="13866"/>
                  </a:lnTo>
                  <a:cubicBezTo>
                    <a:pt x="10684" y="13301"/>
                    <a:pt x="15510" y="11724"/>
                    <a:pt x="17746" y="9623"/>
                  </a:cubicBezTo>
                  <a:cubicBezTo>
                    <a:pt x="21600" y="13244"/>
                    <a:pt x="16779" y="17333"/>
                    <a:pt x="6978" y="18757"/>
                  </a:cubicBezTo>
                  <a:cubicBezTo>
                    <a:pt x="6257" y="18862"/>
                    <a:pt x="5518" y="18950"/>
                    <a:pt x="4767" y="19022"/>
                  </a:cubicBezTo>
                  <a:lnTo>
                    <a:pt x="4767" y="21600"/>
                  </a:lnTo>
                  <a:close/>
                  <a:moveTo>
                    <a:pt x="19069" y="12201"/>
                  </a:moveTo>
                  <a:cubicBezTo>
                    <a:pt x="19069" y="8310"/>
                    <a:pt x="10531" y="5156"/>
                    <a:pt x="0" y="5156"/>
                  </a:cubicBezTo>
                  <a:lnTo>
                    <a:pt x="0" y="0"/>
                  </a:lnTo>
                  <a:cubicBezTo>
                    <a:pt x="10531" y="0"/>
                    <a:pt x="19069" y="3154"/>
                    <a:pt x="19069" y="7045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71435" tIns="71435" rIns="71435" bIns="71435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52" name="Фигура"/>
            <p:cNvSpPr/>
            <p:nvPr/>
          </p:nvSpPr>
          <p:spPr>
            <a:xfrm>
              <a:off x="-1" y="-1"/>
              <a:ext cx="2654006" cy="157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712"/>
                    <a:pt x="11929" y="9128"/>
                    <a:pt x="0" y="9128"/>
                  </a:cubicBezTo>
                  <a:lnTo>
                    <a:pt x="0" y="0"/>
                  </a:lnTo>
                  <a:cubicBezTo>
                    <a:pt x="11929" y="0"/>
                    <a:pt x="21600" y="5584"/>
                    <a:pt x="21600" y="124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5" tIns="71435" rIns="71435" bIns="71435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154" name="TextBox 2"/>
          <p:cNvSpPr txBox="1"/>
          <p:nvPr/>
        </p:nvSpPr>
        <p:spPr>
          <a:xfrm>
            <a:off x="7327302" y="2580226"/>
            <a:ext cx="9217026" cy="230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b="1" sz="7100" u="sng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Какой результат будет получен?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Линия"/>
          <p:cNvSpPr/>
          <p:nvPr/>
        </p:nvSpPr>
        <p:spPr>
          <a:xfrm>
            <a:off x="1201063" y="2214561"/>
            <a:ext cx="21506376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8" cy="48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81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TextBox 2"/>
          <p:cNvSpPr txBox="1"/>
          <p:nvPr/>
        </p:nvSpPr>
        <p:spPr>
          <a:xfrm>
            <a:off x="5774177" y="3088642"/>
            <a:ext cx="12360148" cy="1285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b="1" sz="7500" u="sng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План работы:</a:t>
            </a:r>
          </a:p>
        </p:txBody>
      </p:sp>
      <p:sp>
        <p:nvSpPr>
          <p:cNvPr id="161" name="TextBox 3"/>
          <p:cNvSpPr txBox="1"/>
          <p:nvPr/>
        </p:nvSpPr>
        <p:spPr>
          <a:xfrm>
            <a:off x="1106584" y="6690697"/>
            <a:ext cx="14079620" cy="4016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>
              <a:defRPr b="1" sz="5100">
                <a:latin typeface="+mj-lt"/>
                <a:ea typeface="+mj-ea"/>
                <a:cs typeface="+mj-cs"/>
                <a:sym typeface="Helvetica"/>
              </a:defRPr>
            </a:pPr>
            <a:r>
              <a:t>1) Построить планировщик </a:t>
            </a:r>
          </a:p>
          <a:p>
            <a:pPr algn="l">
              <a:defRPr b="1" sz="5100">
                <a:latin typeface="+mj-lt"/>
                <a:ea typeface="+mj-ea"/>
                <a:cs typeface="+mj-cs"/>
                <a:sym typeface="Helvetica"/>
              </a:defRPr>
            </a:pPr>
            <a:r>
              <a:t>2) Реализовать его в программном коде</a:t>
            </a:r>
          </a:p>
          <a:p>
            <a:pPr algn="l">
              <a:defRPr b="1" sz="5100">
                <a:latin typeface="+mj-lt"/>
                <a:ea typeface="+mj-ea"/>
                <a:cs typeface="+mj-cs"/>
                <a:sym typeface="Helvetica"/>
              </a:defRPr>
            </a:pPr>
            <a:r>
              <a:t>3) Провести эксперименты и получить первые результаты</a:t>
            </a:r>
          </a:p>
          <a:p>
            <a:pPr algn="l">
              <a:defRPr b="1" sz="5100">
                <a:latin typeface="+mj-lt"/>
                <a:ea typeface="+mj-ea"/>
                <a:cs typeface="+mj-cs"/>
                <a:sym typeface="Helvetica"/>
              </a:defRPr>
            </a:pPr>
            <a:r>
              <a:t>4) Написать статью для IEEE</a:t>
            </a:r>
          </a:p>
        </p:txBody>
      </p:sp>
      <p:pic>
        <p:nvPicPr>
          <p:cNvPr id="162" name="2.jpg" descr="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0177" y="8607360"/>
            <a:ext cx="6188776" cy="412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1.jpg" descr="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52112" y="3938954"/>
            <a:ext cx="6184908" cy="4123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Линия"/>
          <p:cNvSpPr/>
          <p:nvPr/>
        </p:nvSpPr>
        <p:spPr>
          <a:xfrm>
            <a:off x="1201063" y="2214560"/>
            <a:ext cx="21506376" cy="3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8" cy="48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МИЭМ НИУ ВШЭ</a:t>
            </a:r>
          </a:p>
        </p:txBody>
      </p:sp>
      <p:pic>
        <p:nvPicPr>
          <p:cNvPr id="16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81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TextBox 2"/>
          <p:cNvSpPr txBox="1"/>
          <p:nvPr/>
        </p:nvSpPr>
        <p:spPr>
          <a:xfrm>
            <a:off x="7993809" y="2146079"/>
            <a:ext cx="7920882" cy="225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>
              <a:defRPr b="1" sz="6900" u="sng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Распределение ролей в команде.</a:t>
            </a:r>
          </a:p>
        </p:txBody>
      </p:sp>
      <p:sp>
        <p:nvSpPr>
          <p:cNvPr id="170" name="TextBox 3"/>
          <p:cNvSpPr txBox="1"/>
          <p:nvPr/>
        </p:nvSpPr>
        <p:spPr>
          <a:xfrm>
            <a:off x="670720" y="5405474"/>
            <a:ext cx="13249472" cy="867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marL="742950" indent="-742950">
              <a:buSzPct val="100000"/>
              <a:buAutoNum type="arabicPeriod" startAt="1"/>
              <a:defRPr sz="4000" u="sng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Лидер проекта </a:t>
            </a:r>
          </a:p>
          <a:p>
            <a:pPr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Занимается созданием математического алгоритма для поставленной задачи, а также обеспечивает координацию студентов в проекте, докладывает руководителю проекта о состоянии дел.</a:t>
            </a:r>
          </a:p>
          <a:p>
            <a:pPr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br/>
            <a:r>
              <a:t>2. </a:t>
            </a:r>
            <a:r>
              <a:rPr u="sng"/>
              <a:t>Администратор проекта</a:t>
            </a:r>
          </a:p>
          <a:p>
            <a:pPr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Занимается написанием кода для нужного алгоритма, а также обеспечивает ведение проектной документации и единое информационное поле, проводит мониторинг промежуточных результатов.</a:t>
            </a:r>
          </a:p>
          <a:p>
            <a:pPr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71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4280" y="4322319"/>
            <a:ext cx="8380411" cy="393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84280" y="8567618"/>
            <a:ext cx="8380410" cy="469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Адрес: ТехтТехтТехтТехтТехтТехтТехтТехтТехтТехтТехтТехтТехт"/>
          <p:cNvSpPr txBox="1"/>
          <p:nvPr/>
        </p:nvSpPr>
        <p:spPr>
          <a:xfrm>
            <a:off x="11368362" y="11337133"/>
            <a:ext cx="8579503" cy="828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r" defTabSz="642937"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Почта: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ivchizhikov@edu.hse.ru</a:t>
            </a:r>
          </a:p>
          <a:p>
            <a:pPr algn="r" defTabSz="642937"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hlinkClick r:id="rId3" invalidUrl="" action="" tgtFrame="" tooltip="" history="1" highlightClick="0" endSnd="0"/>
              </a:rPr>
              <a:t>vspronichkina@edu.hse.ru</a:t>
            </a:r>
          </a:p>
        </p:txBody>
      </p:sp>
      <p:sp>
        <p:nvSpPr>
          <p:cNvPr id="175" name="Телефон.: +Х (ХХХ) ХХХ ХХХХ"/>
          <p:cNvSpPr txBox="1"/>
          <p:nvPr/>
        </p:nvSpPr>
        <p:spPr>
          <a:xfrm>
            <a:off x="6620081" y="11337132"/>
            <a:ext cx="4328257" cy="828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642937"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Телефон: +79672582855</a:t>
            </a:r>
          </a:p>
          <a:p>
            <a:pPr algn="l" defTabSz="642937"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+79671572500 </a:t>
            </a:r>
          </a:p>
        </p:txBody>
      </p:sp>
      <p:pic>
        <p:nvPicPr>
          <p:cNvPr id="17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4075" y="4920064"/>
            <a:ext cx="3195852" cy="309006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Номер слайда 1"/>
          <p:cNvSpPr txBox="1"/>
          <p:nvPr>
            <p:ph type="sldNum" sz="quarter" idx="4294967295"/>
          </p:nvPr>
        </p:nvSpPr>
        <p:spPr>
          <a:xfrm>
            <a:off x="12020547" y="13010554"/>
            <a:ext cx="325042" cy="5111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