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72" r:id="rId3"/>
    <p:sldId id="265" r:id="rId4"/>
    <p:sldId id="266" r:id="rId5"/>
    <p:sldId id="268" r:id="rId6"/>
    <p:sldId id="269" r:id="rId7"/>
    <p:sldId id="271" r:id="rId8"/>
    <p:sldId id="263" r:id="rId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40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F5D0A5-EEB7-49BF-A77F-0B837130D3D9}" v="24" dt="2018-11-12T14:02:27.832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7" autoAdjust="0"/>
    <p:restoredTop sz="94688"/>
  </p:normalViewPr>
  <p:slideViewPr>
    <p:cSldViewPr snapToGrid="0" snapToObjects="1">
      <p:cViewPr varScale="1">
        <p:scale>
          <a:sx n="47" d="100"/>
          <a:sy n="47" d="100"/>
        </p:scale>
        <p:origin x="480" y="6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"/>
          <p:cNvSpPr/>
          <p:nvPr/>
        </p:nvSpPr>
        <p:spPr>
          <a:xfrm>
            <a:off x="4061866" y="-135186"/>
            <a:ext cx="9121280" cy="100239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533BFA-87D2-4F07-ACE5-F37C0DE4F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B3B0D5-ED85-40D7-A24D-EA93A008E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10AD42-DE7A-4D23-86D2-25A53BDB2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2DC2-8140-4AC8-9E6A-2330E91C3F54}" type="datetime1">
              <a:rPr lang="ru-RU" smtClean="0"/>
              <a:t>12.11.2018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6259CB-AA52-484B-B835-4CE361CF3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D2C4E2-AC6B-426D-9CF2-59B572431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03690" y="9251950"/>
            <a:ext cx="384721" cy="379591"/>
          </a:xfrm>
        </p:spPr>
        <p:txBody>
          <a:bodyPr/>
          <a:lstStyle/>
          <a:p>
            <a:fld id="{9ED9B646-B274-4597-AADD-6F1EFA6E2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29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2811C71-FF29-44CB-9026-F3A8EDAF1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9CEF-00A6-4D52-A595-D20378547BC4}" type="datetime1">
              <a:rPr lang="ru-RU" smtClean="0"/>
              <a:t>12.11.2018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E5FF840-F077-4AF2-A196-F5CE27FEE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55660C3-45E8-4971-A7F2-9631E21C5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03690" y="9251950"/>
            <a:ext cx="384721" cy="379591"/>
          </a:xfrm>
        </p:spPr>
        <p:txBody>
          <a:bodyPr/>
          <a:lstStyle/>
          <a:p>
            <a:fld id="{9ED9B646-B274-4597-AADD-6F1EFA6E21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6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3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4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4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1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2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–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91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«Место ввода цитаты».</a:t>
            </a:r>
          </a:p>
        </p:txBody>
      </p:sp>
      <p:sp>
        <p:nvSpPr>
          <p:cNvPr id="9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Изображение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ransition spd="med"/>
  <p:hf hdr="0" ftr="0" dt="0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1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Линия"/>
          <p:cNvSpPr/>
          <p:nvPr/>
        </p:nvSpPr>
        <p:spPr>
          <a:xfrm flipV="1">
            <a:off x="5530850" y="2074756"/>
            <a:ext cx="1" cy="1481253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38100" tIns="38100" rIns="38100" bIns="38100" anchor="ctr"/>
          <a:lstStyle/>
          <a:p>
            <a:pPr>
              <a:defRPr sz="2400"/>
            </a:pPr>
            <a:endParaRPr sz="1800"/>
          </a:p>
        </p:txBody>
      </p:sp>
      <p:sp>
        <p:nvSpPr>
          <p:cNvPr id="117" name="Очень крутой…"/>
          <p:cNvSpPr txBox="1"/>
          <p:nvPr/>
        </p:nvSpPr>
        <p:spPr>
          <a:xfrm>
            <a:off x="5521324" y="3317688"/>
            <a:ext cx="6611535" cy="22165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b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500" cap="all" dirty="0" err="1">
                <a:sym typeface="Arial Narrow"/>
              </a:rPr>
              <a:t>Aлгоритмы</a:t>
            </a:r>
            <a:r>
              <a:rPr lang="ru-RU" sz="3500" cap="all" dirty="0">
                <a:sym typeface="Arial Narrow"/>
              </a:rPr>
              <a:t> планирования </a:t>
            </a:r>
            <a:r>
              <a:rPr lang="ru-RU" sz="3500" cap="all" dirty="0" err="1">
                <a:sym typeface="Arial Narrow"/>
              </a:rPr>
              <a:t>радиоресурсов</a:t>
            </a:r>
            <a:r>
              <a:rPr lang="ru-RU" sz="3500" cap="all" dirty="0">
                <a:sym typeface="Arial Narrow"/>
              </a:rPr>
              <a:t> для методов </a:t>
            </a:r>
            <a:r>
              <a:rPr lang="ru-RU" sz="3500" cap="all" dirty="0" err="1">
                <a:sym typeface="Arial Narrow"/>
              </a:rPr>
              <a:t>неортогонального</a:t>
            </a:r>
            <a:r>
              <a:rPr lang="ru-RU" sz="3500" cap="all" dirty="0">
                <a:sym typeface="Arial Narrow"/>
              </a:rPr>
              <a:t> доступа к каналу</a:t>
            </a:r>
            <a:endParaRPr sz="35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8" name="Очень крутой подзаголовок презентации"/>
          <p:cNvSpPr txBox="1"/>
          <p:nvPr/>
        </p:nvSpPr>
        <p:spPr>
          <a:xfrm>
            <a:off x="5521325" y="5981635"/>
            <a:ext cx="5036493" cy="882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/>
          <a:lstStyle>
            <a:lvl1pPr algn="l">
              <a:defRPr sz="30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endParaRPr sz="28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9" name="Название подразделения,  лаборатории, факультета и т.д."/>
          <p:cNvSpPr txBox="1"/>
          <p:nvPr/>
        </p:nvSpPr>
        <p:spPr>
          <a:xfrm>
            <a:off x="5392737" y="860253"/>
            <a:ext cx="3768449" cy="507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 anchor="ctr">
            <a:spAutoFit/>
          </a:bodyPr>
          <a:lstStyle/>
          <a:p>
            <a:pPr algn="l">
              <a:defRPr sz="30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endParaRPr sz="28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0" name="Москва, 2017"/>
          <p:cNvSpPr txBox="1"/>
          <p:nvPr/>
        </p:nvSpPr>
        <p:spPr>
          <a:xfrm>
            <a:off x="5758099" y="9068145"/>
            <a:ext cx="5036493" cy="3847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 anchor="ctr">
            <a:spAutoFit/>
          </a:bodyPr>
          <a:lstStyle>
            <a:lvl1pPr algn="l" defTabSz="457200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sz="2000" dirty="0" err="1">
                <a:latin typeface="Arial Narrow" charset="0"/>
                <a:ea typeface="Arial Narrow" charset="0"/>
                <a:cs typeface="Arial Narrow" charset="0"/>
              </a:rPr>
              <a:t>Москва</a:t>
            </a:r>
            <a:r>
              <a:rPr sz="2000" dirty="0">
                <a:latin typeface="Arial Narrow" charset="0"/>
                <a:ea typeface="Arial Narrow" charset="0"/>
                <a:cs typeface="Arial Narrow" charset="0"/>
              </a:rPr>
              <a:t>, 201</a:t>
            </a:r>
            <a:r>
              <a:rPr lang="ru-RU" sz="2000" dirty="0">
                <a:latin typeface="Arial Narrow" charset="0"/>
                <a:ea typeface="Arial Narrow" charset="0"/>
                <a:cs typeface="Arial Narrow" charset="0"/>
              </a:rPr>
              <a:t>8</a:t>
            </a:r>
          </a:p>
        </p:txBody>
      </p:sp>
      <p:pic>
        <p:nvPicPr>
          <p:cNvPr id="121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7582" y="975788"/>
            <a:ext cx="2273184" cy="2197936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Очень крутой подзаголовок презентации"/>
          <p:cNvSpPr txBox="1"/>
          <p:nvPr/>
        </p:nvSpPr>
        <p:spPr>
          <a:xfrm>
            <a:off x="8666307" y="7555528"/>
            <a:ext cx="4079875" cy="2004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/>
          <a:lstStyle>
            <a:lvl1pPr algn="l">
              <a:defRPr sz="30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endParaRPr sz="225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0" name="Очень крутой подзаголовок презентации"/>
          <p:cNvSpPr txBox="1"/>
          <p:nvPr/>
        </p:nvSpPr>
        <p:spPr>
          <a:xfrm>
            <a:off x="9620155" y="7555528"/>
            <a:ext cx="3384645" cy="17694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/>
          <a:lstStyle>
            <a:lvl1pPr algn="l">
              <a:defRPr sz="30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2400" dirty="0">
                <a:latin typeface="Arial Narrow" charset="0"/>
                <a:ea typeface="Arial Narrow" charset="0"/>
                <a:cs typeface="Arial Narrow" charset="0"/>
              </a:rPr>
              <a:t>Подготовила:</a:t>
            </a:r>
          </a:p>
          <a:p>
            <a:r>
              <a:rPr lang="ru-RU" sz="2400" dirty="0">
                <a:latin typeface="Arial Narrow" charset="0"/>
                <a:ea typeface="Arial Narrow" charset="0"/>
                <a:cs typeface="Arial Narrow" charset="0"/>
              </a:rPr>
              <a:t>Румянцева Екатерина</a:t>
            </a:r>
          </a:p>
          <a:p>
            <a:endParaRPr lang="ru-RU" sz="2400" dirty="0">
              <a:latin typeface="Arial Narrow" charset="0"/>
              <a:ea typeface="Arial Narrow" charset="0"/>
              <a:cs typeface="Arial Narrow" charset="0"/>
            </a:endParaRPr>
          </a:p>
          <a:p>
            <a:r>
              <a:rPr lang="ru-RU" sz="2400" dirty="0">
                <a:latin typeface="Arial Narrow" charset="0"/>
                <a:ea typeface="Arial Narrow" charset="0"/>
                <a:cs typeface="Arial Narrow" charset="0"/>
              </a:rPr>
              <a:t>Руководитель проекта:</a:t>
            </a:r>
          </a:p>
          <a:p>
            <a:r>
              <a:rPr lang="ru-RU" sz="2400" dirty="0">
                <a:latin typeface="Arial Narrow" charset="0"/>
                <a:ea typeface="Arial Narrow" charset="0"/>
                <a:cs typeface="Arial Narrow" charset="0"/>
              </a:rPr>
              <a:t>Хоров Евгений Михайлович</a:t>
            </a:r>
            <a:endParaRPr lang="ru-RU" sz="2000" dirty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938533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ECC91C0A-1AB2-45EC-9EA1-DADF731445B2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2</a:t>
            </a:fld>
            <a:endParaRPr lang="ru-RU"/>
          </a:p>
        </p:txBody>
      </p:sp>
      <p:sp>
        <p:nvSpPr>
          <p:cNvPr id="3" name="Линия">
            <a:extLst>
              <a:ext uri="{FF2B5EF4-FFF2-40B4-BE49-F238E27FC236}">
                <a16:creationId xmlns:a16="http://schemas.microsoft.com/office/drawing/2014/main" id="{91E14E98-4404-42E7-8768-4BC0EBC67EF1}"/>
              </a:ext>
            </a:extLst>
          </p:cNvPr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4" name="Изображение" descr="Изображение">
            <a:extLst>
              <a:ext uri="{FF2B5EF4-FFF2-40B4-BE49-F238E27FC236}">
                <a16:creationId xmlns:a16="http://schemas.microsoft.com/office/drawing/2014/main" id="{3D122DA3-11C6-42E4-8B9B-FA51DA7810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Название подразделения, лаборатории, факультета и т.д.">
            <a:extLst>
              <a:ext uri="{FF2B5EF4-FFF2-40B4-BE49-F238E27FC236}">
                <a16:creationId xmlns:a16="http://schemas.microsoft.com/office/drawing/2014/main" id="{70011AA3-9F0C-4B9C-A66B-44F79338C1E2}"/>
              </a:ext>
            </a:extLst>
          </p:cNvPr>
          <p:cNvSpPr txBox="1"/>
          <p:nvPr/>
        </p:nvSpPr>
        <p:spPr>
          <a:xfrm>
            <a:off x="4161666" y="662943"/>
            <a:ext cx="8082786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1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>
                <a:latin typeface="Arial Narrow" charset="0"/>
                <a:ea typeface="Arial Narrow" charset="0"/>
                <a:cs typeface="Arial Narrow" charset="0"/>
              </a:rPr>
              <a:t>Департамент прикладной математики</a:t>
            </a:r>
          </a:p>
        </p:txBody>
      </p:sp>
      <p:sp>
        <p:nvSpPr>
          <p:cNvPr id="6" name="Очень крутой заголовок…">
            <a:extLst>
              <a:ext uri="{FF2B5EF4-FFF2-40B4-BE49-F238E27FC236}">
                <a16:creationId xmlns:a16="http://schemas.microsoft.com/office/drawing/2014/main" id="{BF6FB232-D1CC-440C-B027-2A9F34C76D35}"/>
              </a:ext>
            </a:extLst>
          </p:cNvPr>
          <p:cNvSpPr txBox="1"/>
          <p:nvPr/>
        </p:nvSpPr>
        <p:spPr>
          <a:xfrm>
            <a:off x="793361" y="2113981"/>
            <a:ext cx="5236378" cy="7400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/>
            <a:r>
              <a:rPr lang="en-US" sz="3000" b="1" dirty="0">
                <a:solidFill>
                  <a:srgbClr val="253957"/>
                </a:solidFill>
                <a:latin typeface="Arial Narrow" charset="0"/>
                <a:ea typeface="Arial Narrow" charset="0"/>
                <a:cs typeface="Arial Narrow" charset="0"/>
                <a:sym typeface="Arial Narrow"/>
              </a:rPr>
              <a:t>NOMA</a:t>
            </a:r>
            <a:endParaRPr lang="ru-RU" sz="3000" b="1" dirty="0">
              <a:solidFill>
                <a:srgbClr val="253957"/>
              </a:solidFill>
              <a:latin typeface="Arial Narrow" charset="0"/>
              <a:ea typeface="Arial Narrow" charset="0"/>
              <a:cs typeface="Arial Narrow" charset="0"/>
              <a:sym typeface="Arial Narrow"/>
            </a:endParaRPr>
          </a:p>
        </p:txBody>
      </p:sp>
      <p:pic>
        <p:nvPicPr>
          <p:cNvPr id="8" name="Рисунок 7" descr="Изображение выглядит как текст, карта&#10;&#10;Описание создано автоматически">
            <a:extLst>
              <a:ext uri="{FF2B5EF4-FFF2-40B4-BE49-F238E27FC236}">
                <a16:creationId xmlns:a16="http://schemas.microsoft.com/office/drawing/2014/main" id="{1848653F-CE2D-480E-AB79-F4D1CACB78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559" y="2753879"/>
            <a:ext cx="10624251" cy="6193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19957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6" name="Изображение" descr="Изображение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Название подразделения, лаборатории, факультета и т.д."/>
          <p:cNvSpPr txBox="1"/>
          <p:nvPr/>
        </p:nvSpPr>
        <p:spPr>
          <a:xfrm>
            <a:off x="4161666" y="662943"/>
            <a:ext cx="8082786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1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>
                <a:latin typeface="Arial Narrow" charset="0"/>
                <a:ea typeface="Arial Narrow" charset="0"/>
                <a:cs typeface="Arial Narrow" charset="0"/>
              </a:rPr>
              <a:t>Департамент прикладной математики</a:t>
            </a:r>
          </a:p>
        </p:txBody>
      </p:sp>
      <p:sp>
        <p:nvSpPr>
          <p:cNvPr id="9" name="Очень крутой заголовок…"/>
          <p:cNvSpPr txBox="1"/>
          <p:nvPr/>
        </p:nvSpPr>
        <p:spPr>
          <a:xfrm>
            <a:off x="793361" y="2113981"/>
            <a:ext cx="5236378" cy="7400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/>
            <a:r>
              <a:rPr lang="ru-RU" sz="3000" b="1" dirty="0">
                <a:solidFill>
                  <a:srgbClr val="253957"/>
                </a:solidFill>
                <a:latin typeface="Arial Narrow" charset="0"/>
                <a:ea typeface="Arial Narrow" charset="0"/>
                <a:cs typeface="Arial Narrow" charset="0"/>
              </a:rPr>
              <a:t>Постановка задачи</a:t>
            </a:r>
            <a:endParaRPr lang="ru-RU" sz="3000" b="1" dirty="0">
              <a:solidFill>
                <a:srgbClr val="253957"/>
              </a:solidFill>
              <a:latin typeface="Arial Narrow" charset="0"/>
              <a:ea typeface="Arial Narrow" charset="0"/>
              <a:cs typeface="Arial Narrow" charset="0"/>
              <a:sym typeface="Arial Narrow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B646-B274-4597-AADD-6F1EFA6E216C}" type="slidenum">
              <a:rPr lang="ru-RU" smtClean="0"/>
              <a:t>3</a:t>
            </a:fld>
            <a:endParaRPr lang="ru-R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7AB48F-B96D-43B9-8E24-537BB592832F}"/>
              </a:ext>
            </a:extLst>
          </p:cNvPr>
          <p:cNvSpPr txBox="1"/>
          <p:nvPr/>
        </p:nvSpPr>
        <p:spPr>
          <a:xfrm>
            <a:off x="1228299" y="3029803"/>
            <a:ext cx="10261337" cy="5209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ru-RU" sz="2800" dirty="0">
                <a:solidFill>
                  <a:srgbClr val="253957"/>
                </a:solidFill>
                <a:latin typeface="Arial Narrow" charset="0"/>
                <a:ea typeface="Arial Narrow" charset="0"/>
                <a:cs typeface="Arial Narrow" charset="0"/>
              </a:rPr>
              <a:t>Разработать алгоритм, </a:t>
            </a:r>
            <a:r>
              <a:rPr lang="ru-RU" sz="2800" dirty="0" err="1">
                <a:solidFill>
                  <a:srgbClr val="253957"/>
                </a:solidFill>
                <a:latin typeface="Arial Narrow" charset="0"/>
                <a:ea typeface="Arial Narrow" charset="0"/>
                <a:cs typeface="Arial Narrow" charset="0"/>
              </a:rPr>
              <a:t>максимизирующий</a:t>
            </a:r>
            <a:r>
              <a:rPr lang="ru-RU" sz="2800" dirty="0">
                <a:solidFill>
                  <a:srgbClr val="253957"/>
                </a:solidFill>
                <a:latin typeface="Arial Narrow" charset="0"/>
                <a:ea typeface="Arial Narrow" charset="0"/>
                <a:cs typeface="Arial Narrow" charset="0"/>
              </a:rPr>
              <a:t> заданную функцию полезности, в качестве которой могут выступать:</a:t>
            </a:r>
          </a:p>
          <a:p>
            <a:pPr marL="342900" indent="-342900" algn="l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253957"/>
                </a:solidFill>
                <a:latin typeface="Arial Narrow" charset="0"/>
                <a:ea typeface="Arial Narrow" charset="0"/>
                <a:cs typeface="Arial Narrow" charset="0"/>
              </a:rPr>
              <a:t>Среднегеометрическая пропускная способность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253957"/>
                </a:solidFill>
                <a:latin typeface="Arial Narrow" charset="0"/>
                <a:ea typeface="Arial Narrow" charset="0"/>
                <a:cs typeface="Arial Narrow" charset="0"/>
              </a:rPr>
              <a:t>Среднегеометрическая скорость загрузки</a:t>
            </a:r>
          </a:p>
          <a:p>
            <a:pPr algn="l">
              <a:lnSpc>
                <a:spcPct val="150000"/>
              </a:lnSpc>
            </a:pPr>
            <a:r>
              <a:rPr lang="ru-RU" sz="2800" dirty="0">
                <a:solidFill>
                  <a:srgbClr val="253957"/>
                </a:solidFill>
                <a:latin typeface="Arial Narrow" charset="0"/>
                <a:ea typeface="Arial Narrow" charset="0"/>
                <a:cs typeface="Arial Narrow" charset="0"/>
              </a:rPr>
              <a:t> </a:t>
            </a:r>
            <a:br>
              <a:rPr lang="ru-RU" sz="2400" dirty="0">
                <a:solidFill>
                  <a:srgbClr val="253957"/>
                </a:solidFill>
                <a:latin typeface="Arial Narrow" charset="0"/>
                <a:ea typeface="Arial Narrow" charset="0"/>
                <a:cs typeface="Arial Narrow" charset="0"/>
              </a:rPr>
            </a:b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9796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7" name="Изображение" descr="Изображение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Название подразделения, лаборатории, факультета и т.д."/>
          <p:cNvSpPr txBox="1"/>
          <p:nvPr/>
        </p:nvSpPr>
        <p:spPr>
          <a:xfrm>
            <a:off x="4161666" y="662943"/>
            <a:ext cx="8082786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1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>
                <a:latin typeface="Arial Narrow" charset="0"/>
                <a:ea typeface="Arial Narrow" charset="0"/>
                <a:cs typeface="Arial Narrow" charset="0"/>
              </a:rPr>
              <a:t>Департамент прикладной математики</a:t>
            </a:r>
          </a:p>
        </p:txBody>
      </p:sp>
      <p:sp>
        <p:nvSpPr>
          <p:cNvPr id="9" name="Очень крутой заголовок…"/>
          <p:cNvSpPr txBox="1"/>
          <p:nvPr/>
        </p:nvSpPr>
        <p:spPr>
          <a:xfrm>
            <a:off x="793360" y="2113981"/>
            <a:ext cx="10470987" cy="7400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/>
            <a:r>
              <a:rPr lang="ru-RU" sz="3000" b="1" dirty="0">
                <a:solidFill>
                  <a:srgbClr val="253957"/>
                </a:solidFill>
                <a:latin typeface="Arial Narrow" charset="0"/>
                <a:ea typeface="Arial Narrow" charset="0"/>
                <a:cs typeface="Arial Narrow" charset="0"/>
                <a:sym typeface="Arial Narrow"/>
              </a:rPr>
              <a:t>Актуальность поставленной задачи</a:t>
            </a:r>
          </a:p>
        </p:txBody>
      </p:sp>
      <p:sp>
        <p:nvSpPr>
          <p:cNvPr id="11" name="Очень крутой заголовок…"/>
          <p:cNvSpPr txBox="1"/>
          <p:nvPr/>
        </p:nvSpPr>
        <p:spPr>
          <a:xfrm>
            <a:off x="805562" y="6553076"/>
            <a:ext cx="10470987" cy="7400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/>
            <a:endParaRPr lang="ru-RU" sz="3000" b="1" dirty="0">
              <a:solidFill>
                <a:srgbClr val="253957"/>
              </a:solidFill>
              <a:latin typeface="Arial Narrow" charset="0"/>
              <a:ea typeface="Arial Narrow" charset="0"/>
              <a:cs typeface="Arial Narrow" charset="0"/>
              <a:sym typeface="Arial Narrow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B646-B274-4597-AADD-6F1EFA6E216C}" type="slidenum">
              <a:rPr lang="ru-RU" smtClean="0"/>
              <a:t>4</a:t>
            </a:fld>
            <a:endParaRPr lang="ru-RU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A0200D-CF53-4D95-BD93-D85F26969E77}"/>
              </a:ext>
            </a:extLst>
          </p:cNvPr>
          <p:cNvSpPr txBox="1"/>
          <p:nvPr/>
        </p:nvSpPr>
        <p:spPr>
          <a:xfrm>
            <a:off x="1228299" y="3029803"/>
            <a:ext cx="10261337" cy="5609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253957"/>
                </a:solidFill>
                <a:latin typeface="Arial Narrow" charset="0"/>
                <a:ea typeface="Arial Narrow" charset="0"/>
                <a:cs typeface="Arial Narrow" charset="0"/>
              </a:rPr>
              <a:t>Разработанный алгоритм может использоваться в сотовых сетях пятого поколения (5</a:t>
            </a:r>
            <a:r>
              <a:rPr lang="en-US" sz="2800" dirty="0">
                <a:solidFill>
                  <a:srgbClr val="253957"/>
                </a:solidFill>
                <a:latin typeface="Arial Narrow" charset="0"/>
                <a:ea typeface="Arial Narrow" charset="0"/>
                <a:cs typeface="Arial Narrow" charset="0"/>
              </a:rPr>
              <a:t>G)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253957"/>
                </a:solidFill>
                <a:latin typeface="Arial Narrow" charset="0"/>
                <a:ea typeface="Arial Narrow" charset="0"/>
                <a:cs typeface="Arial Narrow" charset="0"/>
              </a:rPr>
              <a:t>Алгоритм позволит улучшить качество обслуживания абонентов сотовой сети</a:t>
            </a:r>
            <a:endParaRPr lang="en-US" sz="2800" dirty="0">
              <a:solidFill>
                <a:srgbClr val="253957"/>
              </a:solidFill>
              <a:latin typeface="Arial Narrow" charset="0"/>
              <a:ea typeface="Arial Narrow" charset="0"/>
              <a:cs typeface="Arial Narrow" charset="0"/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253957"/>
              </a:solidFill>
              <a:latin typeface="Arial Narrow" charset="0"/>
              <a:ea typeface="Arial Narrow" charset="0"/>
              <a:cs typeface="Arial Narrow" charset="0"/>
            </a:endParaRPr>
          </a:p>
          <a:p>
            <a:pPr algn="l">
              <a:lnSpc>
                <a:spcPct val="150000"/>
              </a:lnSpc>
            </a:pPr>
            <a:br>
              <a:rPr lang="ru-RU" sz="2400" dirty="0">
                <a:solidFill>
                  <a:srgbClr val="253957"/>
                </a:solidFill>
                <a:latin typeface="Arial Narrow" charset="0"/>
                <a:ea typeface="Arial Narrow" charset="0"/>
                <a:cs typeface="Arial Narrow" charset="0"/>
              </a:rPr>
            </a:b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55814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7" name="Изображение" descr="Изображение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Название подразделения, лаборатории, факультета и т.д."/>
          <p:cNvSpPr txBox="1"/>
          <p:nvPr/>
        </p:nvSpPr>
        <p:spPr>
          <a:xfrm>
            <a:off x="4161666" y="662943"/>
            <a:ext cx="8082786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1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>
                <a:latin typeface="Arial Narrow" charset="0"/>
                <a:ea typeface="Arial Narrow" charset="0"/>
                <a:cs typeface="Arial Narrow" charset="0"/>
              </a:rPr>
              <a:t>Департамент прикладной математики</a:t>
            </a:r>
          </a:p>
        </p:txBody>
      </p:sp>
      <p:sp>
        <p:nvSpPr>
          <p:cNvPr id="9" name="Очень крутой заголовок…"/>
          <p:cNvSpPr txBox="1"/>
          <p:nvPr/>
        </p:nvSpPr>
        <p:spPr>
          <a:xfrm>
            <a:off x="793360" y="2113981"/>
            <a:ext cx="10470987" cy="7400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/>
            <a:r>
              <a:rPr lang="ru-RU" sz="3000" b="1" dirty="0">
                <a:solidFill>
                  <a:srgbClr val="253957"/>
                </a:solidFill>
                <a:latin typeface="Arial Narrow" charset="0"/>
                <a:ea typeface="Arial Narrow" charset="0"/>
                <a:cs typeface="Arial Narrow" charset="0"/>
                <a:sym typeface="Arial Narrow"/>
              </a:rPr>
              <a:t>Результат проекта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B646-B274-4597-AADD-6F1EFA6E216C}" type="slidenum">
              <a:rPr lang="ru-RU" smtClean="0"/>
              <a:t>5</a:t>
            </a:fld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45E6556-7293-44E0-9BD9-340CE97FA94F}"/>
              </a:ext>
            </a:extLst>
          </p:cNvPr>
          <p:cNvSpPr txBox="1"/>
          <p:nvPr/>
        </p:nvSpPr>
        <p:spPr>
          <a:xfrm>
            <a:off x="1228299" y="3029803"/>
            <a:ext cx="10261337" cy="31166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ru-RU" sz="2800" dirty="0">
                <a:solidFill>
                  <a:srgbClr val="253957"/>
                </a:solidFill>
                <a:latin typeface="Arial Narrow" charset="0"/>
                <a:ea typeface="Arial Narrow" charset="0"/>
                <a:cs typeface="Arial Narrow" charset="0"/>
              </a:rPr>
              <a:t>Алгоритм распределения ресурсных блоков между пользователями, реализованный на С++</a:t>
            </a:r>
            <a:br>
              <a:rPr lang="ru-RU" sz="2400" dirty="0">
                <a:solidFill>
                  <a:srgbClr val="253957"/>
                </a:solidFill>
                <a:latin typeface="Arial Narrow" charset="0"/>
                <a:ea typeface="Arial Narrow" charset="0"/>
                <a:cs typeface="Arial Narrow" charset="0"/>
              </a:rPr>
            </a:b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49387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8" name="Изображение" descr="Изображение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Название подразделения, лаборатории, факультета и т.д."/>
          <p:cNvSpPr txBox="1"/>
          <p:nvPr/>
        </p:nvSpPr>
        <p:spPr>
          <a:xfrm>
            <a:off x="4161666" y="662943"/>
            <a:ext cx="8082786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1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>
                <a:latin typeface="Arial Narrow" charset="0"/>
                <a:ea typeface="Arial Narrow" charset="0"/>
                <a:cs typeface="Arial Narrow" charset="0"/>
              </a:rPr>
              <a:t>Департамент прикладной математики</a:t>
            </a:r>
          </a:p>
        </p:txBody>
      </p:sp>
      <p:sp>
        <p:nvSpPr>
          <p:cNvPr id="10" name="Очень крутой заголовок…"/>
          <p:cNvSpPr txBox="1"/>
          <p:nvPr/>
        </p:nvSpPr>
        <p:spPr>
          <a:xfrm>
            <a:off x="793360" y="2113981"/>
            <a:ext cx="10470987" cy="7400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/>
            <a:r>
              <a:rPr lang="ru-RU" sz="3000" b="1" dirty="0">
                <a:solidFill>
                  <a:srgbClr val="253957"/>
                </a:solidFill>
                <a:latin typeface="Arial Narrow" charset="0"/>
                <a:ea typeface="Arial Narrow" charset="0"/>
                <a:cs typeface="Arial Narrow" charset="0"/>
                <a:sym typeface="Arial Narrow"/>
              </a:rPr>
              <a:t>План работы</a:t>
            </a:r>
          </a:p>
        </p:txBody>
      </p:sp>
      <p:sp>
        <p:nvSpPr>
          <p:cNvPr id="14" name="Очень крутой заголовок…"/>
          <p:cNvSpPr txBox="1"/>
          <p:nvPr/>
        </p:nvSpPr>
        <p:spPr>
          <a:xfrm>
            <a:off x="805562" y="4877316"/>
            <a:ext cx="10470987" cy="7400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/>
            <a:endParaRPr lang="ru-RU" sz="3000" b="1" dirty="0">
              <a:solidFill>
                <a:srgbClr val="253957"/>
              </a:solidFill>
              <a:latin typeface="Arial Narrow" charset="0"/>
              <a:ea typeface="Arial Narrow" charset="0"/>
              <a:cs typeface="Arial Narrow" charset="0"/>
              <a:sym typeface="Arial Narrow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B646-B274-4597-AADD-6F1EFA6E216C}" type="slidenum">
              <a:rPr lang="ru-RU" smtClean="0"/>
              <a:t>6</a:t>
            </a:fld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0CF6E9-8EDB-4984-927E-56B7AADABE4A}"/>
              </a:ext>
            </a:extLst>
          </p:cNvPr>
          <p:cNvSpPr txBox="1"/>
          <p:nvPr/>
        </p:nvSpPr>
        <p:spPr>
          <a:xfrm>
            <a:off x="1228299" y="3029803"/>
            <a:ext cx="10261337" cy="4963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253957"/>
                </a:solidFill>
                <a:latin typeface="Arial Narrow" charset="0"/>
                <a:ea typeface="Arial Narrow" charset="0"/>
                <a:cs typeface="Arial Narrow" charset="0"/>
              </a:rPr>
              <a:t>Построение математической модели планировщика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253957"/>
                </a:solidFill>
                <a:latin typeface="Arial Narrow" charset="0"/>
                <a:ea typeface="Arial Narrow" charset="0"/>
                <a:cs typeface="Arial Narrow" charset="0"/>
              </a:rPr>
              <a:t>Реализация планировщика на языке С++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253957"/>
                </a:solidFill>
                <a:latin typeface="Arial Narrow" charset="0"/>
                <a:ea typeface="Arial Narrow" charset="0"/>
                <a:cs typeface="Arial Narrow" charset="0"/>
              </a:rPr>
              <a:t>Тестирование модели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253957"/>
                </a:solidFill>
                <a:latin typeface="Arial Narrow" charset="0"/>
                <a:ea typeface="Arial Narrow" charset="0"/>
                <a:cs typeface="Arial Narrow" charset="0"/>
              </a:rPr>
              <a:t>Статья на конференцию </a:t>
            </a:r>
            <a:r>
              <a:rPr lang="en-US" sz="2800" dirty="0">
                <a:solidFill>
                  <a:srgbClr val="253957"/>
                </a:solidFill>
                <a:latin typeface="Arial Narrow" charset="0"/>
                <a:ea typeface="Arial Narrow" charset="0"/>
                <a:cs typeface="Arial Narrow" charset="0"/>
              </a:rPr>
              <a:t>IEEE</a:t>
            </a:r>
            <a:r>
              <a:rPr lang="ru-RU" sz="2800" dirty="0">
                <a:solidFill>
                  <a:srgbClr val="253957"/>
                </a:solidFill>
                <a:latin typeface="Arial Narrow" charset="0"/>
                <a:ea typeface="Arial Narrow" charset="0"/>
                <a:cs typeface="Arial Narrow" charset="0"/>
              </a:rPr>
              <a:t> (например, </a:t>
            </a:r>
            <a:r>
              <a:rPr lang="en-US" sz="2800" dirty="0">
                <a:solidFill>
                  <a:srgbClr val="253957"/>
                </a:solidFill>
                <a:latin typeface="Arial Narrow" charset="0"/>
                <a:ea typeface="Arial Narrow" charset="0"/>
                <a:cs typeface="Arial Narrow" charset="0"/>
              </a:rPr>
              <a:t>IEEE </a:t>
            </a:r>
            <a:r>
              <a:rPr lang="en-US" sz="2800" dirty="0" err="1">
                <a:solidFill>
                  <a:srgbClr val="253957"/>
                </a:solidFill>
                <a:latin typeface="Arial Narrow" charset="0"/>
                <a:ea typeface="Arial Narrow" charset="0"/>
                <a:cs typeface="Arial Narrow" charset="0"/>
              </a:rPr>
              <a:t>Globecom</a:t>
            </a:r>
            <a:r>
              <a:rPr lang="en-US" sz="2800" dirty="0">
                <a:solidFill>
                  <a:srgbClr val="253957"/>
                </a:solidFill>
                <a:latin typeface="Arial Narrow" charset="0"/>
                <a:ea typeface="Arial Narrow" charset="0"/>
                <a:cs typeface="Arial Narrow" charset="0"/>
              </a:rPr>
              <a:t>, IEEE ICCC)</a:t>
            </a:r>
            <a:endParaRPr lang="ru-RU" sz="2800" dirty="0">
              <a:solidFill>
                <a:srgbClr val="253957"/>
              </a:solidFill>
              <a:latin typeface="Arial Narrow" charset="0"/>
              <a:ea typeface="Arial Narrow" charset="0"/>
              <a:cs typeface="Arial Narrow" charset="0"/>
            </a:endParaRPr>
          </a:p>
          <a:p>
            <a:pPr algn="l">
              <a:lnSpc>
                <a:spcPct val="150000"/>
              </a:lnSpc>
            </a:pPr>
            <a:br>
              <a:rPr lang="ru-RU" sz="2400" dirty="0">
                <a:solidFill>
                  <a:srgbClr val="253957"/>
                </a:solidFill>
                <a:latin typeface="Arial Narrow" charset="0"/>
                <a:ea typeface="Arial Narrow" charset="0"/>
                <a:cs typeface="Arial Narrow" charset="0"/>
              </a:rPr>
            </a:b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8376065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33" name="Изображение" descr="Изображение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Название подразделения, лаборатории, факультета и т.д."/>
          <p:cNvSpPr txBox="1"/>
          <p:nvPr/>
        </p:nvSpPr>
        <p:spPr>
          <a:xfrm>
            <a:off x="4161666" y="662943"/>
            <a:ext cx="8082786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>
              <a:defRPr sz="1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dirty="0">
                <a:latin typeface="Arial Narrow" charset="0"/>
                <a:ea typeface="Arial Narrow" charset="0"/>
                <a:cs typeface="Arial Narrow" charset="0"/>
              </a:rPr>
              <a:t>Департамент прикладной математики</a:t>
            </a:r>
            <a:endParaRPr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35" name="Очень крутой заголовок…"/>
          <p:cNvSpPr txBox="1"/>
          <p:nvPr/>
        </p:nvSpPr>
        <p:spPr>
          <a:xfrm>
            <a:off x="793360" y="2113981"/>
            <a:ext cx="10470987" cy="7400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/>
            <a:r>
              <a:rPr lang="ru-RU" sz="3000" b="1" dirty="0">
                <a:solidFill>
                  <a:srgbClr val="253957"/>
                </a:solidFill>
                <a:latin typeface="Arial Narrow" charset="0"/>
                <a:ea typeface="Arial Narrow" charset="0"/>
                <a:cs typeface="Arial Narrow" charset="0"/>
                <a:sym typeface="Arial Narrow"/>
              </a:rPr>
              <a:t>Команда. Распределение ролей</a:t>
            </a:r>
          </a:p>
        </p:txBody>
      </p:sp>
      <p:sp>
        <p:nvSpPr>
          <p:cNvPr id="30" name="Номер слайда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9B646-B274-4597-AADD-6F1EFA6E216C}" type="slidenum">
              <a:rPr lang="ru-RU" smtClean="0"/>
              <a:t>7</a:t>
            </a:fld>
            <a:endParaRPr lang="ru-RU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788CD27-C412-4F46-998C-4E105B180A5E}"/>
              </a:ext>
            </a:extLst>
          </p:cNvPr>
          <p:cNvSpPr txBox="1"/>
          <p:nvPr/>
        </p:nvSpPr>
        <p:spPr>
          <a:xfrm>
            <a:off x="1228299" y="3029803"/>
            <a:ext cx="10261337" cy="25971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253957"/>
                </a:solidFill>
                <a:latin typeface="Arial Narrow" charset="0"/>
                <a:ea typeface="Arial Narrow" charset="0"/>
                <a:cs typeface="Arial Narrow" charset="0"/>
              </a:rPr>
              <a:t>Хоров Евгений Михайлович – руководитель проекта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253957"/>
                </a:solidFill>
                <a:latin typeface="Arial Narrow" charset="0"/>
                <a:ea typeface="Arial Narrow" charset="0"/>
                <a:cs typeface="Arial Narrow" charset="0"/>
              </a:rPr>
              <a:t>Румянцева Екатерина –  разработчик, исследователь</a:t>
            </a:r>
            <a:br>
              <a:rPr lang="ru-RU" sz="2800" dirty="0">
                <a:solidFill>
                  <a:srgbClr val="253957"/>
                </a:solidFill>
                <a:latin typeface="Arial Narrow" charset="0"/>
                <a:ea typeface="Arial Narrow" charset="0"/>
                <a:cs typeface="Arial Narrow" charset="0"/>
              </a:rPr>
            </a:b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730304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Адрес: ТехтТехтТехтТехтТехтТехтТехтТехтТехтТехтТехтТехтТехт"/>
          <p:cNvSpPr txBox="1"/>
          <p:nvPr/>
        </p:nvSpPr>
        <p:spPr>
          <a:xfrm>
            <a:off x="3445560" y="4605858"/>
            <a:ext cx="6100980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 defTabSz="457200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2400" dirty="0">
                <a:latin typeface="Arial Narrow" charset="0"/>
                <a:ea typeface="Arial Narrow" charset="0"/>
                <a:cs typeface="Arial Narrow" charset="0"/>
              </a:rPr>
              <a:t>Спасибо за внимание</a:t>
            </a:r>
            <a:endParaRPr sz="24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68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66098" y="6520210"/>
            <a:ext cx="2272604" cy="2197376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Override1.xml><?xml version="1.0" encoding="utf-8"?>
<a:themeOverride xmlns:a="http://schemas.openxmlformats.org/drawingml/2006/main">
  <a:clrScheme name="White">
    <a:dk1>
      <a:srgbClr val="000000"/>
    </a:dk1>
    <a:lt1>
      <a:srgbClr val="FFFFFF"/>
    </a:lt1>
    <a:dk2>
      <a:srgbClr val="53585F"/>
    </a:dk2>
    <a:lt2>
      <a:srgbClr val="DCDEE0"/>
    </a:lt2>
    <a:accent1>
      <a:srgbClr val="0365C0"/>
    </a:accent1>
    <a:accent2>
      <a:srgbClr val="00882B"/>
    </a:accent2>
    <a:accent3>
      <a:srgbClr val="DCBD23"/>
    </a:accent3>
    <a:accent4>
      <a:srgbClr val="DE6A10"/>
    </a:accent4>
    <a:accent5>
      <a:srgbClr val="C82506"/>
    </a:accent5>
    <a:accent6>
      <a:srgbClr val="773F9B"/>
    </a:accent6>
    <a:hlink>
      <a:srgbClr val="0000FF"/>
    </a:hlink>
    <a:folHlink>
      <a:srgbClr val="FF00FF"/>
    </a:folHlink>
  </a:clrScheme>
</a:themeOverride>
</file>

<file path=ppt/theme/themeOverride2.xml><?xml version="1.0" encoding="utf-8"?>
<a:themeOverride xmlns:a="http://schemas.openxmlformats.org/drawingml/2006/main">
  <a:clrScheme name="White">
    <a:dk1>
      <a:srgbClr val="000000"/>
    </a:dk1>
    <a:lt1>
      <a:srgbClr val="FFFFFF"/>
    </a:lt1>
    <a:dk2>
      <a:srgbClr val="53585F"/>
    </a:dk2>
    <a:lt2>
      <a:srgbClr val="DCDEE0"/>
    </a:lt2>
    <a:accent1>
      <a:srgbClr val="0365C0"/>
    </a:accent1>
    <a:accent2>
      <a:srgbClr val="00882B"/>
    </a:accent2>
    <a:accent3>
      <a:srgbClr val="DCBD23"/>
    </a:accent3>
    <a:accent4>
      <a:srgbClr val="DE6A10"/>
    </a:accent4>
    <a:accent5>
      <a:srgbClr val="C82506"/>
    </a:accent5>
    <a:accent6>
      <a:srgbClr val="773F9B"/>
    </a:accent6>
    <a:hlink>
      <a:srgbClr val="0000FF"/>
    </a:hlink>
    <a:folHlink>
      <a:srgbClr val="FF00FF"/>
    </a:folHlink>
  </a:clrScheme>
</a:themeOverride>
</file>

<file path=ppt/theme/themeOverride3.xml><?xml version="1.0" encoding="utf-8"?>
<a:themeOverride xmlns:a="http://schemas.openxmlformats.org/drawingml/2006/main">
  <a:clrScheme name="White">
    <a:dk1>
      <a:srgbClr val="000000"/>
    </a:dk1>
    <a:lt1>
      <a:srgbClr val="FFFFFF"/>
    </a:lt1>
    <a:dk2>
      <a:srgbClr val="53585F"/>
    </a:dk2>
    <a:lt2>
      <a:srgbClr val="DCDEE0"/>
    </a:lt2>
    <a:accent1>
      <a:srgbClr val="0365C0"/>
    </a:accent1>
    <a:accent2>
      <a:srgbClr val="00882B"/>
    </a:accent2>
    <a:accent3>
      <a:srgbClr val="DCBD23"/>
    </a:accent3>
    <a:accent4>
      <a:srgbClr val="DE6A10"/>
    </a:accent4>
    <a:accent5>
      <a:srgbClr val="C82506"/>
    </a:accent5>
    <a:accent6>
      <a:srgbClr val="773F9B"/>
    </a:accent6>
    <a:hlink>
      <a:srgbClr val="0000FF"/>
    </a:hlink>
    <a:folHlink>
      <a:srgbClr val="FF00FF"/>
    </a:folHlink>
  </a:clrScheme>
</a:themeOverride>
</file>

<file path=ppt/theme/themeOverride4.xml><?xml version="1.0" encoding="utf-8"?>
<a:themeOverride xmlns:a="http://schemas.openxmlformats.org/drawingml/2006/main">
  <a:clrScheme name="White">
    <a:dk1>
      <a:srgbClr val="000000"/>
    </a:dk1>
    <a:lt1>
      <a:srgbClr val="FFFFFF"/>
    </a:lt1>
    <a:dk2>
      <a:srgbClr val="53585F"/>
    </a:dk2>
    <a:lt2>
      <a:srgbClr val="DCDEE0"/>
    </a:lt2>
    <a:accent1>
      <a:srgbClr val="0365C0"/>
    </a:accent1>
    <a:accent2>
      <a:srgbClr val="00882B"/>
    </a:accent2>
    <a:accent3>
      <a:srgbClr val="DCBD23"/>
    </a:accent3>
    <a:accent4>
      <a:srgbClr val="DE6A10"/>
    </a:accent4>
    <a:accent5>
      <a:srgbClr val="C82506"/>
    </a:accent5>
    <a:accent6>
      <a:srgbClr val="773F9B"/>
    </a:accent6>
    <a:hlink>
      <a:srgbClr val="0000FF"/>
    </a:hlink>
    <a:folHlink>
      <a:srgbClr val="FF00FF"/>
    </a:folHlink>
  </a:clrScheme>
</a:themeOverride>
</file>

<file path=ppt/theme/themeOverride5.xml><?xml version="1.0" encoding="utf-8"?>
<a:themeOverride xmlns:a="http://schemas.openxmlformats.org/drawingml/2006/main">
  <a:clrScheme name="White">
    <a:dk1>
      <a:srgbClr val="000000"/>
    </a:dk1>
    <a:lt1>
      <a:srgbClr val="FFFFFF"/>
    </a:lt1>
    <a:dk2>
      <a:srgbClr val="53585F"/>
    </a:dk2>
    <a:lt2>
      <a:srgbClr val="DCDEE0"/>
    </a:lt2>
    <a:accent1>
      <a:srgbClr val="0365C0"/>
    </a:accent1>
    <a:accent2>
      <a:srgbClr val="00882B"/>
    </a:accent2>
    <a:accent3>
      <a:srgbClr val="DCBD23"/>
    </a:accent3>
    <a:accent4>
      <a:srgbClr val="DE6A10"/>
    </a:accent4>
    <a:accent5>
      <a:srgbClr val="C82506"/>
    </a:accent5>
    <a:accent6>
      <a:srgbClr val="773F9B"/>
    </a:accent6>
    <a:hlink>
      <a:srgbClr val="0000FF"/>
    </a:hlink>
    <a:folHlink>
      <a:srgbClr val="FF00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155</Words>
  <Application>Microsoft Office PowerPoint</Application>
  <PresentationFormat>Произвольный</PresentationFormat>
  <Paragraphs>43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Helvetica</vt:lpstr>
      <vt:lpstr>Helvetica Light</vt:lpstr>
      <vt:lpstr>Helvetica Neue</vt:lpstr>
      <vt:lpstr>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Румянцева</dc:creator>
  <cp:lastModifiedBy>Екатерина Румянцева</cp:lastModifiedBy>
  <cp:revision>1</cp:revision>
  <dcterms:created xsi:type="dcterms:W3CDTF">2018-11-12T13:57:34Z</dcterms:created>
  <dcterms:modified xsi:type="dcterms:W3CDTF">2018-11-12T14:03:29Z</dcterms:modified>
</cp:coreProperties>
</file>