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86" r:id="rId3"/>
    <p:sldId id="288" r:id="rId4"/>
    <p:sldId id="285" r:id="rId5"/>
    <p:sldId id="269" r:id="rId6"/>
    <p:sldId id="270" r:id="rId7"/>
    <p:sldId id="287" r:id="rId8"/>
    <p:sldId id="258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82"/>
    <a:srgbClr val="21386F"/>
    <a:srgbClr val="1C2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848" autoAdjust="0"/>
  </p:normalViewPr>
  <p:slideViewPr>
    <p:cSldViewPr snapToGrid="0" snapToObjects="1">
      <p:cViewPr varScale="1">
        <p:scale>
          <a:sx n="90" d="100"/>
          <a:sy n="90" d="100"/>
        </p:scale>
        <p:origin x="22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CDE2F-DA4F-46DC-8927-3AD0E7B46B8D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BD2E7-9B78-4B9B-9A8E-08B7D75A07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575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BD2E7-9B78-4B9B-9A8E-08B7D75A07E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324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Изучение </a:t>
            </a:r>
            <a:r>
              <a:rPr lang="ru-RU" sz="1200" dirty="0" err="1"/>
              <a:t>теоритических</a:t>
            </a:r>
            <a:r>
              <a:rPr lang="ru-RU" sz="1200" dirty="0"/>
              <a:t> аспектов квантовой механики (</a:t>
            </a:r>
            <a:r>
              <a:rPr lang="ru-RU" sz="1200" dirty="0" err="1"/>
              <a:t>тк</a:t>
            </a:r>
            <a:r>
              <a:rPr lang="ru-RU" sz="1200" dirty="0"/>
              <a:t> будет применён </a:t>
            </a:r>
            <a:r>
              <a:rPr lang="ru-RU" dirty="0" err="1"/>
              <a:t>Кванто</a:t>
            </a:r>
            <a:r>
              <a:rPr lang="ru-RU" dirty="0"/>
              <a:t>-механический подход).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К какому этапу относится.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BD2E7-9B78-4B9B-9A8E-08B7D75A07E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931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Исследуемое </a:t>
            </a:r>
            <a:r>
              <a:rPr lang="ru-RU" b="1" dirty="0"/>
              <a:t>соединение неодим-иттриевый </a:t>
            </a:r>
            <a:r>
              <a:rPr lang="ru-RU" b="1" dirty="0" err="1"/>
              <a:t>никелата</a:t>
            </a:r>
            <a:r>
              <a:rPr lang="ru-RU" b="1" dirty="0"/>
              <a:t> </a:t>
            </a:r>
            <a:r>
              <a:rPr lang="ru-RU" dirty="0"/>
              <a:t>содержит два вида </a:t>
            </a:r>
            <a:r>
              <a:rPr lang="ru-RU" i="1" dirty="0"/>
              <a:t>магнитных ионов Nd3+ с J=9/2 </a:t>
            </a:r>
            <a:r>
              <a:rPr lang="ru-RU" dirty="0"/>
              <a:t>и </a:t>
            </a:r>
            <a:r>
              <a:rPr lang="ru-RU" i="1" dirty="0"/>
              <a:t>Ni2+ со спином S=1</a:t>
            </a:r>
            <a:r>
              <a:rPr lang="ru-RU" dirty="0"/>
              <a:t>. </a:t>
            </a:r>
            <a:r>
              <a:rPr lang="ru-RU" b="1" dirty="0"/>
              <a:t>Кристаллическая структура содержит цепочки октаэдров NiO6</a:t>
            </a:r>
            <a:r>
              <a:rPr lang="ru-RU" dirty="0"/>
              <a:t>, соединенных апикальными вершинами. Цепочки разделены ионами Nd3+ и Ba2+. Исходное соединение Y2BaNiO5 </a:t>
            </a:r>
            <a:r>
              <a:rPr lang="ru-RU" b="1" dirty="0"/>
              <a:t>(в </a:t>
            </a:r>
            <a:r>
              <a:rPr lang="ru-RU" b="1" dirty="0" err="1"/>
              <a:t>отсутстиве</a:t>
            </a:r>
            <a:r>
              <a:rPr lang="ru-RU" b="1" dirty="0"/>
              <a:t> Неодима)</a:t>
            </a:r>
            <a:r>
              <a:rPr lang="ru-RU" dirty="0"/>
              <a:t> является типичным </a:t>
            </a:r>
            <a:r>
              <a:rPr lang="ru-RU" dirty="0" err="1"/>
              <a:t>халдейновским</a:t>
            </a:r>
            <a:r>
              <a:rPr lang="ru-RU" dirty="0"/>
              <a:t> магнетиком</a:t>
            </a:r>
            <a:r>
              <a:rPr lang="ru-RU" b="1" dirty="0"/>
              <a:t>, который не упорядочивается вплоть до 0.01 К</a:t>
            </a:r>
            <a:r>
              <a:rPr lang="ru-RU" dirty="0"/>
              <a:t>, и имеет щель в спектре магнитных возбуждений. Полная или </a:t>
            </a:r>
            <a:r>
              <a:rPr lang="ru-RU" b="1" dirty="0"/>
              <a:t>частичная замена ионов Y3+ на редкоземельный магнитный ион приводит к антиферромагнитному упорядочению</a:t>
            </a:r>
            <a:r>
              <a:rPr lang="ru-RU" dirty="0"/>
              <a:t>, при этом </a:t>
            </a:r>
            <a:r>
              <a:rPr lang="ru-RU" b="1" dirty="0"/>
              <a:t>щель в спектре магнитных возбуждений цепочки (т.е. нужно сообщить некоторую энергию, чтобы было распространение </a:t>
            </a:r>
            <a:r>
              <a:rPr lang="ru-RU" b="1" dirty="0" err="1"/>
              <a:t>возбужденией</a:t>
            </a:r>
            <a:r>
              <a:rPr lang="ru-RU" b="1" dirty="0"/>
              <a:t>) </a:t>
            </a:r>
            <a:r>
              <a:rPr lang="ru-RU" dirty="0"/>
              <a:t>никеля со спином S = 1 </a:t>
            </a:r>
            <a:r>
              <a:rPr lang="ru-RU" b="1" dirty="0"/>
              <a:t>сохранятся и в упорядоченном состоянии</a:t>
            </a:r>
            <a:r>
              <a:rPr lang="ru-RU" dirty="0"/>
              <a:t>. Хотя </a:t>
            </a:r>
            <a:r>
              <a:rPr lang="ru-RU" dirty="0" err="1"/>
              <a:t>никелаты</a:t>
            </a:r>
            <a:r>
              <a:rPr lang="ru-RU" dirty="0"/>
              <a:t> исследуются уже в течение длительного времени, целый ряд принципиальных вопросов, связанных с поведением </a:t>
            </a:r>
            <a:r>
              <a:rPr lang="ru-RU" dirty="0" err="1"/>
              <a:t>халдейновской</a:t>
            </a:r>
            <a:r>
              <a:rPr lang="ru-RU" dirty="0"/>
              <a:t> цепочки и редкоземельных металлов, до конца не решен.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BD2E7-9B78-4B9B-9A8E-08B7D75A07E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457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слайде представлены результаты экспериментального исследования температурной зависимости теплоемкости от температуры для соединений с разной концентрацией неодима. Для соединений с большой концентрацией неодима на температурной зависимости теплоемкости видна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lambda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-аномалия (2 график)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указывающая на антиферромагнитный переход, и широкой максимум –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аномалия 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Шоттки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 график)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вклад неодимовой подсистемы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Расщепление дублета внутренним магнитным полем со стороны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действ. На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Nd)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При низких концентрациях невидна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lambda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-аномалия, но есть аномалия 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Шоттки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это 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охначает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что есть упорядочение.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BD2E7-9B78-4B9B-9A8E-08B7D75A07E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583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Предполагается, что во всех соединениях в области низких температур дополнительный вклад в теплоемкость может давать никелевая цепочка. Немагнитные примеси внутри никелевой цепочки приводят к ее разрыву. На концах сегментов цепочки появляются спины S=1/2., которые могут взаимодействовать друг с другом через флуктуации никелевой цепочки. Кроме того, </a:t>
            </a:r>
            <a:r>
              <a:rPr lang="ru-RU" dirty="0" err="1"/>
              <a:t>недокисленный</a:t>
            </a:r>
            <a:r>
              <a:rPr lang="ru-RU" dirty="0"/>
              <a:t> кислород внутри цепочки может приводить к ферромагнитному взаимодействию двух ближайших ионов никеля, т.е. образованию </a:t>
            </a:r>
            <a:r>
              <a:rPr lang="ru-RU" dirty="0" err="1"/>
              <a:t>ферронов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BD2E7-9B78-4B9B-9A8E-08B7D75A07E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344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11/13/2018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11/13/2018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11/13/2018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11/13/2018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11/13/2018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11/13/2018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2622253"/>
            <a:ext cx="7772400" cy="1634590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Вклад различных подсистем </a:t>
            </a:r>
            <a:br>
              <a:rPr lang="ru-RU" sz="3200" b="1" dirty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</a:br>
            <a:r>
              <a:rPr lang="ru-RU" sz="3200" b="1" dirty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в теплоемкость антиферромагнетика</a:t>
            </a:r>
            <a:endParaRPr lang="en-US" sz="3200" b="1" dirty="0">
              <a:solidFill>
                <a:srgbClr val="21386F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371600" y="5559425"/>
            <a:ext cx="6400800" cy="908050"/>
          </a:xfrm>
        </p:spPr>
        <p:txBody>
          <a:bodyPr anchor="ctr"/>
          <a:lstStyle/>
          <a:p>
            <a:pPr eaLnBrk="1" hangingPunct="1"/>
            <a:r>
              <a:rPr lang="ru-RU" sz="1400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Проектная команда : Астраханцев Роман, Ковалев Даниил</a:t>
            </a:r>
            <a:r>
              <a:rPr lang="en-US" sz="1400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,</a:t>
            </a:r>
            <a:r>
              <a:rPr lang="ru-RU" sz="1400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 Попов Юрий</a:t>
            </a:r>
          </a:p>
          <a:p>
            <a:pPr eaLnBrk="1" hangingPunct="1"/>
            <a:r>
              <a:rPr lang="ru-RU" sz="1400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Научный руководитель: Попова Елена Арнольдовна</a:t>
            </a: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2018-2019 учебный год</a:t>
            </a: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7305" y="6423687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2018-2019 учебный год</a:t>
            </a:r>
          </a:p>
          <a:p>
            <a:pPr>
              <a:spcBef>
                <a:spcPct val="20000"/>
              </a:spcBef>
            </a:pP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67E4F87-783C-401E-85A5-E605CF17F10D}"/>
              </a:ext>
            </a:extLst>
          </p:cNvPr>
          <p:cNvSpPr/>
          <p:nvPr/>
        </p:nvSpPr>
        <p:spPr>
          <a:xfrm>
            <a:off x="2133189" y="284648"/>
            <a:ext cx="51677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Наша команда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D1291-B3B6-459D-8325-C2CD6CE7C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621" y="1253908"/>
            <a:ext cx="7665868" cy="341847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3F82"/>
                </a:solidFill>
                <a:latin typeface="Arial Narrow"/>
                <a:ea typeface="Arial Narrow"/>
                <a:cs typeface="Arial Narrow"/>
                <a:sym typeface="Arial Narrow"/>
              </a:rPr>
              <a:t>Студенты НИУ ВШЭ, МИЭМ им. А.Н. Тихонова, Компьютерная безопасность, 2 курс,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003F82"/>
                </a:solidFill>
                <a:latin typeface="Arial Narrow"/>
                <a:ea typeface="Arial Narrow"/>
                <a:cs typeface="Arial Narrow"/>
                <a:sym typeface="Arial Narrow"/>
              </a:rPr>
              <a:t> группа СКБ -171</a:t>
            </a:r>
            <a:endParaRPr lang="ru-RU" sz="2800" dirty="0">
              <a:solidFill>
                <a:srgbClr val="003F82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388089-876F-4A2C-9F37-84C2ABC37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855" y="2743839"/>
            <a:ext cx="2057400" cy="2562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E6561C-D7A8-48A3-924C-0421F808A3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305" y="2500469"/>
            <a:ext cx="2319648" cy="25622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37F633-E6C2-44F7-858A-F0CDBCC5B815}"/>
              </a:ext>
            </a:extLst>
          </p:cNvPr>
          <p:cNvSpPr txBox="1"/>
          <p:nvPr/>
        </p:nvSpPr>
        <p:spPr>
          <a:xfrm>
            <a:off x="2773726" y="5340075"/>
            <a:ext cx="34356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1600" dirty="0"/>
              <a:t>Астраханцев Роман, исследователь</a:t>
            </a:r>
          </a:p>
          <a:p>
            <a:pPr marL="0" indent="0" algn="ctr">
              <a:buNone/>
            </a:pPr>
            <a:r>
              <a:rPr lang="ru-RU" sz="1600" dirty="0"/>
              <a:t>Задача: изучение неодиновой подсистемы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6B4921-CF91-4D0B-86DA-CB4F856D1C1C}"/>
              </a:ext>
            </a:extLst>
          </p:cNvPr>
          <p:cNvSpPr txBox="1"/>
          <p:nvPr/>
        </p:nvSpPr>
        <p:spPr>
          <a:xfrm>
            <a:off x="214798" y="5208897"/>
            <a:ext cx="2319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Попов Юрий, исследователь</a:t>
            </a:r>
          </a:p>
          <a:p>
            <a:pPr algn="ctr"/>
            <a:r>
              <a:rPr lang="ru-RU" sz="1600" dirty="0"/>
              <a:t>Задача: изучение димеров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670245-4EA9-4819-B115-0E32755174E0}"/>
              </a:ext>
            </a:extLst>
          </p:cNvPr>
          <p:cNvSpPr txBox="1"/>
          <p:nvPr/>
        </p:nvSpPr>
        <p:spPr>
          <a:xfrm>
            <a:off x="6609555" y="5178060"/>
            <a:ext cx="243262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Ковалев Даниил, исследователь</a:t>
            </a:r>
          </a:p>
          <a:p>
            <a:pPr algn="ctr"/>
            <a:r>
              <a:rPr lang="ru-RU" sz="1600" dirty="0"/>
              <a:t>Задача: изучение ферронов</a:t>
            </a:r>
          </a:p>
          <a:p>
            <a:endParaRPr lang="ru-RU" dirty="0"/>
          </a:p>
        </p:txBody>
      </p:sp>
      <p:pic>
        <p:nvPicPr>
          <p:cNvPr id="1026" name="Picture 2" descr="https://pp.userapi.com/c844320/v844320222/12cd88/J_HM8iB-c3s.jpg">
            <a:extLst>
              <a:ext uri="{FF2B5EF4-FFF2-40B4-BE49-F238E27FC236}">
                <a16:creationId xmlns:a16="http://schemas.microsoft.com/office/drawing/2014/main" id="{3D319C49-F080-4E26-9661-9CB943F536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4" t="-112" r="16384" b="6141"/>
          <a:stretch/>
        </p:blipFill>
        <p:spPr bwMode="auto">
          <a:xfrm>
            <a:off x="6609555" y="2498250"/>
            <a:ext cx="2319649" cy="255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842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7305" y="6423687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2018-2019 учебный год</a:t>
            </a:r>
          </a:p>
          <a:p>
            <a:pPr>
              <a:spcBef>
                <a:spcPct val="20000"/>
              </a:spcBef>
            </a:pP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67E4F87-783C-401E-85A5-E605CF17F10D}"/>
              </a:ext>
            </a:extLst>
          </p:cNvPr>
          <p:cNvSpPr/>
          <p:nvPr/>
        </p:nvSpPr>
        <p:spPr>
          <a:xfrm>
            <a:off x="2018267" y="188251"/>
            <a:ext cx="5889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kern="1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План проекта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4BD172-1158-46C4-9128-D50369DF3893}"/>
              </a:ext>
            </a:extLst>
          </p:cNvPr>
          <p:cNvSpPr txBox="1"/>
          <p:nvPr/>
        </p:nvSpPr>
        <p:spPr>
          <a:xfrm>
            <a:off x="798988" y="1325315"/>
            <a:ext cx="717661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/>
              <a:t>Изучение теоритических аспектов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/>
              <a:t>Оценка вклада различных подсистем</a:t>
            </a:r>
          </a:p>
          <a:p>
            <a:endParaRPr lang="ru-RU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/>
              <a:t>Анализ полученных результатов</a:t>
            </a:r>
          </a:p>
          <a:p>
            <a:endParaRPr lang="ru-RU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/>
              <a:t>Выступление на </a:t>
            </a:r>
            <a:r>
              <a:rPr lang="ru-RU" sz="2800" dirty="0" err="1"/>
              <a:t>коференции</a:t>
            </a:r>
            <a:r>
              <a:rPr lang="ru-RU" sz="2800" dirty="0"/>
              <a:t> </a:t>
            </a:r>
            <a:r>
              <a:rPr lang="ru-RU" sz="2800" dirty="0" err="1"/>
              <a:t>Арменского</a:t>
            </a:r>
            <a:endParaRPr lang="ru-RU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/>
              <a:t>Оформление документации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90249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7305" y="6423687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2018-2019 учебный год</a:t>
            </a:r>
          </a:p>
          <a:p>
            <a:pPr>
              <a:spcBef>
                <a:spcPct val="20000"/>
              </a:spcBef>
            </a:pP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2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67E4F87-783C-401E-85A5-E605CF17F10D}"/>
              </a:ext>
            </a:extLst>
          </p:cNvPr>
          <p:cNvSpPr/>
          <p:nvPr/>
        </p:nvSpPr>
        <p:spPr>
          <a:xfrm>
            <a:off x="2133189" y="284648"/>
            <a:ext cx="51677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kern="1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(Y</a:t>
            </a:r>
            <a:r>
              <a:rPr lang="en-US" sz="4000" b="1" kern="100" baseline="-250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1-x</a:t>
            </a:r>
            <a:r>
              <a:rPr lang="en-US" sz="4000" b="1" kern="1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Nd</a:t>
            </a:r>
            <a:r>
              <a:rPr lang="en-US" sz="4000" b="1" kern="100" baseline="-250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x</a:t>
            </a:r>
            <a:r>
              <a:rPr lang="en-US" sz="4000" b="1" kern="1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)</a:t>
            </a:r>
            <a:r>
              <a:rPr lang="en-US" sz="4000" b="1" kern="100" baseline="-250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2</a:t>
            </a:r>
            <a:r>
              <a:rPr lang="en-US" sz="4000" b="1" kern="1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BaNiO</a:t>
            </a:r>
            <a:r>
              <a:rPr lang="en-US" sz="4000" b="1" kern="100" baseline="-250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5</a:t>
            </a:r>
            <a:r>
              <a:rPr lang="en-US" sz="4000" b="1" kern="100" dirty="0">
                <a:solidFill>
                  <a:schemeClr val="bg1"/>
                </a:solidFill>
                <a:latin typeface="Times New Roman"/>
                <a:ea typeface="SimSun"/>
                <a:cs typeface="Tahoma"/>
              </a:rPr>
              <a:t>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1D5BC80F-177A-40A1-869B-17444FFC17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17" y="1619377"/>
            <a:ext cx="5761219" cy="447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>
            <a:extLst>
              <a:ext uri="{FF2B5EF4-FFF2-40B4-BE49-F238E27FC236}">
                <a16:creationId xmlns:a16="http://schemas.microsoft.com/office/drawing/2014/main" id="{C7BC0647-1EEA-43F9-83B0-9E8122540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138" y="2306463"/>
            <a:ext cx="242915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316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64466" y="6423966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2018-2019  учебный год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7" name="Рисунок 17">
            <a:extLst>
              <a:ext uri="{FF2B5EF4-FFF2-40B4-BE49-F238E27FC236}">
                <a16:creationId xmlns:a16="http://schemas.microsoft.com/office/drawing/2014/main" id="{4E938CDF-4A6A-469A-8691-EFC136E507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t="4034" r="18624" b="14746"/>
          <a:stretch/>
        </p:blipFill>
        <p:spPr>
          <a:xfrm>
            <a:off x="4880657" y="2099666"/>
            <a:ext cx="3779255" cy="3016684"/>
          </a:xfrm>
          <a:prstGeom prst="rect">
            <a:avLst/>
          </a:prstGeom>
        </p:spPr>
      </p:pic>
      <p:pic>
        <p:nvPicPr>
          <p:cNvPr id="18" name="Рисунок 14">
            <a:extLst>
              <a:ext uri="{FF2B5EF4-FFF2-40B4-BE49-F238E27FC236}">
                <a16:creationId xmlns:a16="http://schemas.microsoft.com/office/drawing/2014/main" id="{A87A0111-4A2E-40C0-8391-3A0D78FC47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" t="3245" r="44220" b="26310"/>
          <a:stretch/>
        </p:blipFill>
        <p:spPr>
          <a:xfrm>
            <a:off x="616483" y="1989886"/>
            <a:ext cx="3342282" cy="312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65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66183" y="6428669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2018-2019 учебный год</a:t>
            </a:r>
          </a:p>
          <a:p>
            <a:pPr>
              <a:spcBef>
                <a:spcPct val="20000"/>
              </a:spcBef>
            </a:pP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562986" y="289781"/>
            <a:ext cx="7208873" cy="60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000" b="1" dirty="0">
                <a:solidFill>
                  <a:schemeClr val="bg1"/>
                </a:solidFill>
                <a:latin typeface="Myriad Pro"/>
              </a:rPr>
              <a:t>Разрывы цепочек и </a:t>
            </a:r>
            <a:r>
              <a:rPr lang="ru-RU" sz="4000" b="1" dirty="0" err="1">
                <a:solidFill>
                  <a:schemeClr val="bg1"/>
                </a:solidFill>
                <a:latin typeface="Myriad Pro"/>
              </a:rPr>
              <a:t>ферроны</a:t>
            </a:r>
            <a:endParaRPr lang="en-US" sz="40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4" name="Рисунок 4">
            <a:extLst>
              <a:ext uri="{FF2B5EF4-FFF2-40B4-BE49-F238E27FC236}">
                <a16:creationId xmlns:a16="http://schemas.microsoft.com/office/drawing/2014/main" id="{708DD21B-8D2D-47F4-962C-1190076061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17" y="1427809"/>
            <a:ext cx="2895896" cy="4722697"/>
          </a:xfrm>
          <a:prstGeom prst="rect">
            <a:avLst/>
          </a:prstGeom>
        </p:spPr>
      </p:pic>
      <p:pic>
        <p:nvPicPr>
          <p:cNvPr id="16" name="Рисунок 5">
            <a:extLst>
              <a:ext uri="{FF2B5EF4-FFF2-40B4-BE49-F238E27FC236}">
                <a16:creationId xmlns:a16="http://schemas.microsoft.com/office/drawing/2014/main" id="{7951500D-AEB4-4C5F-9D3F-6BC8DA7E32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769" y="1671744"/>
            <a:ext cx="1691148" cy="953981"/>
          </a:xfrm>
          <a:prstGeom prst="rect">
            <a:avLst/>
          </a:prstGeom>
        </p:spPr>
      </p:pic>
      <p:pic>
        <p:nvPicPr>
          <p:cNvPr id="17" name="Рисунок 2">
            <a:extLst>
              <a:ext uri="{FF2B5EF4-FFF2-40B4-BE49-F238E27FC236}">
                <a16:creationId xmlns:a16="http://schemas.microsoft.com/office/drawing/2014/main" id="{F59FEA71-9722-4771-8C60-798668CA6E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395" y="2970588"/>
            <a:ext cx="2895896" cy="1769714"/>
          </a:xfrm>
          <a:prstGeom prst="rect">
            <a:avLst/>
          </a:prstGeom>
        </p:spPr>
      </p:pic>
      <p:pic>
        <p:nvPicPr>
          <p:cNvPr id="18" name="Рисунок 7">
            <a:extLst>
              <a:ext uri="{FF2B5EF4-FFF2-40B4-BE49-F238E27FC236}">
                <a16:creationId xmlns:a16="http://schemas.microsoft.com/office/drawing/2014/main" id="{2215FC1A-0E52-4B9C-B636-830A4AFFA7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086" y="5263780"/>
            <a:ext cx="3256514" cy="88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20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23966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2018-2019 учебный год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2213855" y="391823"/>
            <a:ext cx="752104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000" b="1" dirty="0">
                <a:solidFill>
                  <a:schemeClr val="bg1"/>
                </a:solidFill>
                <a:latin typeface="Myriad Pro"/>
              </a:rPr>
              <a:t>Результаты проекта</a:t>
            </a:r>
            <a:endParaRPr lang="en-US" sz="40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061770-8BD8-4861-93CD-A57E5B65B6BB}"/>
              </a:ext>
            </a:extLst>
          </p:cNvPr>
          <p:cNvSpPr txBox="1"/>
          <p:nvPr/>
        </p:nvSpPr>
        <p:spPr>
          <a:xfrm>
            <a:off x="426129" y="1871187"/>
            <a:ext cx="853330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200" dirty="0"/>
              <a:t>Оценка вклада от разрывов цепочки никеля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200" dirty="0"/>
              <a:t>Оценка вклада от </a:t>
            </a:r>
            <a:r>
              <a:rPr lang="ru-RU" sz="3200" dirty="0" err="1"/>
              <a:t>ферронов</a:t>
            </a:r>
            <a:endParaRPr lang="ru-RU" sz="32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200" dirty="0"/>
              <a:t>Оценка вклада </a:t>
            </a:r>
            <a:r>
              <a:rPr lang="ru-RU" sz="3200" dirty="0" err="1"/>
              <a:t>неодиновой</a:t>
            </a:r>
            <a:r>
              <a:rPr lang="ru-RU" sz="3200" dirty="0"/>
              <a:t> подсистемы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3200" dirty="0"/>
              <a:t>Сопоставление результатов расчёта с экспериментом</a:t>
            </a:r>
          </a:p>
        </p:txBody>
      </p:sp>
    </p:spTree>
    <p:extLst>
      <p:ext uri="{BB962C8B-B14F-4D97-AF65-F5344CB8AC3E}">
        <p14:creationId xmlns:p14="http://schemas.microsoft.com/office/powerpoint/2010/main" val="1263318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4529</TotalTime>
  <Words>535</Words>
  <Application>Microsoft Office PowerPoint</Application>
  <PresentationFormat>Экран (4:3)</PresentationFormat>
  <Paragraphs>60</Paragraphs>
  <Slides>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ＭＳ Ｐゴシック</vt:lpstr>
      <vt:lpstr>SimSun</vt:lpstr>
      <vt:lpstr>Arial</vt:lpstr>
      <vt:lpstr>Arial Narrow</vt:lpstr>
      <vt:lpstr>Calibri</vt:lpstr>
      <vt:lpstr>Myriad Pro</vt:lpstr>
      <vt:lpstr>Myriad Pro Semibold</vt:lpstr>
      <vt:lpstr>Tahoma</vt:lpstr>
      <vt:lpstr>Times New Roman</vt:lpstr>
      <vt:lpstr>Wingdings</vt:lpstr>
      <vt:lpstr>Office Theme</vt:lpstr>
      <vt:lpstr>Вклад различных подсистем  в теплоемкость антиферромагнетика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Роман Астраханцев</cp:lastModifiedBy>
  <cp:revision>205</cp:revision>
  <dcterms:created xsi:type="dcterms:W3CDTF">2010-09-30T06:45:29Z</dcterms:created>
  <dcterms:modified xsi:type="dcterms:W3CDTF">2018-11-13T19:19:32Z</dcterms:modified>
</cp:coreProperties>
</file>