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8" r:id="rId4"/>
    <p:sldId id="264" r:id="rId5"/>
    <p:sldId id="259" r:id="rId6"/>
    <p:sldId id="262" r:id="rId7"/>
    <p:sldId id="267" r:id="rId8"/>
    <p:sldId id="265" r:id="rId9"/>
    <p:sldId id="263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26"/>
    <p:restoredTop sz="94606"/>
  </p:normalViewPr>
  <p:slideViewPr>
    <p:cSldViewPr>
      <p:cViewPr varScale="1">
        <p:scale>
          <a:sx n="20" d="100"/>
          <a:sy n="20" d="100"/>
        </p:scale>
        <p:origin x="588" y="5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dirty="0"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7116914" y="3934663"/>
            <a:ext cx="14076086" cy="4156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b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dirty="0"/>
              <a:t>СЧЁТЧИК ФОТОНОВ, ПАКЕТИРОВАННЫЙ С МНОГОМОДОВЫМ ОПТОВОЛОКНОМ</a:t>
            </a:r>
            <a:endParaRPr sz="6600" dirty="0"/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7116915" y="8929563"/>
            <a:ext cx="9443424" cy="2962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Руководитель проекта:</a:t>
            </a:r>
          </a:p>
          <a:p>
            <a:r>
              <a:rPr lang="ru-RU" dirty="0"/>
              <a:t>Корнеев А.А.</a:t>
            </a:r>
          </a:p>
          <a:p>
            <a:endParaRPr lang="ru-RU"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7116915" y="1524282"/>
            <a:ext cx="9443423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Московский институт электроники и математики им. А.Н. Тихонова</a:t>
            </a:r>
            <a:endParaRPr dirty="0"/>
          </a:p>
        </p:txBody>
      </p:sp>
      <p:sp>
        <p:nvSpPr>
          <p:cNvPr id="55" name="Москва, 2017"/>
          <p:cNvSpPr txBox="1"/>
          <p:nvPr/>
        </p:nvSpPr>
        <p:spPr>
          <a:xfrm>
            <a:off x="7116915" y="11892516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Москва</a:t>
            </a:r>
            <a:r>
              <a:t>, 201</a:t>
            </a:r>
            <a:r>
              <a:rPr lang="en-US"/>
              <a:t>8</a:t>
            </a:r>
            <a:endParaRPr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Очень крутой подзаголовок презентации"/>
          <p:cNvSpPr txBox="1"/>
          <p:nvPr/>
        </p:nvSpPr>
        <p:spPr>
          <a:xfrm>
            <a:off x="14208224" y="8802216"/>
            <a:ext cx="9443424" cy="2962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Проектная группа:</a:t>
            </a:r>
          </a:p>
          <a:p>
            <a:r>
              <a:rPr lang="ru-RU" dirty="0"/>
              <a:t>Борисова К.А.</a:t>
            </a:r>
          </a:p>
          <a:p>
            <a:r>
              <a:rPr lang="ru-RU" dirty="0" err="1"/>
              <a:t>Мязина</a:t>
            </a:r>
            <a:r>
              <a:rPr lang="ru-RU" dirty="0"/>
              <a:t> А.В.</a:t>
            </a:r>
          </a:p>
          <a:p>
            <a:r>
              <a:rPr lang="ru-RU" dirty="0"/>
              <a:t>Филимонова О.А.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Сверхпроводниковый однофотонный детектор</a:t>
            </a:r>
            <a:endParaRPr dirty="0"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480699"/>
            <a:ext cx="11366416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Московский институт электроники и математики им.  А.Н. Тихонова</a:t>
            </a:r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A58563-A9B0-4CBA-93CB-3ECF4EFEA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606" y="5286013"/>
            <a:ext cx="8627290" cy="681834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АКТУАЛЬНОСТЬ</a:t>
            </a:r>
            <a:endParaRPr dirty="0"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480699"/>
            <a:ext cx="11366416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Московский институт электроники и математики им.  А.Н. Тихонова</a:t>
            </a:r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1174776" y="4251920"/>
            <a:ext cx="22466496" cy="5222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just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ru-RU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Новые возможности применения в прикладных областях, таких как:</a:t>
            </a:r>
          </a:p>
          <a:p>
            <a:pPr marL="571500" marR="0" indent="-571500" algn="just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4400" dirty="0"/>
              <a:t> тестирование СБИС</a:t>
            </a:r>
          </a:p>
          <a:p>
            <a:pPr marL="571500" marR="0" indent="-571500" algn="just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4400" dirty="0"/>
              <a:t> спектроскопия одиночных молекул</a:t>
            </a:r>
          </a:p>
          <a:p>
            <a:pPr marL="571500" marR="0" indent="-571500" algn="just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4400" dirty="0"/>
              <a:t> криптография</a:t>
            </a:r>
          </a:p>
          <a:p>
            <a:pPr marL="571500" marR="0" indent="-571500" algn="just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4400" dirty="0"/>
              <a:t> регистрация сверхслабых сигналов</a:t>
            </a:r>
            <a:endParaRPr kumimoji="0" lang="ru-RU" sz="4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751550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4" name="Название подразделения, лаборатории, факультета и т.д."/>
          <p:cNvSpPr txBox="1"/>
          <p:nvPr/>
        </p:nvSpPr>
        <p:spPr>
          <a:xfrm>
            <a:off x="11338744" y="480699"/>
            <a:ext cx="11366416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Московский институт электроники и математики им.  А.Н. Тихонова</a:t>
            </a:r>
          </a:p>
        </p:txBody>
      </p:sp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Очень крутой заголовок…"/>
          <p:cNvSpPr txBox="1"/>
          <p:nvPr/>
        </p:nvSpPr>
        <p:spPr>
          <a:xfrm>
            <a:off x="1174776" y="2969568"/>
            <a:ext cx="18278910" cy="1656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dirty="0"/>
          </a:p>
        </p:txBody>
      </p:sp>
      <p:sp>
        <p:nvSpPr>
          <p:cNvPr id="9" name="TextBox 8"/>
          <p:cNvSpPr txBox="1"/>
          <p:nvPr/>
        </p:nvSpPr>
        <p:spPr>
          <a:xfrm>
            <a:off x="2038872" y="8381364"/>
            <a:ext cx="14473608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67481" y="5719096"/>
            <a:ext cx="9429775" cy="62382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400" dirty="0"/>
              <a:t>Твердотельные однофотонные лавинные фотодиоды (</a:t>
            </a:r>
            <a:r>
              <a:rPr lang="ru-RU" sz="4400" dirty="0" err="1"/>
              <a:t>SPADs</a:t>
            </a:r>
            <a:r>
              <a:rPr lang="ru-RU" sz="4400" dirty="0"/>
              <a:t>)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400" dirty="0"/>
              <a:t>Сверхпроводящие болометры (</a:t>
            </a:r>
            <a:r>
              <a:rPr lang="en-US" sz="4400" dirty="0"/>
              <a:t>TES</a:t>
            </a:r>
            <a:r>
              <a:rPr lang="ru-RU" sz="4400" dirty="0"/>
              <a:t>)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400" dirty="0"/>
              <a:t>Сверхпроводящий однофотонный детектор (SSPD)</a:t>
            </a:r>
            <a:endParaRPr kumimoji="0" lang="ru-RU" sz="4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4776" y="5273824"/>
            <a:ext cx="12892705" cy="727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чень крутой заголовок…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АКТУАЛЬНОСТЬ</a:t>
            </a:r>
            <a:endParaRPr dirty="0"/>
          </a:p>
        </p:txBody>
      </p:sp>
      <p:sp>
        <p:nvSpPr>
          <p:cNvPr id="12" name="TextBox 11"/>
          <p:cNvSpPr txBox="1"/>
          <p:nvPr/>
        </p:nvSpPr>
        <p:spPr>
          <a:xfrm>
            <a:off x="1139550" y="4265712"/>
            <a:ext cx="10908434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Сравнение существующих аналогов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Очень крутой заголовок…"/>
          <p:cNvSpPr txBox="1"/>
          <p:nvPr/>
        </p:nvSpPr>
        <p:spPr>
          <a:xfrm>
            <a:off x="1201065" y="4129399"/>
            <a:ext cx="22404612" cy="1020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lnSpc>
                <a:spcPct val="150000"/>
              </a:lnSpc>
            </a:pPr>
            <a:r>
              <a:rPr lang="ru-RU" sz="4400" dirty="0"/>
              <a:t>Разработать методику пакетирования сверхпроводникового однофотонного детектора с </a:t>
            </a:r>
            <a:r>
              <a:rPr lang="ru-RU" sz="4400" dirty="0" err="1"/>
              <a:t>многомодовым</a:t>
            </a:r>
            <a:r>
              <a:rPr lang="ru-RU" sz="4400" dirty="0"/>
              <a:t> оптоволокном</a:t>
            </a:r>
          </a:p>
        </p:txBody>
      </p:sp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Очень крутой заголовок…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Цель работы</a:t>
            </a:r>
            <a:endParaRPr dirty="0"/>
          </a:p>
        </p:txBody>
      </p:sp>
      <p:sp>
        <p:nvSpPr>
          <p:cNvPr id="11" name="Название подразделения, лаборатории, факультета и т.д."/>
          <p:cNvSpPr txBox="1"/>
          <p:nvPr/>
        </p:nvSpPr>
        <p:spPr>
          <a:xfrm>
            <a:off x="11338744" y="480699"/>
            <a:ext cx="11366416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Московский институт электроники и математики им.  А.Н. Тихонова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чень крутой заголовок…"/>
          <p:cNvSpPr txBox="1"/>
          <p:nvPr/>
        </p:nvSpPr>
        <p:spPr>
          <a:xfrm>
            <a:off x="1186003" y="2972786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Задачи, поставленные для достижения цели проекта</a:t>
            </a:r>
            <a:endParaRPr dirty="0"/>
          </a:p>
        </p:txBody>
      </p:sp>
      <p:sp>
        <p:nvSpPr>
          <p:cNvPr id="96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9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Прямоугольник 7"/>
          <p:cNvSpPr/>
          <p:nvPr/>
        </p:nvSpPr>
        <p:spPr>
          <a:xfrm>
            <a:off x="1174776" y="5201816"/>
            <a:ext cx="20640007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обзор и анализ литературы по сверхпроводниковым однофотонным детекторам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изучение существующей технологии изготовления детекторов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изучение методики измерения характеристик детекторов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изучение техники установки на одномодовое оптоволокно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изготовление детекторов для пакетирования с </a:t>
            </a:r>
            <a:r>
              <a:rPr lang="ru-RU" sz="3600" dirty="0" err="1"/>
              <a:t>многомодовым</a:t>
            </a:r>
            <a:r>
              <a:rPr lang="ru-RU" sz="3600" dirty="0"/>
              <a:t> оптоволокном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измерение характеристик детекторов и отбор лучших образцов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постановка лучших образцов на многомодовое оптоволокно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измерение характеристик лучших образцов, установленных на многомодовое оптоволокно 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обработка результатов</a:t>
            </a:r>
          </a:p>
        </p:txBody>
      </p:sp>
      <p:sp>
        <p:nvSpPr>
          <p:cNvPr id="9" name="Название подразделения, лаборатории, факультета и т.д."/>
          <p:cNvSpPr txBox="1"/>
          <p:nvPr/>
        </p:nvSpPr>
        <p:spPr>
          <a:xfrm>
            <a:off x="11338744" y="480699"/>
            <a:ext cx="11366416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Московский институт электроники и математики им.  А.Н. Тихонова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Очень крутой заголовок…"/>
          <p:cNvSpPr txBox="1"/>
          <p:nvPr/>
        </p:nvSpPr>
        <p:spPr>
          <a:xfrm>
            <a:off x="1102768" y="4265712"/>
            <a:ext cx="20666296" cy="5616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marL="571500" indent="-571500" algn="l">
              <a:lnSpc>
                <a:spcPct val="150000"/>
              </a:lnSpc>
              <a:buFont typeface="Arial" charset="0"/>
              <a:buChar char="•"/>
            </a:pPr>
            <a:r>
              <a:rPr lang="ru-RU" sz="4400" dirty="0"/>
              <a:t>Разработана методика пакетирования сверхпроводникового однофотонного детектора с </a:t>
            </a:r>
            <a:r>
              <a:rPr lang="ru-RU" sz="4400" dirty="0" err="1"/>
              <a:t>многомодовом</a:t>
            </a:r>
            <a:r>
              <a:rPr lang="ru-RU" sz="4400" dirty="0"/>
              <a:t> </a:t>
            </a:r>
            <a:r>
              <a:rPr lang="ru-RU" sz="4400" dirty="0" err="1"/>
              <a:t>оптоволокнем</a:t>
            </a:r>
            <a:endParaRPr lang="ru-RU" sz="4400" dirty="0"/>
          </a:p>
          <a:p>
            <a:pPr marL="571500" indent="-571500" algn="l">
              <a:lnSpc>
                <a:spcPct val="150000"/>
              </a:lnSpc>
              <a:buFont typeface="Arial" charset="0"/>
              <a:buChar char="•"/>
            </a:pPr>
            <a:r>
              <a:rPr lang="ru-RU" sz="4400" dirty="0"/>
              <a:t>Изготовлены однофотонные детекторы</a:t>
            </a:r>
          </a:p>
          <a:p>
            <a:pPr marL="571500" indent="-571500" algn="l">
              <a:lnSpc>
                <a:spcPct val="150000"/>
              </a:lnSpc>
              <a:buFont typeface="Arial" charset="0"/>
              <a:buChar char="•"/>
            </a:pPr>
            <a:r>
              <a:rPr lang="ru-RU" sz="4400" dirty="0"/>
              <a:t>Лучшие детекторы пакетированы с оптоволокном по разработанной методике</a:t>
            </a:r>
          </a:p>
          <a:p>
            <a:pPr marL="571500" indent="-571500" algn="l">
              <a:lnSpc>
                <a:spcPct val="150000"/>
              </a:lnSpc>
              <a:buFont typeface="Arial" charset="0"/>
              <a:buChar char="•"/>
            </a:pPr>
            <a:r>
              <a:rPr lang="ru-RU" sz="4400" dirty="0"/>
              <a:t>Измерены характеристики пакетированных с оптоволокном детекторов</a:t>
            </a:r>
          </a:p>
        </p:txBody>
      </p:sp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Очень крутой заголовок…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ОЖИДАЕМЫЕ РЕЗУЛЬТАТЫ</a:t>
            </a:r>
            <a:endParaRPr dirty="0"/>
          </a:p>
        </p:txBody>
      </p:sp>
      <p:sp>
        <p:nvSpPr>
          <p:cNvPr id="11" name="Название подразделения, лаборатории, факультета и т.д."/>
          <p:cNvSpPr txBox="1"/>
          <p:nvPr/>
        </p:nvSpPr>
        <p:spPr>
          <a:xfrm>
            <a:off x="11338744" y="480699"/>
            <a:ext cx="11366416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Московский институт электроники и математики им.  А.Н. Тихонова</a:t>
            </a:r>
          </a:p>
        </p:txBody>
      </p:sp>
    </p:spTree>
    <p:extLst>
      <p:ext uri="{BB962C8B-B14F-4D97-AF65-F5344CB8AC3E}">
        <p14:creationId xmlns:p14="http://schemas.microsoft.com/office/powerpoint/2010/main" val="87833342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чень крутой заголовок…"/>
          <p:cNvSpPr txBox="1"/>
          <p:nvPr/>
        </p:nvSpPr>
        <p:spPr>
          <a:xfrm>
            <a:off x="1186003" y="2972786"/>
            <a:ext cx="21489606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Распределение ролей</a:t>
            </a:r>
            <a:endParaRPr dirty="0"/>
          </a:p>
        </p:txBody>
      </p:sp>
      <p:sp>
        <p:nvSpPr>
          <p:cNvPr id="3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Рисунок 9" descr="проек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687944" y="4193704"/>
            <a:ext cx="11881320" cy="891099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30760" y="6999064"/>
            <a:ext cx="10801200" cy="3191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Лидер проекта – Филимонова  О.А.</a:t>
            </a:r>
          </a:p>
          <a:p>
            <a:pPr marL="0" marR="0" indent="0" algn="l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400" dirty="0"/>
              <a:t>Лаборант- исследователь – </a:t>
            </a:r>
            <a:r>
              <a:rPr lang="ru-RU" sz="4400" dirty="0" err="1"/>
              <a:t>Мязина</a:t>
            </a:r>
            <a:r>
              <a:rPr lang="ru-RU" sz="4400" dirty="0"/>
              <a:t> А.В.</a:t>
            </a:r>
          </a:p>
          <a:p>
            <a:pPr marL="0" marR="0" indent="0" algn="l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Технолог</a:t>
            </a:r>
            <a:r>
              <a:rPr kumimoji="0" lang="ru-RU" sz="4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– Борисова К.А.</a:t>
            </a:r>
            <a:endParaRPr kumimoji="0" lang="ru-RU" sz="4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3" name="Название подразделения, лаборатории, факультета и т.д."/>
          <p:cNvSpPr txBox="1"/>
          <p:nvPr/>
        </p:nvSpPr>
        <p:spPr>
          <a:xfrm>
            <a:off x="11338744" y="480699"/>
            <a:ext cx="11366416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Московский институт электроники и математики им.  А.Н. Тихонова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594075" y="4920064"/>
            <a:ext cx="3195850" cy="309005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4B1AE8-1039-4450-B6BC-899C143F247F}"/>
              </a:ext>
            </a:extLst>
          </p:cNvPr>
          <p:cNvSpPr txBox="1"/>
          <p:nvPr/>
        </p:nvSpPr>
        <p:spPr>
          <a:xfrm>
            <a:off x="4355720" y="8514184"/>
            <a:ext cx="15672559" cy="19909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0" dirty="0">
                <a:solidFill>
                  <a:schemeClr val="bg1"/>
                </a:solidFill>
              </a:rPr>
              <a:t>Спасибо за внимание!</a:t>
            </a:r>
            <a:endParaRPr kumimoji="0" lang="ru-RU" sz="12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312</Words>
  <Application>Microsoft Office PowerPoint</Application>
  <PresentationFormat>Произвольный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Helvetica</vt:lpstr>
      <vt:lpstr>Helvetica Light</vt:lpstr>
      <vt:lpstr>Helvetica Neue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</dc:creator>
  <cp:lastModifiedBy>Olga Filimonova</cp:lastModifiedBy>
  <cp:revision>39</cp:revision>
  <dcterms:modified xsi:type="dcterms:W3CDTF">2018-11-14T16:48:30Z</dcterms:modified>
</cp:coreProperties>
</file>