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64" r:id="rId5"/>
    <p:sldId id="259" r:id="rId6"/>
    <p:sldId id="262" r:id="rId7"/>
    <p:sldId id="267" r:id="rId8"/>
    <p:sldId id="265" r:id="rId9"/>
    <p:sldId id="263" r:id="rId10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1pPr>
    <a:lvl2pPr marL="0" marR="0" indent="228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2pPr>
    <a:lvl3pPr marL="0" marR="0" indent="457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3pPr>
    <a:lvl4pPr marL="0" marR="0" indent="685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4pPr>
    <a:lvl5pPr marL="0" marR="0" indent="9144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5pPr>
    <a:lvl6pPr marL="0" marR="0" indent="11430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6pPr>
    <a:lvl7pPr marL="0" marR="0" indent="13716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7pPr>
    <a:lvl8pPr marL="0" marR="0" indent="16002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8pPr>
    <a:lvl9pPr marL="0" marR="0" indent="1828800" algn="ctr" defTabSz="821531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26"/>
    <p:restoredTop sz="94606"/>
  </p:normalViewPr>
  <p:slideViewPr>
    <p:cSldViewPr>
      <p:cViewPr varScale="1">
        <p:scale>
          <a:sx n="20" d="100"/>
          <a:sy n="20" d="100"/>
        </p:scale>
        <p:origin x="588" y="5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621125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"/>
          <p:cNvSpPr/>
          <p:nvPr/>
        </p:nvSpPr>
        <p:spPr>
          <a:xfrm>
            <a:off x="5230254" y="-37339"/>
            <a:ext cx="19217708" cy="1371600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>
              <a:defRPr sz="32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–Иван Арсентьев"/>
          <p:cNvSpPr txBox="1">
            <a:spLocks noGrp="1"/>
          </p:cNvSpPr>
          <p:nvPr>
            <p:ph type="body" sz="quarter" idx="13"/>
          </p:nvPr>
        </p:nvSpPr>
        <p:spPr>
          <a:xfrm>
            <a:off x="4833937" y="8947546"/>
            <a:ext cx="14716126" cy="660798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–Иван Арсентьев</a:t>
            </a:r>
          </a:p>
        </p:txBody>
      </p:sp>
      <p:sp>
        <p:nvSpPr>
          <p:cNvPr id="41" name="«Место ввода цитаты»."/>
          <p:cNvSpPr txBox="1">
            <a:spLocks noGrp="1"/>
          </p:cNvSpPr>
          <p:nvPr>
            <p:ph type="body" sz="quarter" idx="14"/>
          </p:nvPr>
        </p:nvSpPr>
        <p:spPr>
          <a:xfrm>
            <a:off x="4833937" y="6000353"/>
            <a:ext cx="14716126" cy="965201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</a:lstStyle>
          <a:p>
            <a:r>
              <a:t>«Место ввода цитаты».</a:t>
            </a:r>
          </a:p>
        </p:txBody>
      </p:sp>
      <p:sp>
        <p:nvSpPr>
          <p:cNvPr id="42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Изображение"/>
          <p:cNvSpPr>
            <a:spLocks noGrp="1"/>
          </p:cNvSpPr>
          <p:nvPr>
            <p:ph type="pic" idx="13"/>
          </p:nvPr>
        </p:nvSpPr>
        <p:spPr>
          <a:xfrm>
            <a:off x="3048000" y="0"/>
            <a:ext cx="18288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5307210" y="892968"/>
            <a:ext cx="13751720" cy="832247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833937" y="9447609"/>
            <a:ext cx="14716126" cy="2000251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11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833937" y="11519296"/>
            <a:ext cx="14716126" cy="1589486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35814" y="13001625"/>
            <a:ext cx="494513" cy="511175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Изображение"/>
          <p:cNvSpPr>
            <a:spLocks noGrp="1"/>
          </p:cNvSpPr>
          <p:nvPr>
            <p:ph type="pic" sz="half" idx="13"/>
          </p:nvPr>
        </p:nvSpPr>
        <p:spPr>
          <a:xfrm>
            <a:off x="12495609" y="892968"/>
            <a:ext cx="7500938" cy="1157287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7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387453" y="892968"/>
            <a:ext cx="7500938" cy="5607845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Текст заголовка</a:t>
            </a:r>
          </a:p>
        </p:txBody>
      </p:sp>
      <p:sp>
        <p:nvSpPr>
          <p:cNvPr id="18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387453" y="6697265"/>
            <a:ext cx="7500938" cy="576857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4400"/>
            </a:lvl1pPr>
            <a:lvl2pPr marL="0" indent="228600" algn="ctr">
              <a:spcBef>
                <a:spcPts val="0"/>
              </a:spcBef>
              <a:buSzTx/>
              <a:buNone/>
              <a:defRPr sz="4400"/>
            </a:lvl2pPr>
            <a:lvl3pPr marL="0" indent="457200" algn="ctr">
              <a:spcBef>
                <a:spcPts val="0"/>
              </a:spcBef>
              <a:buSzTx/>
              <a:buNone/>
              <a:defRPr sz="4400"/>
            </a:lvl3pPr>
            <a:lvl4pPr marL="0" indent="685800" algn="ctr">
              <a:spcBef>
                <a:spcPts val="0"/>
              </a:spcBef>
              <a:buSzTx/>
              <a:buNone/>
              <a:defRPr sz="4400"/>
            </a:lvl4pPr>
            <a:lvl5pPr marL="0" indent="914400" algn="ctr">
              <a:spcBef>
                <a:spcPts val="0"/>
              </a:spcBef>
              <a:buSzTx/>
              <a:buNone/>
              <a:defRPr sz="4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в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4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12495609" y="3661171"/>
            <a:ext cx="7500938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9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387453" y="3661171"/>
            <a:ext cx="7500938" cy="8840392"/>
          </a:xfrm>
          <a:prstGeom prst="rect">
            <a:avLst/>
          </a:prstGeom>
        </p:spPr>
        <p:txBody>
          <a:bodyPr/>
          <a:lstStyle>
            <a:lvl1pPr marL="465364" indent="-465364">
              <a:spcBef>
                <a:spcPts val="4500"/>
              </a:spcBef>
              <a:defRPr sz="3800"/>
            </a:lvl1pPr>
            <a:lvl2pPr marL="808264" indent="-465364">
              <a:spcBef>
                <a:spcPts val="4500"/>
              </a:spcBef>
              <a:defRPr sz="3800"/>
            </a:lvl2pPr>
            <a:lvl3pPr marL="1151164" indent="-465364">
              <a:spcBef>
                <a:spcPts val="4500"/>
              </a:spcBef>
              <a:defRPr sz="3800"/>
            </a:lvl3pPr>
            <a:lvl4pPr marL="1494064" indent="-465364">
              <a:spcBef>
                <a:spcPts val="4500"/>
              </a:spcBef>
              <a:defRPr sz="3800"/>
            </a:lvl4pPr>
            <a:lvl5pPr marL="1836964" indent="-465364">
              <a:spcBef>
                <a:spcPts val="4500"/>
              </a:spcBef>
              <a:defRPr sz="3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387453" y="1785937"/>
            <a:ext cx="15609094" cy="10144126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3 шт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Изображение"/>
          <p:cNvSpPr>
            <a:spLocks noGrp="1"/>
          </p:cNvSpPr>
          <p:nvPr>
            <p:ph type="pic" sz="quarter" idx="13"/>
          </p:nvPr>
        </p:nvSpPr>
        <p:spPr>
          <a:xfrm>
            <a:off x="12495609" y="7161609"/>
            <a:ext cx="7500938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6" name="Изображение"/>
          <p:cNvSpPr>
            <a:spLocks noGrp="1"/>
          </p:cNvSpPr>
          <p:nvPr>
            <p:ph type="pic" sz="quarter" idx="14"/>
          </p:nvPr>
        </p:nvSpPr>
        <p:spPr>
          <a:xfrm>
            <a:off x="12504353" y="1250156"/>
            <a:ext cx="7500939" cy="530423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7" name="Изображение"/>
          <p:cNvSpPr>
            <a:spLocks noGrp="1"/>
          </p:cNvSpPr>
          <p:nvPr>
            <p:ph type="pic" sz="half" idx="15"/>
          </p:nvPr>
        </p:nvSpPr>
        <p:spPr>
          <a:xfrm>
            <a:off x="4387453" y="1250156"/>
            <a:ext cx="7500938" cy="1121568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39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387453" y="625078"/>
            <a:ext cx="15609094" cy="30360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387453" y="3661171"/>
            <a:ext cx="15609094" cy="8840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35814" y="13010554"/>
            <a:ext cx="494513" cy="511176"/>
          </a:xfrm>
          <a:prstGeom prst="rect">
            <a:avLst/>
          </a:prstGeom>
          <a:ln w="12700">
            <a:miter lim="400000"/>
          </a:ln>
        </p:spPr>
        <p:txBody>
          <a:bodyPr wrap="none" lIns="71437" tIns="71437" rIns="71437" bIns="71437">
            <a:spAutoFit/>
          </a:bodyPr>
          <a:lstStyle>
            <a:lvl1pPr>
              <a:defRPr sz="24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titleStyle>
    <p:bodyStyle>
      <a:lvl1pPr marL="617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1pPr>
      <a:lvl2pPr marL="1061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2pPr>
      <a:lvl3pPr marL="1506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3pPr>
      <a:lvl4pPr marL="1950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4pPr>
      <a:lvl5pPr marL="2395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5pPr>
      <a:lvl6pPr marL="2839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6pPr>
      <a:lvl7pPr marL="3284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7pPr>
      <a:lvl8pPr marL="37288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8pPr>
      <a:lvl9pPr marL="4173361" marR="0" indent="-617361" algn="l" defTabSz="821531" rtl="0" latinLnBrk="0">
        <a:lnSpc>
          <a:spcPct val="100000"/>
        </a:lnSpc>
        <a:spcBef>
          <a:spcPts val="5900"/>
        </a:spcBef>
        <a:spcAft>
          <a:spcPts val="0"/>
        </a:spcAft>
        <a:buClrTx/>
        <a:buSzPct val="75000"/>
        <a:buFontTx/>
        <a:buChar char="•"/>
        <a:tabLst/>
        <a:defRPr sz="50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Helvetica Light"/>
        </a:defRPr>
      </a:lvl9pPr>
    </p:bodyStyle>
    <p:otherStyle>
      <a:lvl1pPr marL="0" marR="0" indent="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153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Линия"/>
          <p:cNvSpPr/>
          <p:nvPr/>
        </p:nvSpPr>
        <p:spPr>
          <a:xfrm flipV="1">
            <a:off x="10370343" y="1604166"/>
            <a:ext cx="1" cy="2777349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 dirty="0"/>
          </a:p>
        </p:txBody>
      </p:sp>
      <p:sp>
        <p:nvSpPr>
          <p:cNvPr id="52" name="Очень крутой…"/>
          <p:cNvSpPr txBox="1"/>
          <p:nvPr/>
        </p:nvSpPr>
        <p:spPr>
          <a:xfrm>
            <a:off x="7116914" y="3934663"/>
            <a:ext cx="14076086" cy="41560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b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sz="6600" dirty="0"/>
              <a:t>СЧЁТЧИК ФОТОНОВ, ПАКЕТИРОВАННЫЙ С МНОГОМОДОВЫМ ОПТОВОЛОКНОМ</a:t>
            </a:r>
            <a:endParaRPr sz="6600" dirty="0"/>
          </a:p>
        </p:txBody>
      </p:sp>
      <p:sp>
        <p:nvSpPr>
          <p:cNvPr id="53" name="Очень крутой подзаголовок презентации"/>
          <p:cNvSpPr txBox="1"/>
          <p:nvPr/>
        </p:nvSpPr>
        <p:spPr>
          <a:xfrm>
            <a:off x="7116915" y="8929563"/>
            <a:ext cx="9443424" cy="2962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>
            <a:lvl1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Руководитель проекта:</a:t>
            </a:r>
          </a:p>
          <a:p>
            <a:r>
              <a:rPr lang="ru-RU" dirty="0"/>
              <a:t>Корнеев А.А.</a:t>
            </a:r>
          </a:p>
          <a:p>
            <a:endParaRPr lang="ru-RU" dirty="0"/>
          </a:p>
        </p:txBody>
      </p:sp>
      <p:sp>
        <p:nvSpPr>
          <p:cNvPr id="54" name="Название подразделения,  лаборатории, факультета и т.д."/>
          <p:cNvSpPr txBox="1"/>
          <p:nvPr/>
        </p:nvSpPr>
        <p:spPr>
          <a:xfrm>
            <a:off x="7116915" y="1524282"/>
            <a:ext cx="9443423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/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А.Н. Тихонова</a:t>
            </a:r>
            <a:endParaRPr dirty="0"/>
          </a:p>
        </p:txBody>
      </p:sp>
      <p:sp>
        <p:nvSpPr>
          <p:cNvPr id="55" name="Москва, 2017"/>
          <p:cNvSpPr txBox="1"/>
          <p:nvPr/>
        </p:nvSpPr>
        <p:spPr>
          <a:xfrm>
            <a:off x="7116915" y="11892516"/>
            <a:ext cx="9443424" cy="57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l" defTabSz="642937">
              <a:defRPr sz="2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dirty="0" err="1"/>
              <a:t>Москва</a:t>
            </a:r>
            <a:r>
              <a:t>, 201</a:t>
            </a:r>
            <a:r>
              <a:rPr lang="en-US"/>
              <a:t>8</a:t>
            </a:r>
            <a:endParaRPr dirty="0"/>
          </a:p>
        </p:txBody>
      </p:sp>
      <p:pic>
        <p:nvPicPr>
          <p:cNvPr id="56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1970" y="1330739"/>
            <a:ext cx="2736119" cy="2645547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Очень крутой подзаголовок презентации"/>
          <p:cNvSpPr txBox="1"/>
          <p:nvPr/>
        </p:nvSpPr>
        <p:spPr>
          <a:xfrm>
            <a:off x="14208224" y="8802216"/>
            <a:ext cx="9443424" cy="2962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>
            <a:lvl1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r>
              <a:rPr lang="ru-RU" dirty="0"/>
              <a:t>Проектная группа:</a:t>
            </a:r>
          </a:p>
          <a:p>
            <a:r>
              <a:rPr lang="ru-RU" dirty="0"/>
              <a:t>Борисова К.А.</a:t>
            </a:r>
          </a:p>
          <a:p>
            <a:r>
              <a:rPr lang="ru-RU" dirty="0" err="1"/>
              <a:t>Мязина</a:t>
            </a:r>
            <a:r>
              <a:rPr lang="ru-RU" dirty="0"/>
              <a:t> А.В.</a:t>
            </a:r>
          </a:p>
          <a:p>
            <a:r>
              <a:rPr lang="ru-RU" dirty="0"/>
              <a:t>Филимонова О.А.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59" name="Очень крутой заголовок…"/>
          <p:cNvSpPr txBox="1"/>
          <p:nvPr/>
        </p:nvSpPr>
        <p:spPr>
          <a:xfrm>
            <a:off x="1209449" y="2972786"/>
            <a:ext cx="16073440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Сверхпроводниковый однофотонный детектор</a:t>
            </a:r>
            <a:endParaRPr dirty="0"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A58563-A9B0-4CBA-93CB-3ECF4EFEA7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0606" y="5286013"/>
            <a:ext cx="8627290" cy="6818342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59" name="Очень крутой заголовок…"/>
          <p:cNvSpPr txBox="1"/>
          <p:nvPr/>
        </p:nvSpPr>
        <p:spPr>
          <a:xfrm>
            <a:off x="1209449" y="2972786"/>
            <a:ext cx="16073440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АКТУАЛЬНОСТЬ</a:t>
            </a:r>
            <a:endParaRPr dirty="0"/>
          </a:p>
        </p:txBody>
      </p:sp>
      <p:sp>
        <p:nvSpPr>
          <p:cNvPr id="62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  <p:pic>
        <p:nvPicPr>
          <p:cNvPr id="63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Box 2"/>
          <p:cNvSpPr txBox="1"/>
          <p:nvPr/>
        </p:nvSpPr>
        <p:spPr>
          <a:xfrm>
            <a:off x="1174776" y="4251920"/>
            <a:ext cx="22466496" cy="522258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just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ru-RU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Новые возможности применения в прикладных областях, таких как:</a:t>
            </a:r>
          </a:p>
          <a:p>
            <a:pPr marL="571500" marR="0" indent="-571500" algn="just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4400" dirty="0"/>
              <a:t> тестирование СБИС</a:t>
            </a:r>
          </a:p>
          <a:p>
            <a:pPr marL="571500" marR="0" indent="-571500" algn="just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4400" dirty="0"/>
              <a:t> спектроскопия одиночных молекул</a:t>
            </a:r>
          </a:p>
          <a:p>
            <a:pPr marL="571500" marR="0" indent="-571500" algn="just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4400" dirty="0"/>
              <a:t> криптография</a:t>
            </a:r>
          </a:p>
          <a:p>
            <a:pPr marL="571500" marR="0" indent="-571500" algn="just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ru-RU" sz="4400" dirty="0"/>
              <a:t> регистрация сверхслабых сигналов</a:t>
            </a:r>
            <a:endParaRPr kumimoji="0" lang="ru-RU" sz="4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775155055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иния"/>
          <p:cNvSpPr/>
          <p:nvPr/>
        </p:nvSpPr>
        <p:spPr>
          <a:xfrm>
            <a:off x="1201065" y="2214562"/>
            <a:ext cx="21506373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sp>
        <p:nvSpPr>
          <p:cNvPr id="4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  <p:pic>
        <p:nvPicPr>
          <p:cNvPr id="5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Очень крутой заголовок…"/>
          <p:cNvSpPr txBox="1"/>
          <p:nvPr/>
        </p:nvSpPr>
        <p:spPr>
          <a:xfrm>
            <a:off x="1174776" y="2969568"/>
            <a:ext cx="18278910" cy="16561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endParaRPr dirty="0"/>
          </a:p>
        </p:txBody>
      </p:sp>
      <p:sp>
        <p:nvSpPr>
          <p:cNvPr id="9" name="TextBox 8"/>
          <p:cNvSpPr txBox="1"/>
          <p:nvPr/>
        </p:nvSpPr>
        <p:spPr>
          <a:xfrm>
            <a:off x="2038872" y="8381364"/>
            <a:ext cx="14473608" cy="9137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5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 Ligh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67481" y="5719096"/>
            <a:ext cx="9429775" cy="623824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4400" dirty="0"/>
              <a:t>Твердотельные однофотонные лавинные фотодиоды (</a:t>
            </a:r>
            <a:r>
              <a:rPr lang="ru-RU" sz="4400" dirty="0" err="1"/>
              <a:t>SPADs</a:t>
            </a:r>
            <a:r>
              <a:rPr lang="ru-RU" sz="4400" dirty="0"/>
              <a:t>)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4400" dirty="0"/>
              <a:t>Сверхпроводящие болометры (</a:t>
            </a:r>
            <a:r>
              <a:rPr lang="en-US" sz="4400" dirty="0"/>
              <a:t>TES</a:t>
            </a:r>
            <a:r>
              <a:rPr lang="ru-RU" sz="4400" dirty="0"/>
              <a:t>)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4400" dirty="0"/>
              <a:t>Сверхпроводящий однофотонный детектор (SSPD)</a:t>
            </a:r>
            <a:endParaRPr kumimoji="0" lang="ru-RU" sz="4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 Light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4776" y="5273824"/>
            <a:ext cx="12892705" cy="7272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Очень крутой заголовок…"/>
          <p:cNvSpPr txBox="1"/>
          <p:nvPr/>
        </p:nvSpPr>
        <p:spPr>
          <a:xfrm>
            <a:off x="1209449" y="2972786"/>
            <a:ext cx="16073440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АКТУАЛЬНОСТЬ</a:t>
            </a:r>
            <a:endParaRPr dirty="0"/>
          </a:p>
        </p:txBody>
      </p:sp>
      <p:sp>
        <p:nvSpPr>
          <p:cNvPr id="12" name="TextBox 11"/>
          <p:cNvSpPr txBox="1"/>
          <p:nvPr/>
        </p:nvSpPr>
        <p:spPr>
          <a:xfrm>
            <a:off x="1139550" y="4265712"/>
            <a:ext cx="10908434" cy="9137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5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Сравнение существующих аналогов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Очень крутой заголовок…"/>
          <p:cNvSpPr txBox="1"/>
          <p:nvPr/>
        </p:nvSpPr>
        <p:spPr>
          <a:xfrm>
            <a:off x="1201065" y="4129399"/>
            <a:ext cx="22404612" cy="10202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lnSpc>
                <a:spcPct val="150000"/>
              </a:lnSpc>
            </a:pPr>
            <a:r>
              <a:rPr lang="ru-RU" sz="4400" dirty="0"/>
              <a:t>Разработать методику пакетирования сверхпроводникового однофотонного детектора с </a:t>
            </a:r>
            <a:r>
              <a:rPr lang="ru-RU" sz="4400" dirty="0" err="1"/>
              <a:t>многомодовым</a:t>
            </a:r>
            <a:r>
              <a:rPr lang="ru-RU" sz="4400" dirty="0"/>
              <a:t> оптоволокном</a:t>
            </a:r>
          </a:p>
        </p:txBody>
      </p:sp>
      <p:sp>
        <p:nvSpPr>
          <p:cNvPr id="75" name="Линия"/>
          <p:cNvSpPr/>
          <p:nvPr/>
        </p:nvSpPr>
        <p:spPr>
          <a:xfrm>
            <a:off x="1201065" y="2214562"/>
            <a:ext cx="21506374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pic>
        <p:nvPicPr>
          <p:cNvPr id="77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Очень крутой заголовок…"/>
          <p:cNvSpPr txBox="1"/>
          <p:nvPr/>
        </p:nvSpPr>
        <p:spPr>
          <a:xfrm>
            <a:off x="1209449" y="2972786"/>
            <a:ext cx="16073440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Цель работы</a:t>
            </a:r>
            <a:endParaRPr dirty="0"/>
          </a:p>
        </p:txBody>
      </p:sp>
      <p:sp>
        <p:nvSpPr>
          <p:cNvPr id="11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Очень крутой заголовок…"/>
          <p:cNvSpPr txBox="1"/>
          <p:nvPr/>
        </p:nvSpPr>
        <p:spPr>
          <a:xfrm>
            <a:off x="1186003" y="2972786"/>
            <a:ext cx="21489606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Задачи, поставленные для достижения цели проекта</a:t>
            </a:r>
            <a:endParaRPr dirty="0"/>
          </a:p>
        </p:txBody>
      </p:sp>
      <p:sp>
        <p:nvSpPr>
          <p:cNvPr id="96" name="Линия"/>
          <p:cNvSpPr/>
          <p:nvPr/>
        </p:nvSpPr>
        <p:spPr>
          <a:xfrm>
            <a:off x="1201065" y="2214562"/>
            <a:ext cx="21506374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pic>
        <p:nvPicPr>
          <p:cNvPr id="98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Прямоугольник 7"/>
          <p:cNvSpPr/>
          <p:nvPr/>
        </p:nvSpPr>
        <p:spPr>
          <a:xfrm>
            <a:off x="1174776" y="5201816"/>
            <a:ext cx="20640007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обзор и анализ литературы по сверхпроводниковым однофотонным детекторам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изучение существующей технологии изготовления детекторов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изучение методики измерения характеристик детекторов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изучение техники установки на одномодовое оптоволокно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изготовление детекторов для пакетирования с </a:t>
            </a:r>
            <a:r>
              <a:rPr lang="ru-RU" sz="3600" dirty="0" err="1"/>
              <a:t>многомодовым</a:t>
            </a:r>
            <a:r>
              <a:rPr lang="ru-RU" sz="3600" dirty="0"/>
              <a:t> оптоволокном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измерение характеристик детекторов и отбор лучших образцов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постановка лучших образцов на многомодовое оптоволокно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измерение характеристик лучших образцов, установленных на многомодовое оптоволокно </a:t>
            </a:r>
          </a:p>
          <a:p>
            <a:pPr marL="571500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3600" dirty="0"/>
              <a:t>обработка результатов</a:t>
            </a:r>
          </a:p>
        </p:txBody>
      </p:sp>
      <p:sp>
        <p:nvSpPr>
          <p:cNvPr id="9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Очень крутой заголовок…"/>
          <p:cNvSpPr txBox="1"/>
          <p:nvPr/>
        </p:nvSpPr>
        <p:spPr>
          <a:xfrm>
            <a:off x="1102768" y="4265712"/>
            <a:ext cx="20666296" cy="56166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marL="571500" indent="-571500" algn="l">
              <a:lnSpc>
                <a:spcPct val="150000"/>
              </a:lnSpc>
              <a:buFont typeface="Arial" charset="0"/>
              <a:buChar char="•"/>
            </a:pPr>
            <a:r>
              <a:rPr lang="ru-RU" sz="4400" dirty="0"/>
              <a:t>Разработана методика пакетирования сверхпроводникового однофотонного детектора с </a:t>
            </a:r>
            <a:r>
              <a:rPr lang="ru-RU" sz="4400" dirty="0" err="1"/>
              <a:t>многомодовом</a:t>
            </a:r>
            <a:r>
              <a:rPr lang="ru-RU" sz="4400" dirty="0"/>
              <a:t> </a:t>
            </a:r>
            <a:r>
              <a:rPr lang="ru-RU" sz="4400" dirty="0" err="1"/>
              <a:t>оптоволокнем</a:t>
            </a:r>
            <a:endParaRPr lang="ru-RU" sz="4400" dirty="0"/>
          </a:p>
          <a:p>
            <a:pPr marL="571500" indent="-571500" algn="l">
              <a:lnSpc>
                <a:spcPct val="150000"/>
              </a:lnSpc>
              <a:buFont typeface="Arial" charset="0"/>
              <a:buChar char="•"/>
            </a:pPr>
            <a:r>
              <a:rPr lang="ru-RU" sz="4400" dirty="0"/>
              <a:t>Изготовлены однофотонные детекторы</a:t>
            </a:r>
          </a:p>
          <a:p>
            <a:pPr marL="571500" indent="-571500" algn="l">
              <a:lnSpc>
                <a:spcPct val="150000"/>
              </a:lnSpc>
              <a:buFont typeface="Arial" charset="0"/>
              <a:buChar char="•"/>
            </a:pPr>
            <a:r>
              <a:rPr lang="ru-RU" sz="4400" dirty="0"/>
              <a:t>Лучшие детекторы пакетированы с оптоволокном по разработанной методике</a:t>
            </a:r>
          </a:p>
          <a:p>
            <a:pPr marL="571500" indent="-571500" algn="l">
              <a:lnSpc>
                <a:spcPct val="150000"/>
              </a:lnSpc>
              <a:buFont typeface="Arial" charset="0"/>
              <a:buChar char="•"/>
            </a:pPr>
            <a:r>
              <a:rPr lang="ru-RU" sz="4400" dirty="0"/>
              <a:t>Измерены характеристики пакетированных с оптоволокном детекторов</a:t>
            </a:r>
          </a:p>
        </p:txBody>
      </p:sp>
      <p:sp>
        <p:nvSpPr>
          <p:cNvPr id="75" name="Линия"/>
          <p:cNvSpPr/>
          <p:nvPr/>
        </p:nvSpPr>
        <p:spPr>
          <a:xfrm>
            <a:off x="1201065" y="2214562"/>
            <a:ext cx="21506374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pic>
        <p:nvPicPr>
          <p:cNvPr id="77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Очень крутой заголовок…"/>
          <p:cNvSpPr txBox="1"/>
          <p:nvPr/>
        </p:nvSpPr>
        <p:spPr>
          <a:xfrm>
            <a:off x="1209449" y="2972786"/>
            <a:ext cx="16073440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ОЖИДАЕМЫЕ РЕЗУЛЬТАТЫ</a:t>
            </a:r>
            <a:endParaRPr dirty="0"/>
          </a:p>
        </p:txBody>
      </p:sp>
      <p:sp>
        <p:nvSpPr>
          <p:cNvPr id="11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</p:spTree>
    <p:extLst>
      <p:ext uri="{BB962C8B-B14F-4D97-AF65-F5344CB8AC3E}">
        <p14:creationId xmlns:p14="http://schemas.microsoft.com/office/powerpoint/2010/main" val="87833342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чень крутой заголовок…"/>
          <p:cNvSpPr txBox="1"/>
          <p:nvPr/>
        </p:nvSpPr>
        <p:spPr>
          <a:xfrm>
            <a:off x="1186003" y="2972786"/>
            <a:ext cx="21489606" cy="2313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/>
          <a:lstStyle/>
          <a:p>
            <a:pPr algn="l">
              <a:defRPr sz="7000" b="1" cap="all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Распределение ролей</a:t>
            </a:r>
            <a:endParaRPr dirty="0"/>
          </a:p>
        </p:txBody>
      </p:sp>
      <p:sp>
        <p:nvSpPr>
          <p:cNvPr id="3" name="Линия"/>
          <p:cNvSpPr/>
          <p:nvPr/>
        </p:nvSpPr>
        <p:spPr>
          <a:xfrm>
            <a:off x="1201065" y="2214562"/>
            <a:ext cx="21506374" cy="1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71437" tIns="71437" rIns="71437" bIns="71437" anchor="ctr"/>
          <a:lstStyle/>
          <a:p>
            <a:pPr>
              <a:defRPr sz="3200"/>
            </a:pPr>
            <a:endParaRPr/>
          </a:p>
        </p:txBody>
      </p:sp>
      <p:pic>
        <p:nvPicPr>
          <p:cNvPr id="5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226606" y="586180"/>
            <a:ext cx="1199579" cy="11995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0" name="Рисунок 9" descr="проект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687944" y="4193704"/>
            <a:ext cx="11881320" cy="891099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30760" y="6999064"/>
            <a:ext cx="10801200" cy="3191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spAutoFit/>
          </a:bodyPr>
          <a:lstStyle/>
          <a:p>
            <a:pPr marL="0" marR="0" indent="0" algn="l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Лидер проекта – Филимонова  О.А.</a:t>
            </a:r>
          </a:p>
          <a:p>
            <a:pPr marL="0" marR="0" indent="0" algn="l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4400" dirty="0"/>
              <a:t>Лаборант- исследователь – </a:t>
            </a:r>
            <a:r>
              <a:rPr lang="ru-RU" sz="4400" dirty="0" err="1"/>
              <a:t>Мязина</a:t>
            </a:r>
            <a:r>
              <a:rPr lang="ru-RU" sz="4400" dirty="0"/>
              <a:t> А.В.</a:t>
            </a:r>
          </a:p>
          <a:p>
            <a:pPr marL="0" marR="0" indent="0" algn="l" defTabSz="821531" rtl="0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Технолог</a:t>
            </a:r>
            <a:r>
              <a:rPr kumimoji="0" lang="ru-RU" sz="4400" b="0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Helvetica Light"/>
              </a:rPr>
              <a:t> – Борисова К.А.</a:t>
            </a:r>
            <a:endParaRPr kumimoji="0" lang="ru-RU" sz="4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Helvetica Light"/>
            </a:endParaRPr>
          </a:p>
        </p:txBody>
      </p:sp>
      <p:sp>
        <p:nvSpPr>
          <p:cNvPr id="13" name="Название подразделения, лаборатории, факультета и т.д."/>
          <p:cNvSpPr txBox="1"/>
          <p:nvPr/>
        </p:nvSpPr>
        <p:spPr>
          <a:xfrm>
            <a:off x="11338744" y="480699"/>
            <a:ext cx="11366416" cy="1436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71437" tIns="71437" rIns="71437" bIns="71437" anchor="ctr">
            <a:spAutoFit/>
          </a:bodyPr>
          <a:lstStyle>
            <a:lvl1pPr algn="r">
              <a:defRPr sz="24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l">
              <a:defRPr sz="42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pPr>
            <a:r>
              <a:rPr lang="ru-RU" dirty="0"/>
              <a:t>Московский институт электроники и математики им.  А.Н. Тихонова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Изображение" descr="Изображение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10594075" y="4920064"/>
            <a:ext cx="3195850" cy="3090059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4B1AE8-1039-4450-B6BC-899C143F247F}"/>
              </a:ext>
            </a:extLst>
          </p:cNvPr>
          <p:cNvSpPr txBox="1"/>
          <p:nvPr/>
        </p:nvSpPr>
        <p:spPr>
          <a:xfrm>
            <a:off x="4355720" y="8514184"/>
            <a:ext cx="15672559" cy="19909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71437" tIns="71437" rIns="71437" bIns="71437" numCol="1" spcCol="38100" rtlCol="0" anchor="ctr">
            <a:spAutoFit/>
          </a:bodyPr>
          <a:lstStyle/>
          <a:p>
            <a:pPr marL="0" marR="0" indent="0" algn="ctr" defTabSz="821531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2000" dirty="0">
                <a:solidFill>
                  <a:schemeClr val="bg1"/>
                </a:solidFill>
              </a:rPr>
              <a:t>Спасибо за внимание!</a:t>
            </a:r>
            <a:endParaRPr kumimoji="0" lang="ru-RU" sz="120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sym typeface="Helvetica Light"/>
            </a:endParaRP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Arial Narrow"/>
        <a:ea typeface="Arial Narrow"/>
        <a:cs typeface="Arial Narrow"/>
      </a:minorFont>
    </a:fontScheme>
    <a:fmtScheme name="White">
      <a:fillStyleLst>
        <a:solidFill>
          <a:srgbClr val="FFFFFF"/>
        </a:solidFill>
        <a:solidFill>
          <a:srgbClr val="FFFFFF"/>
        </a:solidFill>
        <a:solidFill>
          <a:srgbClr val="FFFFFF"/>
        </a:solidFill>
      </a:fillStyleLst>
      <a:lnStyleLst>
        <a:ln>
          <a:solidFill>
            <a:srgbClr val="000000"/>
          </a:solidFill>
        </a:ln>
        <a:ln>
          <a:solidFill>
            <a:srgbClr val="000000"/>
          </a:solidFill>
        </a:ln>
        <a:ln>
          <a:solidFill>
            <a:srgbClr val="000000"/>
          </a:solidFill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rgbClr val="FFFFFF"/>
        </a:solidFill>
        <a:solidFill>
          <a:srgbClr val="FFFFFF"/>
        </a:solidFill>
        <a:solidFill>
          <a:srgbClr val="FFFFFF"/>
        </a:soli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Arial Narrow"/>
        <a:ea typeface="Arial Narrow"/>
        <a:cs typeface="Arial Narrow"/>
      </a:minorFont>
    </a:fontScheme>
    <a:fmtScheme name="White">
      <a:fillStyleLst>
        <a:solidFill>
          <a:srgbClr val="FFFFFF"/>
        </a:solidFill>
        <a:solidFill>
          <a:srgbClr val="FFFFFF"/>
        </a:solidFill>
        <a:solidFill>
          <a:srgbClr val="FFFFFF"/>
        </a:solidFill>
      </a:fillStyleLst>
      <a:lnStyleLst>
        <a:ln>
          <a:solidFill>
            <a:srgbClr val="000000"/>
          </a:solidFill>
        </a:ln>
        <a:ln>
          <a:solidFill>
            <a:srgbClr val="000000"/>
          </a:solidFill>
        </a:ln>
        <a:ln>
          <a:solidFill>
            <a:srgbClr val="000000"/>
          </a:solidFill>
        </a:ln>
      </a:lnStyleLst>
      <a:effectStyleLst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rgbClr val="FFFFFF"/>
        </a:solidFill>
        <a:solidFill>
          <a:srgbClr val="FFFFFF"/>
        </a:solidFill>
        <a:solidFill>
          <a:srgbClr val="FFFFFF"/>
        </a:soli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508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7" tIns="71437" rIns="71437" bIns="71437" numCol="1" spcCol="38100" rtlCol="0" anchor="ctr">
        <a:spAutoFit/>
      </a:bodyPr>
      <a:lstStyle>
        <a:defPPr marL="0" marR="0" indent="0" algn="ctr" defTabSz="8215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312</Words>
  <Application>Microsoft Office PowerPoint</Application>
  <PresentationFormat>Произвольный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Helvetica</vt:lpstr>
      <vt:lpstr>Helvetica Light</vt:lpstr>
      <vt:lpstr>Helvetica Neue</vt:lpstr>
      <vt:lpstr>White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Yulya</dc:creator>
  <cp:lastModifiedBy>Olga Filimonova</cp:lastModifiedBy>
  <cp:revision>39</cp:revision>
  <dcterms:modified xsi:type="dcterms:W3CDTF">2018-11-14T16:48:30Z</dcterms:modified>
</cp:coreProperties>
</file>