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1"/>
    <a:srgbClr val="F3F3F3"/>
    <a:srgbClr val="F2F2F3"/>
    <a:srgbClr val="1A385F"/>
    <a:srgbClr val="63B1B6"/>
    <a:srgbClr val="78939F"/>
    <a:srgbClr val="408388"/>
    <a:srgbClr val="3673C4"/>
    <a:srgbClr val="082D95"/>
    <a:srgbClr val="2750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7" d="100"/>
          <a:sy n="87" d="100"/>
        </p:scale>
        <p:origin x="-422" y="-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4A33F-D873-4394-9482-7DA01A7D33EA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0C1DA0-3E80-44B0-B3B2-7FBD8200F8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999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3A17939-380E-46AB-88C8-16128FAA50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B4998E04-4A33-4ED1-8874-C60B4EA84E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EF4997E-BCE9-404A-BD92-38DE0750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FDCE-2D83-49A6-87DA-068F068A0AEF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166C6EC-72F1-4E5C-B1E7-24C4BFF4D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0ACBDFE-754C-4CEA-804E-ACD13A0E5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D69A5-7B38-4D36-BFAC-EC7938FC99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460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F4A4A52-C45B-4ACB-96E1-18B796CE1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A83432B-5D95-42C2-AB7F-F3C35CBF59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E23D07E-497D-4E63-98CF-7D3D478A8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FDCE-2D83-49A6-87DA-068F068A0AEF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9E7FA21-B1A1-49F9-A54D-6B0B0718F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FBAB0ED-B9C3-4EC2-8F79-780FDEEC9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D69A5-7B38-4D36-BFAC-EC7938FC99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956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76AD3268-CF9C-4A61-99A3-FC652F6E3D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2669CA7B-E9DA-4894-9568-71F14589FF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B45B3F2-916C-4259-B7EC-E99685264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FDCE-2D83-49A6-87DA-068F068A0AEF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576FE81-9D10-4727-9FC0-F4319E1D1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931E68F-B429-400D-9204-5BF1846D4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D69A5-7B38-4D36-BFAC-EC7938FC99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933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345B6A3-4FFB-4338-8DE4-2804A67F8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C87E359-EE57-4507-B540-8C8D1C860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FAC97D4-1157-445A-94B5-AFDAF133B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FDCE-2D83-49A6-87DA-068F068A0AEF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3CC36C5-4737-4973-9EC7-AFCA7F92E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2FDF176-91A5-4200-B40C-C61360E34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D69A5-7B38-4D36-BFAC-EC7938FC99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36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65EDDC9-1D0E-417A-923E-E771A84A4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FB2DD65-817A-429B-9CA4-1A27C04C5A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52BA0DF-B528-4052-9789-896325538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FDCE-2D83-49A6-87DA-068F068A0AEF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9C564CD-31DC-427E-BDD1-D41F8D11B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85F3706-217F-4B88-B410-D877BEAF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D69A5-7B38-4D36-BFAC-EC7938FC99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263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D24992D-554E-43DE-B231-8AD6780DA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BA99F5C-86A1-40DD-BD94-AD84BA4AAD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886CD63-9165-4B04-9A5E-DCB480E6C6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30C32D9-C580-43F1-BBAD-E50A9DC0E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FDCE-2D83-49A6-87DA-068F068A0AEF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A425982-4E2A-4E72-9840-2131FF9E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2857327-AFD9-4E6B-B864-3A5A04704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D69A5-7B38-4D36-BFAC-EC7938FC99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034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EA34E63-9098-4519-8300-631E0AFAF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D8DE03F-EA79-4248-8D94-5C36EDD3A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0BD0A57-33CE-4B2A-BC17-E193F69E82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4C45744E-7DAA-44C5-BAFA-B1A0228955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90A76C45-9605-4B63-A00B-9C8D173FDA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6EF56B31-2B42-44FB-AAF8-8C47EBE26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FDCE-2D83-49A6-87DA-068F068A0AEF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5A88BE3E-5E78-4190-8D93-F90E19879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4DC6879-CF01-4AD4-B92C-BF4BD7F2B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D69A5-7B38-4D36-BFAC-EC7938FC99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627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8B57277-4B83-4140-B9F1-890DEB11C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2C4B9B84-61E0-4D3F-A031-ADDB22146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FDCE-2D83-49A6-87DA-068F068A0AEF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F30919F-1E86-4D32-9988-D485742E2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6E0437A-642D-4FCE-897B-F55BC0CD1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D69A5-7B38-4D36-BFAC-EC7938FC99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350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107E0FAE-4D36-4B7F-B65C-30FD6B514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FDCE-2D83-49A6-87DA-068F068A0AEF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3DF63F58-B436-4DDB-9584-BFF712F63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0B66644-61C8-4D8A-92E3-89634F1B9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D69A5-7B38-4D36-BFAC-EC7938FC99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800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33DA43-38D0-419B-A0F0-9E7FBC58F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2F2A382-A001-4B42-A09D-3FDF685AD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E0A9695-0E8A-4712-B35E-FA20935CE6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5924D68-C0F7-4C3D-8A4A-9CAEE063E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FDCE-2D83-49A6-87DA-068F068A0AEF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0031FA7-5F4C-407F-BCC3-2566275FD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A43ADBA-8BF6-4E74-855C-13FA6EE04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D69A5-7B38-4D36-BFAC-EC7938FC99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764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1A24C3C-0F62-45AB-905A-478CA8431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C21CE2E5-D435-4FF8-A80E-92BFE8305A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05F0887-E4D7-4FCC-BF71-7C48FD6F65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EAFFBEC-328A-4432-BFBD-5582FF430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FDCE-2D83-49A6-87DA-068F068A0AEF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4EC6F1A-BB38-4CF6-B4F0-56305D95D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A148FC0-26E1-4F15-A87A-784094480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D69A5-7B38-4D36-BFAC-EC7938FC99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928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4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LineDrawing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46A1009-43A2-4EA0-A706-DF34A22FA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C8C5EB4-5E3C-4C5A-9243-B64CEEC37E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BB9D9CB-381A-4914-AF44-69313AA29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6FDCE-2D83-49A6-87DA-068F068A0AEF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248D208-2B28-4FE6-A6B4-5648A0A56D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5A20849-F61D-4985-9BB0-D0DFF181D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D69A5-7B38-4D36-BFAC-EC7938FC99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596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ÐÐ°ÑÑÐ¸Ð½ÐºÐ¸ Ð¿Ð¾ Ð·Ð°Ð¿ÑÐ¾ÑÑ ÐÐ°ÑÐºÐ¾Ð²ÐºÐ°">
            <a:extLst>
              <a:ext uri="{FF2B5EF4-FFF2-40B4-BE49-F238E27FC236}">
                <a16:creationId xmlns="" xmlns:a16="http://schemas.microsoft.com/office/drawing/2014/main" id="{BF759BDA-8566-4E31-B7AB-C553C4A7A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AB268FBF-4C21-4FCB-A1EF-5A348D455A70}"/>
              </a:ext>
            </a:extLst>
          </p:cNvPr>
          <p:cNvGrpSpPr/>
          <p:nvPr/>
        </p:nvGrpSpPr>
        <p:grpSpPr>
          <a:xfrm>
            <a:off x="5538651" y="2295068"/>
            <a:ext cx="6139543" cy="2734134"/>
            <a:chOff x="5538651" y="2313766"/>
            <a:chExt cx="6139543" cy="2873909"/>
          </a:xfrm>
        </p:grpSpPr>
        <p:sp>
          <p:nvSpPr>
            <p:cNvPr id="5" name="Прямоугольник 4">
              <a:extLst>
                <a:ext uri="{FF2B5EF4-FFF2-40B4-BE49-F238E27FC236}">
                  <a16:creationId xmlns="" xmlns:a16="http://schemas.microsoft.com/office/drawing/2014/main" id="{2D845D93-D13D-44E9-957B-DD21492C2506}"/>
                </a:ext>
              </a:extLst>
            </p:cNvPr>
            <p:cNvSpPr/>
            <p:nvPr/>
          </p:nvSpPr>
          <p:spPr>
            <a:xfrm>
              <a:off x="5538651" y="2313766"/>
              <a:ext cx="6139543" cy="2873909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A8A4A5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="" xmlns:a16="http://schemas.microsoft.com/office/drawing/2014/main" id="{DC58E3B2-C79D-4903-BF40-FD15B92649DE}"/>
                </a:ext>
              </a:extLst>
            </p:cNvPr>
            <p:cNvSpPr/>
            <p:nvPr/>
          </p:nvSpPr>
          <p:spPr>
            <a:xfrm>
              <a:off x="6097463" y="2602907"/>
              <a:ext cx="5295039" cy="223222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4400" b="0" cap="none" spc="0" dirty="0">
                  <a:ln w="0"/>
                  <a:solidFill>
                    <a:srgbClr val="082D9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Макет </a:t>
              </a:r>
              <a:r>
                <a:rPr lang="ru-RU" sz="4400" cap="none" spc="0" dirty="0">
                  <a:ln w="0"/>
                  <a:solidFill>
                    <a:srgbClr val="082D9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круговой</a:t>
              </a:r>
            </a:p>
            <a:p>
              <a:pPr algn="r"/>
              <a:r>
                <a:rPr lang="ru-RU" sz="4400" cap="none" spc="0" dirty="0">
                  <a:ln w="0"/>
                  <a:solidFill>
                    <a:srgbClr val="082D9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автоматизированной</a:t>
              </a:r>
            </a:p>
            <a:p>
              <a:pPr algn="r"/>
              <a:r>
                <a:rPr lang="ru-RU" sz="4400" cap="none" spc="0" dirty="0">
                  <a:ln w="0"/>
                  <a:solidFill>
                    <a:srgbClr val="082D9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4400" dirty="0">
                  <a:ln w="0"/>
                  <a:solidFill>
                    <a:srgbClr val="082D9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</a:t>
              </a:r>
              <a:r>
                <a:rPr lang="ru-RU" sz="4400" cap="none" spc="0" dirty="0">
                  <a:ln w="0"/>
                  <a:solidFill>
                    <a:srgbClr val="082D9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арковки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5231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трелка: пятиугольник 10">
            <a:extLst>
              <a:ext uri="{FF2B5EF4-FFF2-40B4-BE49-F238E27FC236}">
                <a16:creationId xmlns="" xmlns:a16="http://schemas.microsoft.com/office/drawing/2014/main" id="{CA4DB124-E808-4902-9E66-3C58F855A6D1}"/>
              </a:ext>
            </a:extLst>
          </p:cNvPr>
          <p:cNvSpPr/>
          <p:nvPr/>
        </p:nvSpPr>
        <p:spPr>
          <a:xfrm>
            <a:off x="388368" y="193767"/>
            <a:ext cx="1270616" cy="435428"/>
          </a:xfrm>
          <a:prstGeom prst="homePlate">
            <a:avLst/>
          </a:prstGeom>
          <a:solidFill>
            <a:srgbClr val="63B1B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486671E1-6A2F-45EF-B9FA-4DCED0779E42}"/>
              </a:ext>
            </a:extLst>
          </p:cNvPr>
          <p:cNvGrpSpPr/>
          <p:nvPr/>
        </p:nvGrpSpPr>
        <p:grpSpPr>
          <a:xfrm>
            <a:off x="3694552" y="3761014"/>
            <a:ext cx="3252652" cy="3130318"/>
            <a:chOff x="4235655" y="3700263"/>
            <a:chExt cx="3252652" cy="3130318"/>
          </a:xfrm>
        </p:grpSpPr>
        <p:pic>
          <p:nvPicPr>
            <p:cNvPr id="1028" name="Picture 4" descr="ÐÐ¾ÑÐ¾Ð¶ÐµÐµ Ð¸Ð·Ð¾Ð±ÑÐ°Ð¶ÐµÐ½Ð¸Ðµ">
              <a:extLst>
                <a:ext uri="{FF2B5EF4-FFF2-40B4-BE49-F238E27FC236}">
                  <a16:creationId xmlns="" xmlns:a16="http://schemas.microsoft.com/office/drawing/2014/main" id="{E8FAA866-4E01-4A6C-AB99-4CAD898844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5655" y="3700263"/>
              <a:ext cx="3252652" cy="3130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Прямоугольник 4">
              <a:extLst>
                <a:ext uri="{FF2B5EF4-FFF2-40B4-BE49-F238E27FC236}">
                  <a16:creationId xmlns="" xmlns:a16="http://schemas.microsoft.com/office/drawing/2014/main" id="{B3B0ACFF-DDC5-499D-8175-BA36950814AC}"/>
                </a:ext>
              </a:extLst>
            </p:cNvPr>
            <p:cNvSpPr/>
            <p:nvPr/>
          </p:nvSpPr>
          <p:spPr>
            <a:xfrm>
              <a:off x="6166732" y="4984556"/>
              <a:ext cx="51167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?</a:t>
              </a:r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9336015A-02F1-4523-9151-87849FC49012}"/>
              </a:ext>
            </a:extLst>
          </p:cNvPr>
          <p:cNvSpPr/>
          <p:nvPr/>
        </p:nvSpPr>
        <p:spPr>
          <a:xfrm>
            <a:off x="845568" y="1538254"/>
            <a:ext cx="3030582" cy="220762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ÐÐ°ÑÑÐ¸Ð½ÐºÐ¸ Ð¿Ð¾ Ð·Ð°Ð¿ÑÐ¾ÑÑ ÐÑÐ¾ÐµÐºÑÐ¸ÑÐ¾Ð²Ð°Ð½Ð¸Ðµ">
            <a:extLst>
              <a:ext uri="{FF2B5EF4-FFF2-40B4-BE49-F238E27FC236}">
                <a16:creationId xmlns="" xmlns:a16="http://schemas.microsoft.com/office/drawing/2014/main" id="{A87C96EC-D293-455B-9F2E-048521149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574" y="1691843"/>
            <a:ext cx="2606539" cy="173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31B7249D-7271-4C10-96C3-12C78B48D8FF}"/>
              </a:ext>
            </a:extLst>
          </p:cNvPr>
          <p:cNvSpPr/>
          <p:nvPr/>
        </p:nvSpPr>
        <p:spPr>
          <a:xfrm>
            <a:off x="1339775" y="3360904"/>
            <a:ext cx="203613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проектирование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AF6D8F50-D1BC-48DC-83F0-724EF755743F}"/>
              </a:ext>
            </a:extLst>
          </p:cNvPr>
          <p:cNvSpPr/>
          <p:nvPr/>
        </p:nvSpPr>
        <p:spPr>
          <a:xfrm>
            <a:off x="7715829" y="4287801"/>
            <a:ext cx="3030582" cy="189448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BE715980-CC9F-4B25-904E-CA386EB42338}"/>
              </a:ext>
            </a:extLst>
          </p:cNvPr>
          <p:cNvSpPr/>
          <p:nvPr/>
        </p:nvSpPr>
        <p:spPr>
          <a:xfrm>
            <a:off x="5750364" y="1068699"/>
            <a:ext cx="2488056" cy="220762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DBC17751-0043-413C-8C7B-3BCCEC4C83F2}"/>
              </a:ext>
            </a:extLst>
          </p:cNvPr>
          <p:cNvSpPr/>
          <p:nvPr/>
        </p:nvSpPr>
        <p:spPr>
          <a:xfrm>
            <a:off x="8236200" y="5782173"/>
            <a:ext cx="198984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моделирование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0F2F36ED-B3EF-4A34-B66D-AE007B1A6AB4}"/>
              </a:ext>
            </a:extLst>
          </p:cNvPr>
          <p:cNvSpPr/>
          <p:nvPr/>
        </p:nvSpPr>
        <p:spPr>
          <a:xfrm>
            <a:off x="6270818" y="2891349"/>
            <a:ext cx="144501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разработка</a:t>
            </a:r>
          </a:p>
        </p:txBody>
      </p:sp>
      <p:sp>
        <p:nvSpPr>
          <p:cNvPr id="9" name="Стрелка: вниз 8">
            <a:extLst>
              <a:ext uri="{FF2B5EF4-FFF2-40B4-BE49-F238E27FC236}">
                <a16:creationId xmlns="" xmlns:a16="http://schemas.microsoft.com/office/drawing/2014/main" id="{2DB9E306-E6A1-44CE-8425-803482DED9C0}"/>
              </a:ext>
            </a:extLst>
          </p:cNvPr>
          <p:cNvSpPr/>
          <p:nvPr/>
        </p:nvSpPr>
        <p:spPr>
          <a:xfrm rot="19288942">
            <a:off x="4107383" y="3455697"/>
            <a:ext cx="320328" cy="671429"/>
          </a:xfrm>
          <a:prstGeom prst="downArrow">
            <a:avLst/>
          </a:prstGeom>
          <a:solidFill>
            <a:srgbClr val="63B1B6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: вниз 18">
            <a:extLst>
              <a:ext uri="{FF2B5EF4-FFF2-40B4-BE49-F238E27FC236}">
                <a16:creationId xmlns="" xmlns:a16="http://schemas.microsoft.com/office/drawing/2014/main" id="{3FBFE90F-40FB-4D51-9248-A8C9E79C1ECA}"/>
              </a:ext>
            </a:extLst>
          </p:cNvPr>
          <p:cNvSpPr/>
          <p:nvPr/>
        </p:nvSpPr>
        <p:spPr>
          <a:xfrm rot="1421818">
            <a:off x="6221702" y="3408534"/>
            <a:ext cx="320328" cy="671429"/>
          </a:xfrm>
          <a:prstGeom prst="downArrow">
            <a:avLst/>
          </a:prstGeom>
          <a:solidFill>
            <a:srgbClr val="63B1B6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: вниз 19">
            <a:extLst>
              <a:ext uri="{FF2B5EF4-FFF2-40B4-BE49-F238E27FC236}">
                <a16:creationId xmlns="" xmlns:a16="http://schemas.microsoft.com/office/drawing/2014/main" id="{50B60ADB-9A91-49C5-8D74-3863AC4FFA92}"/>
              </a:ext>
            </a:extLst>
          </p:cNvPr>
          <p:cNvSpPr/>
          <p:nvPr/>
        </p:nvSpPr>
        <p:spPr>
          <a:xfrm rot="5400000">
            <a:off x="7065667" y="4870401"/>
            <a:ext cx="320328" cy="671429"/>
          </a:xfrm>
          <a:prstGeom prst="downArrow">
            <a:avLst/>
          </a:prstGeom>
          <a:solidFill>
            <a:srgbClr val="63B1B6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Picture 8" descr="ÐÐ°ÑÑÐ¸Ð½ÐºÐ¸ Ð¿Ð¾ Ð·Ð°Ð¿ÑÐ¾ÑÑ ÐºÐ¾Ð´Ð¸Ð½Ð³">
            <a:extLst>
              <a:ext uri="{FF2B5EF4-FFF2-40B4-BE49-F238E27FC236}">
                <a16:creationId xmlns="" xmlns:a16="http://schemas.microsoft.com/office/drawing/2014/main" id="{5FC1C65A-F385-497C-9DDB-596A80B9A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809" y="1210410"/>
            <a:ext cx="2056879" cy="167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ÐÐ¾ÑÐ¾Ð¶ÐµÐµ Ð¸Ð·Ð¾Ð±ÑÐ°Ð¶ÐµÐ½Ð¸Ðµ">
            <a:extLst>
              <a:ext uri="{FF2B5EF4-FFF2-40B4-BE49-F238E27FC236}">
                <a16:creationId xmlns="" xmlns:a16="http://schemas.microsoft.com/office/drawing/2014/main" id="{D102E1A6-22A4-4EFF-88EB-35ED25959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081" y="4470681"/>
            <a:ext cx="2668059" cy="133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118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: шеврон 1">
            <a:extLst>
              <a:ext uri="{FF2B5EF4-FFF2-40B4-BE49-F238E27FC236}">
                <a16:creationId xmlns="" xmlns:a16="http://schemas.microsoft.com/office/drawing/2014/main" id="{23C2494B-9888-44F5-85B9-AAD476E9C26D}"/>
              </a:ext>
            </a:extLst>
          </p:cNvPr>
          <p:cNvSpPr/>
          <p:nvPr/>
        </p:nvSpPr>
        <p:spPr>
          <a:xfrm>
            <a:off x="1557800" y="201750"/>
            <a:ext cx="1894732" cy="418012"/>
          </a:xfrm>
          <a:prstGeom prst="chevron">
            <a:avLst/>
          </a:prstGeom>
          <a:solidFill>
            <a:srgbClr val="63B1B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</a:t>
            </a:r>
          </a:p>
        </p:txBody>
      </p:sp>
      <p:sp>
        <p:nvSpPr>
          <p:cNvPr id="3" name="Стрелка: пятиугольник 2">
            <a:extLst>
              <a:ext uri="{FF2B5EF4-FFF2-40B4-BE49-F238E27FC236}">
                <a16:creationId xmlns="" xmlns:a16="http://schemas.microsoft.com/office/drawing/2014/main" id="{BE8D8FA7-0DEB-45A0-A203-E4D074A0FED9}"/>
              </a:ext>
            </a:extLst>
          </p:cNvPr>
          <p:cNvSpPr/>
          <p:nvPr/>
        </p:nvSpPr>
        <p:spPr>
          <a:xfrm>
            <a:off x="388368" y="193767"/>
            <a:ext cx="1270616" cy="435428"/>
          </a:xfrm>
          <a:prstGeom prst="homePlate">
            <a:avLst/>
          </a:prstGeom>
          <a:solidFill>
            <a:srgbClr val="86C9D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30991C1-0303-4FED-8E2B-38D756A2A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521132"/>
            <a:ext cx="5778454" cy="3973284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BA15A5B-952A-4C64-8DE3-66521ECAF040}"/>
              </a:ext>
            </a:extLst>
          </p:cNvPr>
          <p:cNvSpPr txBox="1"/>
          <p:nvPr/>
        </p:nvSpPr>
        <p:spPr>
          <a:xfrm>
            <a:off x="655190" y="2377999"/>
            <a:ext cx="51514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4083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Решение проблемы малого количества машиномест в крупных городах</a:t>
            </a:r>
          </a:p>
          <a:p>
            <a:pPr algn="just"/>
            <a:endParaRPr lang="ru-RU" dirty="0">
              <a:solidFill>
                <a:srgbClr val="40838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dirty="0">
                <a:solidFill>
                  <a:srgbClr val="4083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Уменьшение влияния человеческого фактора в процессе парковки транспортного средства</a:t>
            </a:r>
          </a:p>
          <a:p>
            <a:pPr algn="just"/>
            <a:endParaRPr lang="ru-RU" dirty="0">
              <a:solidFill>
                <a:srgbClr val="40838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dirty="0">
                <a:solidFill>
                  <a:srgbClr val="4083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Минимизация шанса повреждения авто и времени на различные маневры во время парковки</a:t>
            </a:r>
          </a:p>
          <a:p>
            <a:endParaRPr lang="ru-RU" dirty="0">
              <a:solidFill>
                <a:srgbClr val="1A38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9FC99C6-5ECC-4245-B47D-1354B9B9D8E5}"/>
              </a:ext>
            </a:extLst>
          </p:cNvPr>
          <p:cNvSpPr txBox="1"/>
          <p:nvPr/>
        </p:nvSpPr>
        <p:spPr>
          <a:xfrm>
            <a:off x="7759338" y="6494416"/>
            <a:ext cx="3082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1A385F"/>
                </a:solidFill>
              </a:rPr>
              <a:t>Вид круговой парковки снаружи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9F8CC446-7EDD-4CDF-8F32-CDA8C700A1D7}"/>
              </a:ext>
            </a:extLst>
          </p:cNvPr>
          <p:cNvSpPr/>
          <p:nvPr/>
        </p:nvSpPr>
        <p:spPr>
          <a:xfrm>
            <a:off x="566057" y="1175715"/>
            <a:ext cx="1105988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>
                <a:ln w="0"/>
                <a:solidFill>
                  <a:srgbClr val="1A385F"/>
                </a:solidFill>
                <a:effectLst>
                  <a:reflection blurRad="6350" stA="53000" endA="300" endPos="35500" dir="5400000" sy="-90000" algn="bl" rotWithShape="0"/>
                </a:effectLst>
              </a:rPr>
              <a:t>Круговая парковка в концепции умного города или </a:t>
            </a:r>
            <a:r>
              <a:rPr lang="ru-RU" sz="3600" dirty="0" err="1">
                <a:ln w="0"/>
                <a:solidFill>
                  <a:srgbClr val="1A385F"/>
                </a:solidFill>
                <a:effectLst>
                  <a:reflection blurRad="6350" stA="53000" endA="300" endPos="35500" dir="5400000" sy="-90000" algn="bl" rotWithShape="0"/>
                </a:effectLst>
              </a:rPr>
              <a:t>IIoT</a:t>
            </a:r>
            <a:endParaRPr lang="ru-RU" sz="3600" b="0" cap="none" spc="0" dirty="0">
              <a:ln w="0"/>
              <a:solidFill>
                <a:srgbClr val="1A385F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058" name="Picture 10" descr="ÐÐ¾ÑÐ¾Ð¶ÐµÐµ Ð¸Ð·Ð¾Ð±ÑÐ°Ð¶ÐµÐ½Ð¸Ðµ">
            <a:extLst>
              <a:ext uri="{FF2B5EF4-FFF2-40B4-BE49-F238E27FC236}">
                <a16:creationId xmlns="" xmlns:a16="http://schemas.microsoft.com/office/drawing/2014/main" id="{8CCC1507-0CF0-41FB-ACF1-F7268E1D4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38" y="2416628"/>
            <a:ext cx="306289" cy="30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ÐÐ¾ÑÐ¾Ð¶ÐµÐµ Ð¸Ð·Ð¾Ð±ÑÐ°Ð¶ÐµÐ½Ð¸Ðµ">
            <a:extLst>
              <a:ext uri="{FF2B5EF4-FFF2-40B4-BE49-F238E27FC236}">
                <a16:creationId xmlns="" xmlns:a16="http://schemas.microsoft.com/office/drawing/2014/main" id="{CC6C375C-077B-47D9-B5B9-C5587F988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37" y="3229669"/>
            <a:ext cx="306289" cy="30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ÐÐ¾ÑÐ¾Ð¶ÐµÐµ Ð¸Ð·Ð¾Ð±ÑÐ°Ð¶ÐµÐ½Ð¸Ðµ">
            <a:extLst>
              <a:ext uri="{FF2B5EF4-FFF2-40B4-BE49-F238E27FC236}">
                <a16:creationId xmlns="" xmlns:a16="http://schemas.microsoft.com/office/drawing/2014/main" id="{BD5DC0E6-BD9B-4AD3-8108-EA2547A24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37" y="4038535"/>
            <a:ext cx="306289" cy="30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449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: шеврон 1">
            <a:extLst>
              <a:ext uri="{FF2B5EF4-FFF2-40B4-BE49-F238E27FC236}">
                <a16:creationId xmlns="" xmlns:a16="http://schemas.microsoft.com/office/drawing/2014/main" id="{9938B369-E30D-4321-81E9-BCE161C68CF7}"/>
              </a:ext>
            </a:extLst>
          </p:cNvPr>
          <p:cNvSpPr/>
          <p:nvPr/>
        </p:nvSpPr>
        <p:spPr>
          <a:xfrm>
            <a:off x="1557800" y="201750"/>
            <a:ext cx="1894732" cy="418012"/>
          </a:xfrm>
          <a:prstGeom prst="chevron">
            <a:avLst/>
          </a:prstGeom>
          <a:solidFill>
            <a:srgbClr val="86C9D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</a:t>
            </a:r>
          </a:p>
        </p:txBody>
      </p:sp>
      <p:sp>
        <p:nvSpPr>
          <p:cNvPr id="3" name="Стрелка: шеврон 2">
            <a:extLst>
              <a:ext uri="{FF2B5EF4-FFF2-40B4-BE49-F238E27FC236}">
                <a16:creationId xmlns="" xmlns:a16="http://schemas.microsoft.com/office/drawing/2014/main" id="{CCFB9E84-9650-41E7-84D7-A7A152FFB09D}"/>
              </a:ext>
            </a:extLst>
          </p:cNvPr>
          <p:cNvSpPr/>
          <p:nvPr/>
        </p:nvSpPr>
        <p:spPr>
          <a:xfrm>
            <a:off x="3325222" y="193767"/>
            <a:ext cx="1558641" cy="418012"/>
          </a:xfrm>
          <a:prstGeom prst="chevron">
            <a:avLst/>
          </a:prstGeom>
          <a:solidFill>
            <a:srgbClr val="63B1B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S.M.A.R.T.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трелка: пятиугольник 3">
            <a:extLst>
              <a:ext uri="{FF2B5EF4-FFF2-40B4-BE49-F238E27FC236}">
                <a16:creationId xmlns="" xmlns:a16="http://schemas.microsoft.com/office/drawing/2014/main" id="{9899733C-29BE-42ED-90C1-4D6CFBB0A69F}"/>
              </a:ext>
            </a:extLst>
          </p:cNvPr>
          <p:cNvSpPr/>
          <p:nvPr/>
        </p:nvSpPr>
        <p:spPr>
          <a:xfrm>
            <a:off x="388368" y="193767"/>
            <a:ext cx="1270616" cy="435428"/>
          </a:xfrm>
          <a:prstGeom prst="homePlate">
            <a:avLst/>
          </a:prstGeom>
          <a:solidFill>
            <a:srgbClr val="86C9D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D2D0007B-4C2E-4B4F-A360-1C9ED8442C94}"/>
              </a:ext>
            </a:extLst>
          </p:cNvPr>
          <p:cNvSpPr/>
          <p:nvPr/>
        </p:nvSpPr>
        <p:spPr>
          <a:xfrm>
            <a:off x="1042533" y="1075898"/>
            <a:ext cx="1010693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solidFill>
                  <a:srgbClr val="1A3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S.</a:t>
            </a:r>
            <a:r>
              <a:rPr lang="ru-RU" sz="8800" b="1" dirty="0">
                <a:solidFill>
                  <a:srgbClr val="1A3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sz="8800" b="1" dirty="0">
                <a:solidFill>
                  <a:srgbClr val="1A3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M.</a:t>
            </a:r>
            <a:r>
              <a:rPr lang="ru-RU" sz="8800" b="1" dirty="0">
                <a:solidFill>
                  <a:srgbClr val="1A3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sz="8800" b="1" dirty="0">
                <a:solidFill>
                  <a:srgbClr val="1A3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</a:t>
            </a:r>
            <a:r>
              <a:rPr lang="ru-RU" sz="8800" b="1" dirty="0">
                <a:solidFill>
                  <a:srgbClr val="1A3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sz="8800" b="1" dirty="0">
                <a:solidFill>
                  <a:srgbClr val="1A3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R.</a:t>
            </a:r>
            <a:r>
              <a:rPr lang="ru-RU" sz="8800" b="1" dirty="0">
                <a:solidFill>
                  <a:srgbClr val="1A3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sz="8800" b="1" dirty="0">
                <a:solidFill>
                  <a:srgbClr val="1A3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ru-RU" sz="8800" b="1" dirty="0">
                <a:solidFill>
                  <a:srgbClr val="1A3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8800" dirty="0">
              <a:solidFill>
                <a:srgbClr val="1A385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9F3C60D-A999-4746-8B75-A963507E820A}"/>
              </a:ext>
            </a:extLst>
          </p:cNvPr>
          <p:cNvSpPr txBox="1"/>
          <p:nvPr/>
        </p:nvSpPr>
        <p:spPr>
          <a:xfrm>
            <a:off x="555479" y="2303561"/>
            <a:ext cx="1727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750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 </a:t>
            </a:r>
          </a:p>
          <a:p>
            <a:pPr algn="ctr"/>
            <a:r>
              <a:rPr lang="en-US" dirty="0">
                <a:solidFill>
                  <a:srgbClr val="2750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dirty="0">
                <a:solidFill>
                  <a:srgbClr val="2750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Конкретность)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BF8BA16-2E78-471E-B001-D398F94A8559}"/>
              </a:ext>
            </a:extLst>
          </p:cNvPr>
          <p:cNvSpPr txBox="1"/>
          <p:nvPr/>
        </p:nvSpPr>
        <p:spPr>
          <a:xfrm>
            <a:off x="2885852" y="2303561"/>
            <a:ext cx="1727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750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Measurable </a:t>
            </a:r>
          </a:p>
          <a:p>
            <a:pPr algn="ctr"/>
            <a:r>
              <a:rPr lang="en-US" dirty="0">
                <a:solidFill>
                  <a:srgbClr val="2750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dirty="0">
                <a:solidFill>
                  <a:srgbClr val="2750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Измеримость)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74AE289-BE48-4A4A-92FE-A25B0E247BA1}"/>
              </a:ext>
            </a:extLst>
          </p:cNvPr>
          <p:cNvSpPr txBox="1"/>
          <p:nvPr/>
        </p:nvSpPr>
        <p:spPr>
          <a:xfrm>
            <a:off x="5220892" y="2303561"/>
            <a:ext cx="1889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750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Attainable </a:t>
            </a:r>
          </a:p>
          <a:p>
            <a:pPr algn="ctr"/>
            <a:r>
              <a:rPr lang="en-US" dirty="0">
                <a:solidFill>
                  <a:srgbClr val="2750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dirty="0">
                <a:solidFill>
                  <a:srgbClr val="2750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Достижимость)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D8AF15E-A808-46B3-8DF8-A5424943737D}"/>
              </a:ext>
            </a:extLst>
          </p:cNvPr>
          <p:cNvSpPr txBox="1"/>
          <p:nvPr/>
        </p:nvSpPr>
        <p:spPr>
          <a:xfrm>
            <a:off x="7523819" y="2303561"/>
            <a:ext cx="1727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750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Relevant </a:t>
            </a:r>
          </a:p>
          <a:p>
            <a:pPr algn="ctr"/>
            <a:r>
              <a:rPr lang="en-US" dirty="0">
                <a:solidFill>
                  <a:srgbClr val="2750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dirty="0">
                <a:solidFill>
                  <a:srgbClr val="2750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D46DF92-D85F-4520-B8BE-FE3B77EBACF0}"/>
              </a:ext>
            </a:extLst>
          </p:cNvPr>
          <p:cNvSpPr txBox="1"/>
          <p:nvPr/>
        </p:nvSpPr>
        <p:spPr>
          <a:xfrm>
            <a:off x="9499633" y="2274505"/>
            <a:ext cx="2136888" cy="923330"/>
          </a:xfrm>
          <a:prstGeom prst="rect">
            <a:avLst/>
          </a:prstGeom>
          <a:solidFill>
            <a:srgbClr val="F3F3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750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Time-bound</a:t>
            </a:r>
          </a:p>
          <a:p>
            <a:pPr algn="ctr"/>
            <a:r>
              <a:rPr lang="en-US" dirty="0">
                <a:solidFill>
                  <a:srgbClr val="2750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dirty="0">
                <a:solidFill>
                  <a:srgbClr val="2750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Ограниченность во времени)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6BDF5D37-C924-4294-8C1C-1257474EC8DF}"/>
              </a:ext>
            </a:extLst>
          </p:cNvPr>
          <p:cNvSpPr/>
          <p:nvPr/>
        </p:nvSpPr>
        <p:spPr>
          <a:xfrm>
            <a:off x="469328" y="3500601"/>
            <a:ext cx="11253344" cy="1855170"/>
          </a:xfrm>
          <a:prstGeom prst="rect">
            <a:avLst/>
          </a:prstGeom>
          <a:solidFill>
            <a:srgbClr val="63B1B6"/>
          </a:solidFill>
          <a:ln>
            <a:solidFill>
              <a:srgbClr val="1A38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63B1B6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627B5F2-1AAC-4136-8843-4C2F600F7550}"/>
              </a:ext>
            </a:extLst>
          </p:cNvPr>
          <p:cNvSpPr txBox="1"/>
          <p:nvPr/>
        </p:nvSpPr>
        <p:spPr>
          <a:xfrm>
            <a:off x="555479" y="3660166"/>
            <a:ext cx="110810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проекта: </a:t>
            </a:r>
          </a:p>
          <a:p>
            <a:endParaRPr lang="ru-RU" sz="2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Макет автоматизированной 3-х этажной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беспаллетной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автомобильной парковки на 20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машиномест</a:t>
            </a:r>
            <a:endParaRPr lang="ru-RU" sz="2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4844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: шеврон 1">
            <a:extLst>
              <a:ext uri="{FF2B5EF4-FFF2-40B4-BE49-F238E27FC236}">
                <a16:creationId xmlns="" xmlns:a16="http://schemas.microsoft.com/office/drawing/2014/main" id="{6E95A2D5-2D8D-40B6-A494-5BE4B089E8C9}"/>
              </a:ext>
            </a:extLst>
          </p:cNvPr>
          <p:cNvSpPr/>
          <p:nvPr/>
        </p:nvSpPr>
        <p:spPr>
          <a:xfrm>
            <a:off x="1557800" y="201750"/>
            <a:ext cx="1894732" cy="418012"/>
          </a:xfrm>
          <a:prstGeom prst="chevron">
            <a:avLst/>
          </a:prstGeom>
          <a:solidFill>
            <a:srgbClr val="86C9D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</a:t>
            </a:r>
          </a:p>
        </p:txBody>
      </p:sp>
      <p:sp>
        <p:nvSpPr>
          <p:cNvPr id="3" name="Стрелка: шеврон 2">
            <a:extLst>
              <a:ext uri="{FF2B5EF4-FFF2-40B4-BE49-F238E27FC236}">
                <a16:creationId xmlns="" xmlns:a16="http://schemas.microsoft.com/office/drawing/2014/main" id="{14D42156-1960-4C37-86C5-D80EE1FD19BB}"/>
              </a:ext>
            </a:extLst>
          </p:cNvPr>
          <p:cNvSpPr/>
          <p:nvPr/>
        </p:nvSpPr>
        <p:spPr>
          <a:xfrm>
            <a:off x="3325222" y="193767"/>
            <a:ext cx="1558641" cy="418012"/>
          </a:xfrm>
          <a:prstGeom prst="chevron">
            <a:avLst/>
          </a:prstGeom>
          <a:solidFill>
            <a:srgbClr val="86C9D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S.M.A.R.T.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трелка: пятиугольник 3">
            <a:extLst>
              <a:ext uri="{FF2B5EF4-FFF2-40B4-BE49-F238E27FC236}">
                <a16:creationId xmlns="" xmlns:a16="http://schemas.microsoft.com/office/drawing/2014/main" id="{1341BE9E-5D99-4D62-B8AE-43D6EB9768DF}"/>
              </a:ext>
            </a:extLst>
          </p:cNvPr>
          <p:cNvSpPr/>
          <p:nvPr/>
        </p:nvSpPr>
        <p:spPr>
          <a:xfrm>
            <a:off x="388368" y="193767"/>
            <a:ext cx="1270616" cy="435428"/>
          </a:xfrm>
          <a:prstGeom prst="homePlate">
            <a:avLst/>
          </a:prstGeom>
          <a:solidFill>
            <a:srgbClr val="86C9D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трелка: шеврон 4">
            <a:extLst>
              <a:ext uri="{FF2B5EF4-FFF2-40B4-BE49-F238E27FC236}">
                <a16:creationId xmlns="" xmlns:a16="http://schemas.microsoft.com/office/drawing/2014/main" id="{7E102FA4-258D-4C03-A183-C1526E800831}"/>
              </a:ext>
            </a:extLst>
          </p:cNvPr>
          <p:cNvSpPr/>
          <p:nvPr/>
        </p:nvSpPr>
        <p:spPr>
          <a:xfrm>
            <a:off x="4741510" y="193767"/>
            <a:ext cx="1680782" cy="418012"/>
          </a:xfrm>
          <a:prstGeom prst="chevron">
            <a:avLst/>
          </a:prstGeom>
          <a:solidFill>
            <a:srgbClr val="63B1B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МАТЕРИАЛЫ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9AC557E8-C43C-43EB-BACB-4168576E718C}"/>
              </a:ext>
            </a:extLst>
          </p:cNvPr>
          <p:cNvSpPr/>
          <p:nvPr/>
        </p:nvSpPr>
        <p:spPr>
          <a:xfrm>
            <a:off x="596907" y="1175715"/>
            <a:ext cx="109982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>
                <a:ln w="0"/>
                <a:solidFill>
                  <a:srgbClr val="1A385F"/>
                </a:solidFill>
                <a:effectLst>
                  <a:reflection blurRad="6350" stA="53000" endA="300" endPos="35500" dir="5400000" sy="-90000" algn="bl" rotWithShape="0"/>
                </a:effectLst>
              </a:rPr>
              <a:t>Для успешного выполнения проекта нам понадобятся:</a:t>
            </a:r>
            <a:endParaRPr lang="ru-RU" sz="3600" b="0" cap="none" spc="0" dirty="0">
              <a:ln w="0"/>
              <a:solidFill>
                <a:srgbClr val="1A385F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5CFA54D-5B68-4A03-B757-22E2418C74C3}"/>
              </a:ext>
            </a:extLst>
          </p:cNvPr>
          <p:cNvSpPr txBox="1"/>
          <p:nvPr/>
        </p:nvSpPr>
        <p:spPr>
          <a:xfrm>
            <a:off x="1945576" y="2099583"/>
            <a:ext cx="30735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4083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Платы </a:t>
            </a:r>
            <a:r>
              <a:rPr lang="en-US" dirty="0">
                <a:solidFill>
                  <a:srgbClr val="4083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Arduino</a:t>
            </a:r>
            <a:r>
              <a:rPr lang="ru-RU" dirty="0">
                <a:solidFill>
                  <a:srgbClr val="4083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совместимые для них датчики</a:t>
            </a:r>
            <a:endParaRPr lang="ru-RU" dirty="0">
              <a:solidFill>
                <a:srgbClr val="1A38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0FBEC67-E7E4-49D2-95DC-53049985FFFE}"/>
              </a:ext>
            </a:extLst>
          </p:cNvPr>
          <p:cNvSpPr txBox="1"/>
          <p:nvPr/>
        </p:nvSpPr>
        <p:spPr>
          <a:xfrm>
            <a:off x="7273738" y="2099583"/>
            <a:ext cx="2647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4083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dirty="0">
                <a:solidFill>
                  <a:srgbClr val="4083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 </a:t>
            </a:r>
            <a:r>
              <a:rPr lang="ru-RU" dirty="0">
                <a:solidFill>
                  <a:srgbClr val="4083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принтер и прочие расходные материалы</a:t>
            </a:r>
            <a:endParaRPr lang="ru-RU" dirty="0">
              <a:solidFill>
                <a:srgbClr val="1A38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6950AAE-37CE-4BA2-8002-C6805A2FBC9C}"/>
              </a:ext>
            </a:extLst>
          </p:cNvPr>
          <p:cNvSpPr txBox="1"/>
          <p:nvPr/>
        </p:nvSpPr>
        <p:spPr>
          <a:xfrm>
            <a:off x="4761605" y="4075854"/>
            <a:ext cx="23557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4083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Среда разработки под моделирование, проектирование и пр.</a:t>
            </a:r>
            <a:endParaRPr lang="ru-RU" dirty="0">
              <a:solidFill>
                <a:srgbClr val="1A38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ÐÐ°ÑÑÐ¸Ð½ÐºÐ¸ Ð¿Ð¾ Ð·Ð°Ð¿ÑÐ¾ÑÑ Ð¿Ð»Ð°ÑÑ Ð°ÑÐ´ÑÐ¸Ð½Ð¾">
            <a:extLst>
              <a:ext uri="{FF2B5EF4-FFF2-40B4-BE49-F238E27FC236}">
                <a16:creationId xmlns="" xmlns:a16="http://schemas.microsoft.com/office/drawing/2014/main" id="{F3BABC6E-D986-4713-8795-A66F45B78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174" y="3078569"/>
            <a:ext cx="2518336" cy="140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ÐÐ°ÑÑÐ¸Ð½ÐºÐ¸ Ð¿Ð¾ Ð·Ð°Ð¿ÑÐ¾ÑÑ 3d Ð¿ÑÐ¸Ð½ÑÐµÑ">
            <a:extLst>
              <a:ext uri="{FF2B5EF4-FFF2-40B4-BE49-F238E27FC236}">
                <a16:creationId xmlns="" xmlns:a16="http://schemas.microsoft.com/office/drawing/2014/main" id="{1CE0CAED-5C3F-4E3F-BD65-694473B9F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895" y="2760970"/>
            <a:ext cx="2748221" cy="160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ÐÐ°ÑÑÐ¸Ð½ÐºÐ¸ Ð¿Ð¾ Ð·Ð°Ð¿ÑÐ¾ÑÑ blender 3d">
            <a:extLst>
              <a:ext uri="{FF2B5EF4-FFF2-40B4-BE49-F238E27FC236}">
                <a16:creationId xmlns="" xmlns:a16="http://schemas.microsoft.com/office/drawing/2014/main" id="{36B7A930-1B7E-4D31-AF92-CF127DD4B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414" y="5035955"/>
            <a:ext cx="2492103" cy="140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082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: шеврон 1">
            <a:extLst>
              <a:ext uri="{FF2B5EF4-FFF2-40B4-BE49-F238E27FC236}">
                <a16:creationId xmlns="" xmlns:a16="http://schemas.microsoft.com/office/drawing/2014/main" id="{43C847D8-813D-4753-BACB-247E808F163F}"/>
              </a:ext>
            </a:extLst>
          </p:cNvPr>
          <p:cNvSpPr/>
          <p:nvPr/>
        </p:nvSpPr>
        <p:spPr>
          <a:xfrm>
            <a:off x="1557800" y="201750"/>
            <a:ext cx="1894732" cy="418012"/>
          </a:xfrm>
          <a:prstGeom prst="chevron">
            <a:avLst/>
          </a:prstGeom>
          <a:solidFill>
            <a:srgbClr val="86C9D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</a:t>
            </a:r>
          </a:p>
        </p:txBody>
      </p:sp>
      <p:sp>
        <p:nvSpPr>
          <p:cNvPr id="3" name="Стрелка: шеврон 2">
            <a:extLst>
              <a:ext uri="{FF2B5EF4-FFF2-40B4-BE49-F238E27FC236}">
                <a16:creationId xmlns="" xmlns:a16="http://schemas.microsoft.com/office/drawing/2014/main" id="{EAE9ABB0-0319-468F-AE74-1E66053294C8}"/>
              </a:ext>
            </a:extLst>
          </p:cNvPr>
          <p:cNvSpPr/>
          <p:nvPr/>
        </p:nvSpPr>
        <p:spPr>
          <a:xfrm>
            <a:off x="3325222" y="193767"/>
            <a:ext cx="1558641" cy="418012"/>
          </a:xfrm>
          <a:prstGeom prst="chevron">
            <a:avLst/>
          </a:prstGeom>
          <a:solidFill>
            <a:srgbClr val="86C9D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S.M.A.R.T.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трелка: пятиугольник 3">
            <a:extLst>
              <a:ext uri="{FF2B5EF4-FFF2-40B4-BE49-F238E27FC236}">
                <a16:creationId xmlns="" xmlns:a16="http://schemas.microsoft.com/office/drawing/2014/main" id="{2F4465D6-B3AE-4A53-9772-D162D006EC46}"/>
              </a:ext>
            </a:extLst>
          </p:cNvPr>
          <p:cNvSpPr/>
          <p:nvPr/>
        </p:nvSpPr>
        <p:spPr>
          <a:xfrm>
            <a:off x="388368" y="193767"/>
            <a:ext cx="1270616" cy="435428"/>
          </a:xfrm>
          <a:prstGeom prst="homePlate">
            <a:avLst/>
          </a:prstGeom>
          <a:solidFill>
            <a:srgbClr val="86C9D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трелка: шеврон 4">
            <a:extLst>
              <a:ext uri="{FF2B5EF4-FFF2-40B4-BE49-F238E27FC236}">
                <a16:creationId xmlns="" xmlns:a16="http://schemas.microsoft.com/office/drawing/2014/main" id="{ADCA6758-80B8-46BA-AC4C-38F83A563CB8}"/>
              </a:ext>
            </a:extLst>
          </p:cNvPr>
          <p:cNvSpPr/>
          <p:nvPr/>
        </p:nvSpPr>
        <p:spPr>
          <a:xfrm>
            <a:off x="4741510" y="193767"/>
            <a:ext cx="1680782" cy="418012"/>
          </a:xfrm>
          <a:prstGeom prst="chevron">
            <a:avLst/>
          </a:prstGeom>
          <a:solidFill>
            <a:srgbClr val="86C9D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МАТЕРИАЛЫ</a:t>
            </a:r>
          </a:p>
        </p:txBody>
      </p:sp>
      <p:sp>
        <p:nvSpPr>
          <p:cNvPr id="6" name="Стрелка: шеврон 5">
            <a:extLst>
              <a:ext uri="{FF2B5EF4-FFF2-40B4-BE49-F238E27FC236}">
                <a16:creationId xmlns="" xmlns:a16="http://schemas.microsoft.com/office/drawing/2014/main" id="{968E55C7-859A-45B9-AE1E-1F0A0943C932}"/>
              </a:ext>
            </a:extLst>
          </p:cNvPr>
          <p:cNvSpPr/>
          <p:nvPr/>
        </p:nvSpPr>
        <p:spPr>
          <a:xfrm>
            <a:off x="6291662" y="193767"/>
            <a:ext cx="1558641" cy="418012"/>
          </a:xfrm>
          <a:prstGeom prst="chevron">
            <a:avLst/>
          </a:prstGeom>
          <a:solidFill>
            <a:srgbClr val="63B1B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КОМАНДА</a:t>
            </a: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="" xmlns:a16="http://schemas.microsoft.com/office/drawing/2014/main" id="{E733964B-8C32-42DE-9201-81381E62AAF2}"/>
              </a:ext>
            </a:extLst>
          </p:cNvPr>
          <p:cNvSpPr/>
          <p:nvPr/>
        </p:nvSpPr>
        <p:spPr>
          <a:xfrm>
            <a:off x="6278842" y="3422474"/>
            <a:ext cx="2589795" cy="3063290"/>
          </a:xfrm>
          <a:prstGeom prst="roundRect">
            <a:avLst/>
          </a:prstGeom>
          <a:solidFill>
            <a:srgbClr val="63B1B6"/>
          </a:solidFill>
          <a:ln>
            <a:solidFill>
              <a:srgbClr val="2750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BC2E9E93-4A9B-4A7E-9C33-0460519310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876" y="1300240"/>
            <a:ext cx="3535943" cy="3535943"/>
          </a:xfrm>
          <a:prstGeom prst="rect">
            <a:avLst/>
          </a:prstGeom>
        </p:spPr>
      </p:pic>
      <p:sp>
        <p:nvSpPr>
          <p:cNvPr id="29" name="Прямоугольник: скругленные углы 28">
            <a:extLst>
              <a:ext uri="{FF2B5EF4-FFF2-40B4-BE49-F238E27FC236}">
                <a16:creationId xmlns="" xmlns:a16="http://schemas.microsoft.com/office/drawing/2014/main" id="{D0C10A1B-5826-4984-89E6-18E09C7CF3BA}"/>
              </a:ext>
            </a:extLst>
          </p:cNvPr>
          <p:cNvSpPr/>
          <p:nvPr/>
        </p:nvSpPr>
        <p:spPr>
          <a:xfrm>
            <a:off x="3331101" y="3435537"/>
            <a:ext cx="2589795" cy="3050227"/>
          </a:xfrm>
          <a:prstGeom prst="roundRect">
            <a:avLst/>
          </a:prstGeom>
          <a:solidFill>
            <a:srgbClr val="63B1B6"/>
          </a:solidFill>
          <a:ln>
            <a:solidFill>
              <a:srgbClr val="2750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A0F00148-2D8D-4C02-AC0F-9B0013695F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309" y="1907181"/>
            <a:ext cx="2293923" cy="2293923"/>
          </a:xfrm>
          <a:prstGeom prst="rect">
            <a:avLst/>
          </a:prstGeom>
        </p:spPr>
      </p:pic>
      <p:sp>
        <p:nvSpPr>
          <p:cNvPr id="33" name="Прямоугольник: скругленные углы 32">
            <a:extLst>
              <a:ext uri="{FF2B5EF4-FFF2-40B4-BE49-F238E27FC236}">
                <a16:creationId xmlns="" xmlns:a16="http://schemas.microsoft.com/office/drawing/2014/main" id="{297470C4-A398-4045-96C4-8AB57B6E1435}"/>
              </a:ext>
            </a:extLst>
          </p:cNvPr>
          <p:cNvSpPr/>
          <p:nvPr/>
        </p:nvSpPr>
        <p:spPr>
          <a:xfrm>
            <a:off x="9226583" y="3435537"/>
            <a:ext cx="2589795" cy="3063290"/>
          </a:xfrm>
          <a:prstGeom prst="roundRect">
            <a:avLst/>
          </a:prstGeom>
          <a:solidFill>
            <a:srgbClr val="63B1B6"/>
          </a:solidFill>
          <a:ln>
            <a:solidFill>
              <a:srgbClr val="2750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F0A7F2A2-4348-4AD3-BB13-D2EC983BF3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756" y="1908186"/>
            <a:ext cx="2309219" cy="2309219"/>
          </a:xfrm>
          <a:prstGeom prst="rect">
            <a:avLst/>
          </a:prstGeom>
          <a:ln>
            <a:noFill/>
          </a:ln>
        </p:spPr>
      </p:pic>
      <p:sp>
        <p:nvSpPr>
          <p:cNvPr id="26" name="Прямоугольник: скругленные углы 25">
            <a:extLst>
              <a:ext uri="{FF2B5EF4-FFF2-40B4-BE49-F238E27FC236}">
                <a16:creationId xmlns="" xmlns:a16="http://schemas.microsoft.com/office/drawing/2014/main" id="{766A9BBC-E626-48DA-9B18-D49EF0953513}"/>
              </a:ext>
            </a:extLst>
          </p:cNvPr>
          <p:cNvSpPr/>
          <p:nvPr/>
        </p:nvSpPr>
        <p:spPr>
          <a:xfrm>
            <a:off x="380469" y="3435537"/>
            <a:ext cx="2589795" cy="3050227"/>
          </a:xfrm>
          <a:prstGeom prst="roundRect">
            <a:avLst/>
          </a:prstGeom>
          <a:solidFill>
            <a:srgbClr val="63B1B6"/>
          </a:solidFill>
          <a:ln>
            <a:solidFill>
              <a:srgbClr val="2750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C5BA696B-8D15-4B13-BFE6-2B270CE555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04" y="1907182"/>
            <a:ext cx="2293923" cy="2293923"/>
          </a:xfrm>
          <a:prstGeom prst="rect">
            <a:avLst/>
          </a:prstGeom>
        </p:spPr>
      </p:pic>
      <p:sp>
        <p:nvSpPr>
          <p:cNvPr id="49" name="Овал 48">
            <a:extLst>
              <a:ext uri="{FF2B5EF4-FFF2-40B4-BE49-F238E27FC236}">
                <a16:creationId xmlns="" xmlns:a16="http://schemas.microsoft.com/office/drawing/2014/main" id="{00ADCB29-6135-4920-B40F-2DF40AA55F11}"/>
              </a:ext>
            </a:extLst>
          </p:cNvPr>
          <p:cNvSpPr/>
          <p:nvPr/>
        </p:nvSpPr>
        <p:spPr>
          <a:xfrm>
            <a:off x="509243" y="1897749"/>
            <a:ext cx="2293923" cy="229392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>
            <a:extLst>
              <a:ext uri="{FF2B5EF4-FFF2-40B4-BE49-F238E27FC236}">
                <a16:creationId xmlns="" xmlns:a16="http://schemas.microsoft.com/office/drawing/2014/main" id="{C7E1095D-FB0F-4D5B-8BF6-57586CBEE28A}"/>
              </a:ext>
            </a:extLst>
          </p:cNvPr>
          <p:cNvSpPr/>
          <p:nvPr/>
        </p:nvSpPr>
        <p:spPr>
          <a:xfrm>
            <a:off x="9380523" y="1900687"/>
            <a:ext cx="2293923" cy="229392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>
            <a:extLst>
              <a:ext uri="{FF2B5EF4-FFF2-40B4-BE49-F238E27FC236}">
                <a16:creationId xmlns="" xmlns:a16="http://schemas.microsoft.com/office/drawing/2014/main" id="{452ACDEB-D2B6-4760-94F6-1E289F3F8604}"/>
              </a:ext>
            </a:extLst>
          </p:cNvPr>
          <p:cNvSpPr/>
          <p:nvPr/>
        </p:nvSpPr>
        <p:spPr>
          <a:xfrm>
            <a:off x="6465589" y="1921249"/>
            <a:ext cx="2293923" cy="229392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>
            <a:extLst>
              <a:ext uri="{FF2B5EF4-FFF2-40B4-BE49-F238E27FC236}">
                <a16:creationId xmlns="" xmlns:a16="http://schemas.microsoft.com/office/drawing/2014/main" id="{CDD36312-8542-4216-8C3F-AD06D7596B49}"/>
              </a:ext>
            </a:extLst>
          </p:cNvPr>
          <p:cNvSpPr/>
          <p:nvPr/>
        </p:nvSpPr>
        <p:spPr>
          <a:xfrm>
            <a:off x="3469891" y="1900686"/>
            <a:ext cx="2293923" cy="229392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70ED5C18-671A-4624-A64E-EC3AC62A4C07}"/>
              </a:ext>
            </a:extLst>
          </p:cNvPr>
          <p:cNvSpPr txBox="1"/>
          <p:nvPr/>
        </p:nvSpPr>
        <p:spPr>
          <a:xfrm>
            <a:off x="388368" y="4454439"/>
            <a:ext cx="25818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Екатерина Титова</a:t>
            </a:r>
          </a:p>
          <a:p>
            <a:pPr algn="just"/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ИВТ, 3 курс</a:t>
            </a:r>
          </a:p>
          <a:p>
            <a:pPr algn="just"/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Координатор проекта</a:t>
            </a:r>
          </a:p>
          <a:p>
            <a:pPr algn="just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Проектировщик</a:t>
            </a:r>
          </a:p>
          <a:p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FC5723D7-7459-4E30-835E-D47E17C164F6}"/>
              </a:ext>
            </a:extLst>
          </p:cNvPr>
          <p:cNvSpPr txBox="1"/>
          <p:nvPr/>
        </p:nvSpPr>
        <p:spPr>
          <a:xfrm>
            <a:off x="3325904" y="4454439"/>
            <a:ext cx="2581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Далерджон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Шарифов</a:t>
            </a:r>
          </a:p>
          <a:p>
            <a:pPr algn="just"/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ИТСС, 3 курс</a:t>
            </a:r>
          </a:p>
          <a:p>
            <a:pPr algn="just"/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Проектировщик</a:t>
            </a:r>
          </a:p>
          <a:p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5889DF21-AC29-4D6E-B489-0744D152AD68}"/>
              </a:ext>
            </a:extLst>
          </p:cNvPr>
          <p:cNvSpPr txBox="1"/>
          <p:nvPr/>
        </p:nvSpPr>
        <p:spPr>
          <a:xfrm>
            <a:off x="6291662" y="4454439"/>
            <a:ext cx="2581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Игорь Топорков</a:t>
            </a:r>
          </a:p>
          <a:p>
            <a:pPr algn="just"/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ИВТ, 3 курс</a:t>
            </a:r>
          </a:p>
          <a:p>
            <a:pPr algn="just"/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Программист</a:t>
            </a:r>
          </a:p>
          <a:p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EB162B46-3FB4-4070-9843-B63B81CFAA6F}"/>
              </a:ext>
            </a:extLst>
          </p:cNvPr>
          <p:cNvSpPr txBox="1"/>
          <p:nvPr/>
        </p:nvSpPr>
        <p:spPr>
          <a:xfrm>
            <a:off x="9230532" y="4434814"/>
            <a:ext cx="2581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Константин Шарапов</a:t>
            </a:r>
          </a:p>
          <a:p>
            <a:pPr algn="just"/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ИВТ, 3 курс</a:t>
            </a:r>
          </a:p>
          <a:p>
            <a:pPr algn="just"/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Программист</a:t>
            </a:r>
          </a:p>
        </p:txBody>
      </p:sp>
      <p:sp>
        <p:nvSpPr>
          <p:cNvPr id="59" name="Прямоугольник 58">
            <a:extLst>
              <a:ext uri="{FF2B5EF4-FFF2-40B4-BE49-F238E27FC236}">
                <a16:creationId xmlns="" xmlns:a16="http://schemas.microsoft.com/office/drawing/2014/main" id="{847238CC-E95C-419E-9C22-902BAE46B3AB}"/>
              </a:ext>
            </a:extLst>
          </p:cNvPr>
          <p:cNvSpPr/>
          <p:nvPr/>
        </p:nvSpPr>
        <p:spPr>
          <a:xfrm>
            <a:off x="4562633" y="1021583"/>
            <a:ext cx="30667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>
                <a:ln w="0"/>
                <a:solidFill>
                  <a:srgbClr val="1A385F"/>
                </a:solidFill>
                <a:effectLst>
                  <a:reflection blurRad="6350" stA="53000" endA="300" endPos="35500" dir="5400000" sy="-90000" algn="bl" rotWithShape="0"/>
                </a:effectLst>
              </a:rPr>
              <a:t>Наша команда</a:t>
            </a:r>
            <a:endParaRPr lang="ru-RU" sz="3600" b="0" cap="none" spc="0" dirty="0">
              <a:ln w="0"/>
              <a:solidFill>
                <a:srgbClr val="1A385F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603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: шеврон 1">
            <a:extLst>
              <a:ext uri="{FF2B5EF4-FFF2-40B4-BE49-F238E27FC236}">
                <a16:creationId xmlns="" xmlns:a16="http://schemas.microsoft.com/office/drawing/2014/main" id="{5D0437E8-8097-4077-8E53-530807E90295}"/>
              </a:ext>
            </a:extLst>
          </p:cNvPr>
          <p:cNvSpPr/>
          <p:nvPr/>
        </p:nvSpPr>
        <p:spPr>
          <a:xfrm>
            <a:off x="1557800" y="201750"/>
            <a:ext cx="1894732" cy="418012"/>
          </a:xfrm>
          <a:prstGeom prst="chevron">
            <a:avLst/>
          </a:prstGeom>
          <a:solidFill>
            <a:srgbClr val="86C9D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</a:t>
            </a:r>
          </a:p>
        </p:txBody>
      </p:sp>
      <p:sp>
        <p:nvSpPr>
          <p:cNvPr id="3" name="Стрелка: шеврон 2">
            <a:extLst>
              <a:ext uri="{FF2B5EF4-FFF2-40B4-BE49-F238E27FC236}">
                <a16:creationId xmlns="" xmlns:a16="http://schemas.microsoft.com/office/drawing/2014/main" id="{EF62086F-5A17-418A-A704-967EF43EA1F7}"/>
              </a:ext>
            </a:extLst>
          </p:cNvPr>
          <p:cNvSpPr/>
          <p:nvPr/>
        </p:nvSpPr>
        <p:spPr>
          <a:xfrm>
            <a:off x="3325222" y="193767"/>
            <a:ext cx="1558641" cy="418012"/>
          </a:xfrm>
          <a:prstGeom prst="chevron">
            <a:avLst/>
          </a:prstGeom>
          <a:solidFill>
            <a:srgbClr val="86C9D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S.M.A.R.T.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трелка: пятиугольник 3">
            <a:extLst>
              <a:ext uri="{FF2B5EF4-FFF2-40B4-BE49-F238E27FC236}">
                <a16:creationId xmlns="" xmlns:a16="http://schemas.microsoft.com/office/drawing/2014/main" id="{BAE26957-023A-4180-BFDA-3601E37DB0F3}"/>
              </a:ext>
            </a:extLst>
          </p:cNvPr>
          <p:cNvSpPr/>
          <p:nvPr/>
        </p:nvSpPr>
        <p:spPr>
          <a:xfrm>
            <a:off x="388368" y="193767"/>
            <a:ext cx="1270616" cy="435428"/>
          </a:xfrm>
          <a:prstGeom prst="homePlate">
            <a:avLst/>
          </a:prstGeom>
          <a:solidFill>
            <a:srgbClr val="86C9D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трелка: шеврон 4">
            <a:extLst>
              <a:ext uri="{FF2B5EF4-FFF2-40B4-BE49-F238E27FC236}">
                <a16:creationId xmlns="" xmlns:a16="http://schemas.microsoft.com/office/drawing/2014/main" id="{3D62C80C-D41A-45FF-B76A-9B0EB274A3D5}"/>
              </a:ext>
            </a:extLst>
          </p:cNvPr>
          <p:cNvSpPr/>
          <p:nvPr/>
        </p:nvSpPr>
        <p:spPr>
          <a:xfrm>
            <a:off x="4741510" y="193767"/>
            <a:ext cx="1680782" cy="418012"/>
          </a:xfrm>
          <a:prstGeom prst="chevron">
            <a:avLst/>
          </a:prstGeom>
          <a:solidFill>
            <a:srgbClr val="86C9D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МАТЕРИАЛЫ</a:t>
            </a:r>
          </a:p>
        </p:txBody>
      </p:sp>
      <p:sp>
        <p:nvSpPr>
          <p:cNvPr id="6" name="Стрелка: шеврон 5">
            <a:extLst>
              <a:ext uri="{FF2B5EF4-FFF2-40B4-BE49-F238E27FC236}">
                <a16:creationId xmlns="" xmlns:a16="http://schemas.microsoft.com/office/drawing/2014/main" id="{D7C8F702-7350-4A03-B22A-207BC58D94E1}"/>
              </a:ext>
            </a:extLst>
          </p:cNvPr>
          <p:cNvSpPr/>
          <p:nvPr/>
        </p:nvSpPr>
        <p:spPr>
          <a:xfrm>
            <a:off x="6291662" y="193767"/>
            <a:ext cx="1558641" cy="418012"/>
          </a:xfrm>
          <a:prstGeom prst="chevron">
            <a:avLst/>
          </a:prstGeom>
          <a:solidFill>
            <a:srgbClr val="86C9D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КОМАНДА</a:t>
            </a:r>
          </a:p>
        </p:txBody>
      </p:sp>
      <p:sp>
        <p:nvSpPr>
          <p:cNvPr id="7" name="Стрелка: шеврон 6">
            <a:extLst>
              <a:ext uri="{FF2B5EF4-FFF2-40B4-BE49-F238E27FC236}">
                <a16:creationId xmlns="" xmlns:a16="http://schemas.microsoft.com/office/drawing/2014/main" id="{1A917082-8A49-463A-B5AF-6488084AE1F5}"/>
              </a:ext>
            </a:extLst>
          </p:cNvPr>
          <p:cNvSpPr/>
          <p:nvPr/>
        </p:nvSpPr>
        <p:spPr>
          <a:xfrm>
            <a:off x="7724583" y="193767"/>
            <a:ext cx="1558641" cy="418012"/>
          </a:xfrm>
          <a:prstGeom prst="chevron">
            <a:avLst/>
          </a:prstGeom>
          <a:solidFill>
            <a:srgbClr val="63B1B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ТАЙМИНГ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82EC9CEC-CB5F-413A-B115-AF277DC3480B}"/>
              </a:ext>
            </a:extLst>
          </p:cNvPr>
          <p:cNvSpPr/>
          <p:nvPr/>
        </p:nvSpPr>
        <p:spPr>
          <a:xfrm>
            <a:off x="4283650" y="1021583"/>
            <a:ext cx="36247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>
                <a:ln w="0"/>
                <a:solidFill>
                  <a:srgbClr val="1A385F"/>
                </a:solidFill>
                <a:effectLst>
                  <a:reflection blurRad="6350" stA="53000" endA="300" endPos="35500" dir="5400000" sy="-90000" algn="bl" rotWithShape="0"/>
                </a:effectLst>
              </a:rPr>
              <a:t>План реализации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80B0E87C-C0AF-47E1-A2EE-406F2FC7A2BB}"/>
              </a:ext>
            </a:extLst>
          </p:cNvPr>
          <p:cNvSpPr/>
          <p:nvPr/>
        </p:nvSpPr>
        <p:spPr>
          <a:xfrm>
            <a:off x="388368" y="3958043"/>
            <a:ext cx="11381266" cy="45719"/>
          </a:xfrm>
          <a:prstGeom prst="rect">
            <a:avLst/>
          </a:prstGeom>
          <a:solidFill>
            <a:srgbClr val="1A385F"/>
          </a:solidFill>
          <a:ln>
            <a:solidFill>
              <a:srgbClr val="1A38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>
            <a:extLst>
              <a:ext uri="{FF2B5EF4-FFF2-40B4-BE49-F238E27FC236}">
                <a16:creationId xmlns="" xmlns:a16="http://schemas.microsoft.com/office/drawing/2014/main" id="{D0E53E5B-8E85-44BC-974A-27CFBD372C84}"/>
              </a:ext>
            </a:extLst>
          </p:cNvPr>
          <p:cNvSpPr/>
          <p:nvPr/>
        </p:nvSpPr>
        <p:spPr>
          <a:xfrm rot="5400000">
            <a:off x="11779432" y="3909056"/>
            <a:ext cx="130629" cy="150225"/>
          </a:xfrm>
          <a:prstGeom prst="triangle">
            <a:avLst/>
          </a:prstGeom>
          <a:solidFill>
            <a:srgbClr val="1A385F"/>
          </a:solidFill>
          <a:ln>
            <a:solidFill>
              <a:srgbClr val="1A38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894C763-C47B-4D8A-BF8D-019CA9A94124}"/>
              </a:ext>
            </a:extLst>
          </p:cNvPr>
          <p:cNvSpPr txBox="1"/>
          <p:nvPr/>
        </p:nvSpPr>
        <p:spPr>
          <a:xfrm>
            <a:off x="8185" y="2570001"/>
            <a:ext cx="14682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rgbClr val="082D95"/>
                </a:solidFill>
              </a:rPr>
              <a:t>Обзор предметной области, сбор команды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9F1D2F4-F2C5-4EBD-80A1-096BD800E366}"/>
              </a:ext>
            </a:extLst>
          </p:cNvPr>
          <p:cNvSpPr txBox="1"/>
          <p:nvPr/>
        </p:nvSpPr>
        <p:spPr>
          <a:xfrm>
            <a:off x="628887" y="4065914"/>
            <a:ext cx="2550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82D95"/>
                </a:solidFill>
              </a:rPr>
              <a:t>Составление ТЗ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5BF56E4-9931-4B30-9CFC-13380E14FFB6}"/>
              </a:ext>
            </a:extLst>
          </p:cNvPr>
          <p:cNvSpPr txBox="1"/>
          <p:nvPr/>
        </p:nvSpPr>
        <p:spPr>
          <a:xfrm>
            <a:off x="1664730" y="3059280"/>
            <a:ext cx="1376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1 этапа </a:t>
            </a:r>
            <a:endParaRPr lang="ru-RU" sz="1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1FEA594-02AF-4CBF-BEA7-17B99EB3DE76}"/>
              </a:ext>
            </a:extLst>
          </p:cNvPr>
          <p:cNvSpPr txBox="1"/>
          <p:nvPr/>
        </p:nvSpPr>
        <p:spPr>
          <a:xfrm>
            <a:off x="2396867" y="4069077"/>
            <a:ext cx="22414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82D95"/>
                </a:solidFill>
              </a:rPr>
              <a:t>Проектирование механизма и алгоритма перемещения платформы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EC37204-FC86-45C4-9BD7-C0244C76C77F}"/>
              </a:ext>
            </a:extLst>
          </p:cNvPr>
          <p:cNvSpPr txBox="1"/>
          <p:nvPr/>
        </p:nvSpPr>
        <p:spPr>
          <a:xfrm>
            <a:off x="3418756" y="2573690"/>
            <a:ext cx="25507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82D95"/>
                </a:solidFill>
              </a:rPr>
              <a:t>Проектирование и конструирование макета парковочного пространства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A07CFC8-3DBE-45FF-998B-5C7B856CD7FF}"/>
              </a:ext>
            </a:extLst>
          </p:cNvPr>
          <p:cNvSpPr txBox="1"/>
          <p:nvPr/>
        </p:nvSpPr>
        <p:spPr>
          <a:xfrm>
            <a:off x="4741510" y="4108908"/>
            <a:ext cx="19973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82D95"/>
                </a:solidFill>
              </a:rPr>
              <a:t>Конструирование прототипа парковочной системы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704E2D7-A5AD-4AF9-85C7-BA3A38096566}"/>
              </a:ext>
            </a:extLst>
          </p:cNvPr>
          <p:cNvSpPr txBox="1"/>
          <p:nvPr/>
        </p:nvSpPr>
        <p:spPr>
          <a:xfrm>
            <a:off x="5784124" y="3061497"/>
            <a:ext cx="2550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Демонстрация работающего прототипа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2A2CDBE3-CA23-4B10-9BD6-86FA346DF277}"/>
              </a:ext>
            </a:extLst>
          </p:cNvPr>
          <p:cNvSpPr txBox="1"/>
          <p:nvPr/>
        </p:nvSpPr>
        <p:spPr>
          <a:xfrm>
            <a:off x="6738816" y="4078130"/>
            <a:ext cx="2550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82D95"/>
                </a:solidFill>
              </a:rPr>
              <a:t>Подготовка проектной документации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C7B4F75-2529-4824-B58C-90C521CB0198}"/>
              </a:ext>
            </a:extLst>
          </p:cNvPr>
          <p:cNvSpPr txBox="1"/>
          <p:nvPr/>
        </p:nvSpPr>
        <p:spPr>
          <a:xfrm>
            <a:off x="8233159" y="3063236"/>
            <a:ext cx="2091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82D95"/>
                </a:solidFill>
              </a:rPr>
              <a:t>Тестирование готового макета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F2EEFFB5-4360-4E76-89F5-EC17799F8A01}"/>
              </a:ext>
            </a:extLst>
          </p:cNvPr>
          <p:cNvSpPr txBox="1"/>
          <p:nvPr/>
        </p:nvSpPr>
        <p:spPr>
          <a:xfrm>
            <a:off x="9083459" y="4065914"/>
            <a:ext cx="2550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82D95"/>
                </a:solidFill>
              </a:rPr>
              <a:t>Доработка системы, внесение необходимых коррективов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694DE22-2C8F-4CCD-B8CF-9D388955A61C}"/>
              </a:ext>
            </a:extLst>
          </p:cNvPr>
          <p:cNvSpPr txBox="1"/>
          <p:nvPr/>
        </p:nvSpPr>
        <p:spPr>
          <a:xfrm>
            <a:off x="10127097" y="3066133"/>
            <a:ext cx="1956046" cy="584775"/>
          </a:xfrm>
          <a:prstGeom prst="rect">
            <a:avLst/>
          </a:prstGeom>
          <a:solidFill>
            <a:srgbClr val="F0F0F1"/>
          </a:solidFill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Предоставление результатов проекта</a:t>
            </a:r>
          </a:p>
        </p:txBody>
      </p:sp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6BAFEF02-80A1-4C57-A1C2-F2CF0E7C951E}"/>
              </a:ext>
            </a:extLst>
          </p:cNvPr>
          <p:cNvSpPr/>
          <p:nvPr/>
        </p:nvSpPr>
        <p:spPr>
          <a:xfrm>
            <a:off x="343989" y="3892728"/>
            <a:ext cx="156754" cy="156755"/>
          </a:xfrm>
          <a:prstGeom prst="ellipse">
            <a:avLst/>
          </a:prstGeom>
          <a:solidFill>
            <a:srgbClr val="1A385F"/>
          </a:solidFill>
          <a:ln>
            <a:solidFill>
              <a:srgbClr val="1A385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="" xmlns:a16="http://schemas.microsoft.com/office/drawing/2014/main" id="{D419F99D-DFBA-4D48-8E4F-C5FE231E1CCE}"/>
              </a:ext>
            </a:extLst>
          </p:cNvPr>
          <p:cNvSpPr/>
          <p:nvPr/>
        </p:nvSpPr>
        <p:spPr>
          <a:xfrm>
            <a:off x="1232264" y="3905791"/>
            <a:ext cx="156754" cy="156755"/>
          </a:xfrm>
          <a:prstGeom prst="ellipse">
            <a:avLst/>
          </a:prstGeom>
          <a:solidFill>
            <a:srgbClr val="1A385F"/>
          </a:solidFill>
          <a:ln>
            <a:solidFill>
              <a:srgbClr val="1A385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="" xmlns:a16="http://schemas.microsoft.com/office/drawing/2014/main" id="{2CFF6A04-CF12-4493-B7E8-0A97C63C42B8}"/>
              </a:ext>
            </a:extLst>
          </p:cNvPr>
          <p:cNvSpPr/>
          <p:nvPr/>
        </p:nvSpPr>
        <p:spPr>
          <a:xfrm>
            <a:off x="2042162" y="3892728"/>
            <a:ext cx="156754" cy="156755"/>
          </a:xfrm>
          <a:prstGeom prst="ellipse">
            <a:avLst/>
          </a:prstGeom>
          <a:solidFill>
            <a:srgbClr val="00B050"/>
          </a:solidFill>
          <a:ln>
            <a:solidFill>
              <a:srgbClr val="1A385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="" xmlns:a16="http://schemas.microsoft.com/office/drawing/2014/main" id="{E33E5678-CA5D-4110-9EE4-36150E93E5F6}"/>
              </a:ext>
            </a:extLst>
          </p:cNvPr>
          <p:cNvSpPr/>
          <p:nvPr/>
        </p:nvSpPr>
        <p:spPr>
          <a:xfrm>
            <a:off x="2959460" y="3892406"/>
            <a:ext cx="156754" cy="156755"/>
          </a:xfrm>
          <a:prstGeom prst="ellipse">
            <a:avLst/>
          </a:prstGeom>
          <a:solidFill>
            <a:srgbClr val="1A385F"/>
          </a:solidFill>
          <a:ln>
            <a:solidFill>
              <a:srgbClr val="1A385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="" xmlns:a16="http://schemas.microsoft.com/office/drawing/2014/main" id="{F73DB493-A3D7-4278-879C-22830FFB65DC}"/>
              </a:ext>
            </a:extLst>
          </p:cNvPr>
          <p:cNvSpPr/>
          <p:nvPr/>
        </p:nvSpPr>
        <p:spPr>
          <a:xfrm>
            <a:off x="4135120" y="3892406"/>
            <a:ext cx="156754" cy="156755"/>
          </a:xfrm>
          <a:prstGeom prst="ellipse">
            <a:avLst/>
          </a:prstGeom>
          <a:solidFill>
            <a:srgbClr val="1A385F"/>
          </a:solidFill>
          <a:ln>
            <a:solidFill>
              <a:srgbClr val="1A385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>
            <a:extLst>
              <a:ext uri="{FF2B5EF4-FFF2-40B4-BE49-F238E27FC236}">
                <a16:creationId xmlns="" xmlns:a16="http://schemas.microsoft.com/office/drawing/2014/main" id="{AD89FCC6-024D-4183-A56A-13B51A033B79}"/>
              </a:ext>
            </a:extLst>
          </p:cNvPr>
          <p:cNvSpPr/>
          <p:nvPr/>
        </p:nvSpPr>
        <p:spPr>
          <a:xfrm>
            <a:off x="5261426" y="3892406"/>
            <a:ext cx="156754" cy="156755"/>
          </a:xfrm>
          <a:prstGeom prst="ellipse">
            <a:avLst/>
          </a:prstGeom>
          <a:solidFill>
            <a:srgbClr val="1A385F"/>
          </a:solidFill>
          <a:ln>
            <a:solidFill>
              <a:srgbClr val="1A385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="" xmlns:a16="http://schemas.microsoft.com/office/drawing/2014/main" id="{717AC31D-B319-4CA9-9439-E420C77217AD}"/>
              </a:ext>
            </a:extLst>
          </p:cNvPr>
          <p:cNvSpPr/>
          <p:nvPr/>
        </p:nvSpPr>
        <p:spPr>
          <a:xfrm>
            <a:off x="6422572" y="3892406"/>
            <a:ext cx="156754" cy="156755"/>
          </a:xfrm>
          <a:prstGeom prst="ellipse">
            <a:avLst/>
          </a:prstGeom>
          <a:solidFill>
            <a:srgbClr val="00B050"/>
          </a:solidFill>
          <a:ln>
            <a:solidFill>
              <a:srgbClr val="1A385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="" xmlns:a16="http://schemas.microsoft.com/office/drawing/2014/main" id="{CF64271C-A14A-4078-9FE6-0C13D28E765E}"/>
              </a:ext>
            </a:extLst>
          </p:cNvPr>
          <p:cNvSpPr/>
          <p:nvPr/>
        </p:nvSpPr>
        <p:spPr>
          <a:xfrm>
            <a:off x="7429863" y="3889139"/>
            <a:ext cx="156754" cy="156755"/>
          </a:xfrm>
          <a:prstGeom prst="ellipse">
            <a:avLst/>
          </a:prstGeom>
          <a:solidFill>
            <a:srgbClr val="1A385F"/>
          </a:solidFill>
          <a:ln>
            <a:solidFill>
              <a:srgbClr val="1A385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>
            <a:extLst>
              <a:ext uri="{FF2B5EF4-FFF2-40B4-BE49-F238E27FC236}">
                <a16:creationId xmlns="" xmlns:a16="http://schemas.microsoft.com/office/drawing/2014/main" id="{F6B8DCF4-AFCA-429C-9B5C-D20FD366A568}"/>
              </a:ext>
            </a:extLst>
          </p:cNvPr>
          <p:cNvSpPr/>
          <p:nvPr/>
        </p:nvSpPr>
        <p:spPr>
          <a:xfrm>
            <a:off x="8710024" y="3889139"/>
            <a:ext cx="156754" cy="156755"/>
          </a:xfrm>
          <a:prstGeom prst="ellipse">
            <a:avLst/>
          </a:prstGeom>
          <a:solidFill>
            <a:srgbClr val="1A385F"/>
          </a:solidFill>
          <a:ln>
            <a:solidFill>
              <a:srgbClr val="1A385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>
            <a:extLst>
              <a:ext uri="{FF2B5EF4-FFF2-40B4-BE49-F238E27FC236}">
                <a16:creationId xmlns="" xmlns:a16="http://schemas.microsoft.com/office/drawing/2014/main" id="{CD0CA7EB-6B8A-47B2-BA91-726B1037FA43}"/>
              </a:ext>
            </a:extLst>
          </p:cNvPr>
          <p:cNvSpPr/>
          <p:nvPr/>
        </p:nvSpPr>
        <p:spPr>
          <a:xfrm>
            <a:off x="9791340" y="3882929"/>
            <a:ext cx="156754" cy="156755"/>
          </a:xfrm>
          <a:prstGeom prst="ellipse">
            <a:avLst/>
          </a:prstGeom>
          <a:solidFill>
            <a:srgbClr val="1A385F"/>
          </a:solidFill>
          <a:ln>
            <a:solidFill>
              <a:srgbClr val="1A385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>
            <a:extLst>
              <a:ext uri="{FF2B5EF4-FFF2-40B4-BE49-F238E27FC236}">
                <a16:creationId xmlns="" xmlns:a16="http://schemas.microsoft.com/office/drawing/2014/main" id="{9AC2BF3D-DDE9-40FA-83E8-91E9F6028281}"/>
              </a:ext>
            </a:extLst>
          </p:cNvPr>
          <p:cNvSpPr/>
          <p:nvPr/>
        </p:nvSpPr>
        <p:spPr>
          <a:xfrm>
            <a:off x="10774684" y="3882929"/>
            <a:ext cx="156754" cy="156755"/>
          </a:xfrm>
          <a:prstGeom prst="ellipse">
            <a:avLst/>
          </a:prstGeom>
          <a:solidFill>
            <a:srgbClr val="00B050"/>
          </a:solidFill>
          <a:ln>
            <a:solidFill>
              <a:srgbClr val="1A385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74DE4E42-1706-435F-B594-0F3C6074A8F2}"/>
              </a:ext>
            </a:extLst>
          </p:cNvPr>
          <p:cNvSpPr txBox="1"/>
          <p:nvPr/>
        </p:nvSpPr>
        <p:spPr>
          <a:xfrm rot="18460437">
            <a:off x="334038" y="3578767"/>
            <a:ext cx="635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408388"/>
                </a:solidFill>
              </a:rPr>
              <a:t>Oct</a:t>
            </a:r>
            <a:endParaRPr lang="ru-RU" sz="1400" b="1" i="1" dirty="0">
              <a:solidFill>
                <a:srgbClr val="408388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DDC8F52F-B3B0-494C-A11F-52AC717CD76B}"/>
              </a:ext>
            </a:extLst>
          </p:cNvPr>
          <p:cNvSpPr txBox="1"/>
          <p:nvPr/>
        </p:nvSpPr>
        <p:spPr>
          <a:xfrm rot="18460437">
            <a:off x="1337907" y="3564866"/>
            <a:ext cx="635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408388"/>
                </a:solidFill>
              </a:rPr>
              <a:t>Nov</a:t>
            </a:r>
            <a:endParaRPr lang="ru-RU" sz="1400" b="1" i="1" dirty="0">
              <a:solidFill>
                <a:srgbClr val="408388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13057AE7-1F9C-40F1-A068-34E2C2AAA378}"/>
              </a:ext>
            </a:extLst>
          </p:cNvPr>
          <p:cNvSpPr txBox="1"/>
          <p:nvPr/>
        </p:nvSpPr>
        <p:spPr>
          <a:xfrm rot="18460437">
            <a:off x="3234923" y="3542418"/>
            <a:ext cx="635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408388"/>
                </a:solidFill>
              </a:rPr>
              <a:t>Dec</a:t>
            </a:r>
            <a:endParaRPr lang="ru-RU" sz="1400" b="1" i="1" dirty="0">
              <a:solidFill>
                <a:srgbClr val="408388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10C64EEC-684D-42CF-8032-FC00D4C16329}"/>
              </a:ext>
            </a:extLst>
          </p:cNvPr>
          <p:cNvSpPr txBox="1"/>
          <p:nvPr/>
        </p:nvSpPr>
        <p:spPr>
          <a:xfrm rot="18460437">
            <a:off x="5260181" y="3529354"/>
            <a:ext cx="635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408388"/>
                </a:solidFill>
              </a:rPr>
              <a:t>Jan</a:t>
            </a:r>
            <a:endParaRPr lang="ru-RU" sz="1400" b="1" i="1" dirty="0">
              <a:solidFill>
                <a:srgbClr val="408388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6C7FA31E-4707-41C7-9440-49F1BB052B49}"/>
              </a:ext>
            </a:extLst>
          </p:cNvPr>
          <p:cNvSpPr txBox="1"/>
          <p:nvPr/>
        </p:nvSpPr>
        <p:spPr>
          <a:xfrm rot="18460437">
            <a:off x="7666137" y="3555481"/>
            <a:ext cx="635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408388"/>
                </a:solidFill>
              </a:rPr>
              <a:t>Feb</a:t>
            </a:r>
            <a:endParaRPr lang="ru-RU" sz="1400" b="1" i="1" dirty="0">
              <a:solidFill>
                <a:srgbClr val="408388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930A476B-4FC8-45A0-8B8C-A6C72C7FE05D}"/>
              </a:ext>
            </a:extLst>
          </p:cNvPr>
          <p:cNvSpPr txBox="1"/>
          <p:nvPr/>
        </p:nvSpPr>
        <p:spPr>
          <a:xfrm rot="18460437">
            <a:off x="10096017" y="3553809"/>
            <a:ext cx="635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408388"/>
                </a:solidFill>
              </a:rPr>
              <a:t>May</a:t>
            </a:r>
            <a:endParaRPr lang="ru-RU" sz="1400" b="1" i="1" dirty="0">
              <a:solidFill>
                <a:srgbClr val="408388"/>
              </a:solidFill>
            </a:endParaRPr>
          </a:p>
        </p:txBody>
      </p:sp>
      <p:grpSp>
        <p:nvGrpSpPr>
          <p:cNvPr id="44" name="Группа 43">
            <a:extLst>
              <a:ext uri="{FF2B5EF4-FFF2-40B4-BE49-F238E27FC236}">
                <a16:creationId xmlns="" xmlns:a16="http://schemas.microsoft.com/office/drawing/2014/main" id="{7F4B7433-73EA-44DF-9C15-E54EC4151E4A}"/>
              </a:ext>
            </a:extLst>
          </p:cNvPr>
          <p:cNvGrpSpPr/>
          <p:nvPr/>
        </p:nvGrpSpPr>
        <p:grpSpPr>
          <a:xfrm>
            <a:off x="5931930" y="5562578"/>
            <a:ext cx="3309373" cy="830997"/>
            <a:chOff x="3452532" y="5680491"/>
            <a:chExt cx="3309373" cy="830997"/>
          </a:xfrm>
        </p:grpSpPr>
        <p:pic>
          <p:nvPicPr>
            <p:cNvPr id="1028" name="Picture 4" descr="ÐÐ°ÑÑÐ¸Ð½ÐºÐ¸ Ð¿Ð¾ Ð·Ð°Ð¿ÑÐ¾ÑÑ Ð²ÑÐµÐ¼Ñ ÐºÐ»Ð¸Ð¿Ð°ÑÑ">
              <a:extLst>
                <a:ext uri="{FF2B5EF4-FFF2-40B4-BE49-F238E27FC236}">
                  <a16:creationId xmlns="" xmlns:a16="http://schemas.microsoft.com/office/drawing/2014/main" id="{09A85C1D-A590-48EE-BD33-07336D4A8C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6834" y="5797228"/>
              <a:ext cx="675071" cy="675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Прямоугольник 45">
              <a:extLst>
                <a:ext uri="{FF2B5EF4-FFF2-40B4-BE49-F238E27FC236}">
                  <a16:creationId xmlns="" xmlns:a16="http://schemas.microsoft.com/office/drawing/2014/main" id="{E8111153-21CD-4CE2-A4A3-72B4C0085F4C}"/>
                </a:ext>
              </a:extLst>
            </p:cNvPr>
            <p:cNvSpPr/>
            <p:nvPr/>
          </p:nvSpPr>
          <p:spPr>
            <a:xfrm>
              <a:off x="3452532" y="5680491"/>
              <a:ext cx="262283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400" b="0" cap="none" spc="0" dirty="0">
                  <a:ln w="0"/>
                  <a:effectLst>
                    <a:reflection blurRad="6350" stA="53000" endA="300" endPos="35500" dir="5400000" sy="-90000" algn="bl" rotWithShape="0"/>
                  </a:effectLst>
                </a:rPr>
                <a:t>Ориентировочные</a:t>
              </a:r>
            </a:p>
            <a:p>
              <a:pPr algn="r"/>
              <a:r>
                <a:rPr lang="ru-RU" sz="2400" dirty="0">
                  <a:ln w="0"/>
                  <a:effectLst>
                    <a:reflection blurRad="6350" stA="53000" endA="300" endPos="35500" dir="5400000" sy="-90000" algn="bl" rotWithShape="0"/>
                  </a:effectLst>
                </a:rPr>
                <a:t>сроки</a:t>
              </a:r>
              <a:endParaRPr lang="ru-RU" sz="2400" b="0" cap="none" spc="0" dirty="0">
                <a:ln w="0"/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A620A97B-8897-4DAE-8DA9-DC26969EA616}"/>
              </a:ext>
            </a:extLst>
          </p:cNvPr>
          <p:cNvSpPr txBox="1"/>
          <p:nvPr/>
        </p:nvSpPr>
        <p:spPr>
          <a:xfrm>
            <a:off x="9280475" y="5718504"/>
            <a:ext cx="1997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82D95"/>
                </a:solidFill>
              </a:rPr>
              <a:t>8 месяцев</a:t>
            </a:r>
          </a:p>
        </p:txBody>
      </p:sp>
    </p:spTree>
    <p:extLst>
      <p:ext uri="{BB962C8B-B14F-4D97-AF65-F5344CB8AC3E}">
        <p14:creationId xmlns:p14="http://schemas.microsoft.com/office/powerpoint/2010/main" val="202739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: шеврон 1">
            <a:extLst>
              <a:ext uri="{FF2B5EF4-FFF2-40B4-BE49-F238E27FC236}">
                <a16:creationId xmlns="" xmlns:a16="http://schemas.microsoft.com/office/drawing/2014/main" id="{5D0437E8-8097-4077-8E53-530807E90295}"/>
              </a:ext>
            </a:extLst>
          </p:cNvPr>
          <p:cNvSpPr/>
          <p:nvPr/>
        </p:nvSpPr>
        <p:spPr>
          <a:xfrm>
            <a:off x="1557800" y="201750"/>
            <a:ext cx="1894732" cy="418012"/>
          </a:xfrm>
          <a:prstGeom prst="chevron">
            <a:avLst/>
          </a:prstGeom>
          <a:solidFill>
            <a:srgbClr val="86C9D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</a:t>
            </a:r>
          </a:p>
        </p:txBody>
      </p:sp>
      <p:sp>
        <p:nvSpPr>
          <p:cNvPr id="3" name="Стрелка: шеврон 2">
            <a:extLst>
              <a:ext uri="{FF2B5EF4-FFF2-40B4-BE49-F238E27FC236}">
                <a16:creationId xmlns="" xmlns:a16="http://schemas.microsoft.com/office/drawing/2014/main" id="{EF62086F-5A17-418A-A704-967EF43EA1F7}"/>
              </a:ext>
            </a:extLst>
          </p:cNvPr>
          <p:cNvSpPr/>
          <p:nvPr/>
        </p:nvSpPr>
        <p:spPr>
          <a:xfrm>
            <a:off x="3325222" y="193767"/>
            <a:ext cx="1558641" cy="418012"/>
          </a:xfrm>
          <a:prstGeom prst="chevron">
            <a:avLst/>
          </a:prstGeom>
          <a:solidFill>
            <a:srgbClr val="86C9D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S.M.A.R.T.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трелка: пятиугольник 3">
            <a:extLst>
              <a:ext uri="{FF2B5EF4-FFF2-40B4-BE49-F238E27FC236}">
                <a16:creationId xmlns="" xmlns:a16="http://schemas.microsoft.com/office/drawing/2014/main" id="{BAE26957-023A-4180-BFDA-3601E37DB0F3}"/>
              </a:ext>
            </a:extLst>
          </p:cNvPr>
          <p:cNvSpPr/>
          <p:nvPr/>
        </p:nvSpPr>
        <p:spPr>
          <a:xfrm>
            <a:off x="388368" y="193767"/>
            <a:ext cx="1270616" cy="435428"/>
          </a:xfrm>
          <a:prstGeom prst="homePlate">
            <a:avLst/>
          </a:prstGeom>
          <a:solidFill>
            <a:srgbClr val="86C9D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трелка: шеврон 4">
            <a:extLst>
              <a:ext uri="{FF2B5EF4-FFF2-40B4-BE49-F238E27FC236}">
                <a16:creationId xmlns="" xmlns:a16="http://schemas.microsoft.com/office/drawing/2014/main" id="{3D62C80C-D41A-45FF-B76A-9B0EB274A3D5}"/>
              </a:ext>
            </a:extLst>
          </p:cNvPr>
          <p:cNvSpPr/>
          <p:nvPr/>
        </p:nvSpPr>
        <p:spPr>
          <a:xfrm>
            <a:off x="4741510" y="193767"/>
            <a:ext cx="1680782" cy="418012"/>
          </a:xfrm>
          <a:prstGeom prst="chevron">
            <a:avLst/>
          </a:prstGeom>
          <a:solidFill>
            <a:srgbClr val="86C9D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МАТЕРИАЛЫ</a:t>
            </a:r>
          </a:p>
        </p:txBody>
      </p:sp>
      <p:sp>
        <p:nvSpPr>
          <p:cNvPr id="6" name="Стрелка: шеврон 5">
            <a:extLst>
              <a:ext uri="{FF2B5EF4-FFF2-40B4-BE49-F238E27FC236}">
                <a16:creationId xmlns="" xmlns:a16="http://schemas.microsoft.com/office/drawing/2014/main" id="{D7C8F702-7350-4A03-B22A-207BC58D94E1}"/>
              </a:ext>
            </a:extLst>
          </p:cNvPr>
          <p:cNvSpPr/>
          <p:nvPr/>
        </p:nvSpPr>
        <p:spPr>
          <a:xfrm>
            <a:off x="6291662" y="193767"/>
            <a:ext cx="1558641" cy="418012"/>
          </a:xfrm>
          <a:prstGeom prst="chevron">
            <a:avLst/>
          </a:prstGeom>
          <a:solidFill>
            <a:srgbClr val="86C9D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КОМАНДА</a:t>
            </a:r>
          </a:p>
        </p:txBody>
      </p:sp>
      <p:sp>
        <p:nvSpPr>
          <p:cNvPr id="7" name="Стрелка: шеврон 6">
            <a:extLst>
              <a:ext uri="{FF2B5EF4-FFF2-40B4-BE49-F238E27FC236}">
                <a16:creationId xmlns="" xmlns:a16="http://schemas.microsoft.com/office/drawing/2014/main" id="{1A917082-8A49-463A-B5AF-6488084AE1F5}"/>
              </a:ext>
            </a:extLst>
          </p:cNvPr>
          <p:cNvSpPr/>
          <p:nvPr/>
        </p:nvSpPr>
        <p:spPr>
          <a:xfrm>
            <a:off x="7724583" y="193767"/>
            <a:ext cx="1558641" cy="418012"/>
          </a:xfrm>
          <a:prstGeom prst="chevron">
            <a:avLst/>
          </a:prstGeom>
          <a:solidFill>
            <a:srgbClr val="63B1B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ТАЙМИНГ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82EC9CEC-CB5F-413A-B115-AF277DC3480B}"/>
              </a:ext>
            </a:extLst>
          </p:cNvPr>
          <p:cNvSpPr/>
          <p:nvPr/>
        </p:nvSpPr>
        <p:spPr>
          <a:xfrm>
            <a:off x="1564572" y="1021583"/>
            <a:ext cx="906286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>
                <a:ln w="0"/>
                <a:solidFill>
                  <a:srgbClr val="1A385F"/>
                </a:solidFill>
                <a:effectLst>
                  <a:reflection blurRad="6350" stA="53000" endA="300" endPos="35500" dir="5400000" sy="-90000" algn="bl" rotWithShape="0"/>
                </a:effectLst>
              </a:rPr>
              <a:t>Оценка стоимости необходимых материалов</a:t>
            </a:r>
            <a:endParaRPr lang="ru-RU" sz="3600" b="0" cap="none" spc="0" dirty="0">
              <a:ln w="0"/>
              <a:solidFill>
                <a:srgbClr val="1A385F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060281"/>
              </p:ext>
            </p:extLst>
          </p:nvPr>
        </p:nvGraphicFramePr>
        <p:xfrm>
          <a:off x="873836" y="2027848"/>
          <a:ext cx="9753603" cy="38573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66337"/>
                <a:gridCol w="1355432"/>
                <a:gridCol w="1355432"/>
                <a:gridCol w="1676402"/>
              </a:tblGrid>
              <a:tr h="5285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Оборудование</a:t>
                      </a:r>
                      <a:endParaRPr lang="ru-RU" sz="1800" b="1" i="0" u="none" strike="noStrike" dirty="0">
                        <a:solidFill>
                          <a:srgbClr val="80808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Ед. измерения</a:t>
                      </a:r>
                      <a:endParaRPr lang="ru-RU" sz="1800" b="1" i="0" u="none" strike="noStrike" dirty="0">
                        <a:solidFill>
                          <a:srgbClr val="80808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Необходимое кол-во</a:t>
                      </a:r>
                      <a:endParaRPr lang="ru-RU" sz="1800" b="1" i="0" u="none" strike="noStrike" dirty="0">
                        <a:solidFill>
                          <a:srgbClr val="80808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Стоимость, </a:t>
                      </a:r>
                      <a:r>
                        <a:rPr lang="ru-RU" sz="1800" b="1" u="none" strike="noStrike" dirty="0" err="1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руб</a:t>
                      </a:r>
                      <a:endParaRPr lang="ru-RU" sz="1800" b="1" i="0" u="none" strike="noStrike" dirty="0">
                        <a:solidFill>
                          <a:srgbClr val="80808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5505">
                <a:tc>
                  <a:txBody>
                    <a:bodyPr/>
                    <a:lstStyle/>
                    <a:p>
                      <a:pPr marL="0" marR="0" indent="1270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Arduino</a:t>
                      </a:r>
                      <a:r>
                        <a:rPr lang="ru-RU" sz="17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7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Uno</a:t>
                      </a:r>
                      <a:r>
                        <a:rPr lang="ru-RU" sz="17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R3</a:t>
                      </a:r>
                      <a:endParaRPr lang="ru-RU" sz="17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шт.</a:t>
                      </a:r>
                      <a:endParaRPr lang="ru-RU" sz="1700" b="0" i="0" u="none" strike="noStrike" dirty="0">
                        <a:solidFill>
                          <a:srgbClr val="40404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  <a:endParaRPr lang="ru-RU" sz="1700" b="0" i="0" u="none" strike="noStrike" dirty="0">
                        <a:solidFill>
                          <a:srgbClr val="40404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1790</a:t>
                      </a:r>
                      <a:endParaRPr lang="ru-RU" sz="1700" b="0" i="0" u="none" strike="noStrike" dirty="0">
                        <a:solidFill>
                          <a:srgbClr val="40404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5505">
                <a:tc>
                  <a:txBody>
                    <a:bodyPr/>
                    <a:lstStyle/>
                    <a:p>
                      <a:pPr indent="127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7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Raspberry Pi 3 Model B+</a:t>
                      </a:r>
                      <a:endParaRPr lang="ru-RU" sz="17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шт.</a:t>
                      </a:r>
                      <a:endParaRPr lang="ru-RU" sz="1700" b="0" i="0" u="none" strike="noStrike" dirty="0" smtClean="0">
                        <a:solidFill>
                          <a:srgbClr val="40404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  <a:endParaRPr lang="ru-RU" sz="1700" b="0" i="0" u="none" strike="noStrike" dirty="0">
                        <a:solidFill>
                          <a:srgbClr val="40404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3500</a:t>
                      </a:r>
                      <a:endParaRPr lang="ru-RU" sz="1700" b="0" i="0" u="none" strike="noStrike" dirty="0">
                        <a:solidFill>
                          <a:srgbClr val="40404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5505">
                <a:tc>
                  <a:txBody>
                    <a:bodyPr/>
                    <a:lstStyle/>
                    <a:p>
                      <a:pPr indent="127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LCD </a:t>
                      </a:r>
                      <a:r>
                        <a:rPr lang="ru-RU" sz="17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дисплей </a:t>
                      </a:r>
                      <a:r>
                        <a:rPr lang="en-US" sz="17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MT-20S4A</a:t>
                      </a:r>
                      <a:endParaRPr lang="ru-RU" sz="17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шт.</a:t>
                      </a:r>
                      <a:endParaRPr lang="ru-RU" sz="1700" b="0" i="0" u="none" strike="noStrike" dirty="0" smtClean="0">
                        <a:solidFill>
                          <a:srgbClr val="40404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  <a:endParaRPr lang="ru-RU" sz="1700" b="0" i="0" u="none" strike="noStrike" dirty="0">
                        <a:solidFill>
                          <a:srgbClr val="40404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790</a:t>
                      </a:r>
                      <a:endParaRPr lang="ru-RU" sz="1700" b="0" i="0" u="none" strike="noStrike" dirty="0">
                        <a:solidFill>
                          <a:srgbClr val="40404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5505">
                <a:tc>
                  <a:txBody>
                    <a:bodyPr/>
                    <a:lstStyle/>
                    <a:p>
                      <a:pPr indent="127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Датчик давления</a:t>
                      </a:r>
                      <a:endParaRPr lang="ru-RU" sz="17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шт.</a:t>
                      </a:r>
                      <a:endParaRPr lang="ru-RU" sz="1700" b="0" i="0" u="none" strike="noStrike" dirty="0">
                        <a:solidFill>
                          <a:srgbClr val="40404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</a:t>
                      </a:r>
                      <a:endParaRPr lang="ru-RU" sz="1700" b="0" i="0" u="none" strike="noStrike" dirty="0">
                        <a:solidFill>
                          <a:srgbClr val="40404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10</a:t>
                      </a:r>
                      <a:r>
                        <a:rPr lang="ru-RU" sz="170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00</a:t>
                      </a:r>
                      <a:endParaRPr lang="ru-RU" sz="1700" b="0" i="0" u="none" strike="noStrike" dirty="0">
                        <a:solidFill>
                          <a:srgbClr val="40404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5498">
                <a:tc>
                  <a:txBody>
                    <a:bodyPr/>
                    <a:lstStyle/>
                    <a:p>
                      <a:pPr indent="127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Комплект</a:t>
                      </a:r>
                      <a:r>
                        <a:rPr lang="ru-RU" sz="17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проводов</a:t>
                      </a:r>
                      <a:endParaRPr lang="ru-RU" sz="17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шт.</a:t>
                      </a:r>
                      <a:endParaRPr lang="ru-RU" sz="1700" b="0" i="0" u="none" strike="noStrike" dirty="0">
                        <a:solidFill>
                          <a:srgbClr val="40404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  <a:endParaRPr lang="ru-RU" sz="1700" b="0" i="0" u="none" strike="noStrike" dirty="0">
                        <a:solidFill>
                          <a:srgbClr val="40404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600</a:t>
                      </a:r>
                      <a:endParaRPr lang="ru-RU" sz="1700" b="0" i="0" u="none" strike="noStrike" dirty="0">
                        <a:solidFill>
                          <a:srgbClr val="40404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5505">
                <a:tc>
                  <a:txBody>
                    <a:bodyPr/>
                    <a:lstStyle/>
                    <a:p>
                      <a:pPr indent="127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Униполярный шаговый двигатель 28BYj-48</a:t>
                      </a:r>
                      <a:endParaRPr lang="ru-RU" sz="17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шт.</a:t>
                      </a:r>
                      <a:endParaRPr lang="ru-RU" sz="1700" b="0" i="0" u="none" strike="noStrike" dirty="0">
                        <a:solidFill>
                          <a:srgbClr val="40404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360</a:t>
                      </a:r>
                      <a:endParaRPr lang="ru-RU" sz="1700" b="0" i="0" u="none" strike="noStrike" dirty="0">
                        <a:solidFill>
                          <a:srgbClr val="40404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9537">
                <a:tc>
                  <a:txBody>
                    <a:bodyPr/>
                    <a:lstStyle/>
                    <a:p>
                      <a:pPr indent="127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Драйвер униполярного шагового двигателя ULN2003</a:t>
                      </a:r>
                      <a:endParaRPr lang="ru-RU" sz="17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шт.</a:t>
                      </a:r>
                      <a:endParaRPr lang="ru-RU" sz="1700" b="0" i="0" u="none" strike="noStrike" dirty="0">
                        <a:solidFill>
                          <a:srgbClr val="40404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  <a:endParaRPr lang="ru-RU" sz="1700" b="0" i="0" u="none" strike="noStrike" dirty="0">
                        <a:solidFill>
                          <a:srgbClr val="40404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240</a:t>
                      </a:r>
                      <a:endParaRPr lang="ru-RU" sz="1700" b="0" i="0" u="none" strike="noStrike" dirty="0">
                        <a:solidFill>
                          <a:srgbClr val="40404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5505">
                <a:tc>
                  <a:txBody>
                    <a:bodyPr/>
                    <a:lstStyle/>
                    <a:p>
                      <a:pPr indent="127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Эластичная клавиатура 4x4 кнопки для </a:t>
                      </a:r>
                      <a:r>
                        <a:rPr lang="ru-RU" sz="17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Arduino</a:t>
                      </a:r>
                      <a:endParaRPr lang="ru-RU" sz="17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шт.</a:t>
                      </a:r>
                      <a:endParaRPr lang="ru-RU" sz="1700" b="0" i="0" u="none" strike="noStrike" dirty="0">
                        <a:solidFill>
                          <a:srgbClr val="40404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40404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160</a:t>
                      </a:r>
                      <a:endParaRPr lang="ru-RU" sz="1700" b="0" i="0" u="none" strike="noStrike" dirty="0">
                        <a:solidFill>
                          <a:srgbClr val="40404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5505">
                <a:tc>
                  <a:txBody>
                    <a:bodyPr/>
                    <a:lstStyle/>
                    <a:p>
                      <a:pPr indent="127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Пластик для печати</a:t>
                      </a:r>
                      <a:endParaRPr lang="ru-RU" sz="17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г</a:t>
                      </a:r>
                      <a:endParaRPr lang="ru-RU" sz="1700" b="0" i="0" u="none" strike="noStrike" dirty="0">
                        <a:solidFill>
                          <a:srgbClr val="40404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1500</a:t>
                      </a:r>
                      <a:endParaRPr lang="ru-RU" sz="1700" b="0" i="0" u="none" strike="noStrike" dirty="0">
                        <a:solidFill>
                          <a:srgbClr val="40404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3200</a:t>
                      </a:r>
                      <a:endParaRPr lang="ru-RU" sz="1700" b="0" i="0" u="none" strike="noStrike" dirty="0">
                        <a:solidFill>
                          <a:srgbClr val="40404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5505">
                <a:tc gridSpan="4">
                  <a:txBody>
                    <a:bodyPr/>
                    <a:lstStyle/>
                    <a:p>
                      <a:pPr marL="179388" indent="0" algn="l" fontAlgn="b"/>
                      <a:endParaRPr lang="ru-RU" sz="1700" b="1" i="0" u="none" strike="noStrike" dirty="0">
                        <a:solidFill>
                          <a:srgbClr val="40404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700" b="0" i="0" u="none" strike="noStrike" dirty="0">
                        <a:solidFill>
                          <a:srgbClr val="40404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700" b="0" i="0" u="none" strike="noStrike" dirty="0">
                        <a:solidFill>
                          <a:srgbClr val="40404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700" b="0" i="0" u="none" strike="noStrike" dirty="0">
                        <a:solidFill>
                          <a:srgbClr val="40404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5505">
                <a:tc gridSpan="3">
                  <a:txBody>
                    <a:bodyPr/>
                    <a:lstStyle/>
                    <a:p>
                      <a:pPr algn="r" fontAlgn="b"/>
                      <a:r>
                        <a:rPr lang="ru-RU" sz="1700" b="1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Итого</a:t>
                      </a:r>
                      <a:endParaRPr lang="ru-RU" sz="1700" b="0" i="0" u="none" strike="noStrike" dirty="0">
                        <a:solidFill>
                          <a:srgbClr val="40404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700" b="0" i="0" u="none" strike="noStrike" dirty="0">
                        <a:solidFill>
                          <a:srgbClr val="40404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700" b="0" i="0" u="none" strike="noStrike" dirty="0">
                        <a:solidFill>
                          <a:srgbClr val="40404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11640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216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ÐºÑÑÐ³Ð¾Ð²Ð°Ñ Ð°Ð²ÑÐ¾Ð¼Ð°ÑÐ¸ÑÐµÑÐºÐ°Ñ Ð¿Ð°ÑÐºÐ¾Ð²ÐºÐ°">
            <a:extLst>
              <a:ext uri="{FF2B5EF4-FFF2-40B4-BE49-F238E27FC236}">
                <a16:creationId xmlns="" xmlns:a16="http://schemas.microsoft.com/office/drawing/2014/main" id="{F5955D86-01E9-4C50-BE6D-69E58A494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2386"/>
            <a:ext cx="12192000" cy="724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D765F162-4606-4F88-B16A-1A8EEAB1D525}"/>
              </a:ext>
            </a:extLst>
          </p:cNvPr>
          <p:cNvSpPr/>
          <p:nvPr/>
        </p:nvSpPr>
        <p:spPr>
          <a:xfrm>
            <a:off x="4233851" y="522572"/>
            <a:ext cx="67810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Спасибо за внимание!</a:t>
            </a:r>
            <a:endParaRPr lang="ru-RU" sz="5400" b="0" cap="none" spc="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764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2062</TotalTime>
  <Words>340</Words>
  <Application>Microsoft Office PowerPoint</Application>
  <PresentationFormat>Произвольный</PresentationFormat>
  <Paragraphs>146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KATY TOFF</dc:creator>
  <cp:lastModifiedBy>jantor</cp:lastModifiedBy>
  <cp:revision>32</cp:revision>
  <dcterms:created xsi:type="dcterms:W3CDTF">2018-11-07T14:23:26Z</dcterms:created>
  <dcterms:modified xsi:type="dcterms:W3CDTF">2018-11-16T05:17:45Z</dcterms:modified>
</cp:coreProperties>
</file>