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6" r:id="rId3"/>
    <p:sldId id="258" r:id="rId4"/>
    <p:sldId id="257" r:id="rId5"/>
    <p:sldId id="259" r:id="rId6"/>
    <p:sldId id="266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E8E1"/>
    <a:srgbClr val="F1FCFE"/>
    <a:srgbClr val="DBF6FE"/>
    <a:srgbClr val="6BC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NULL" TargetMode="External"/><Relationship Id="rId7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2.xml"/><Relationship Id="rId4" Type="http://schemas.microsoft.com/office/2007/relationships/media" Target="../media/media2.mp3"/><Relationship Id="rId9" Type="http://schemas.openxmlformats.org/officeDocument/2006/relationships/hyperlink" Target="https://vk.com/away.php?to=https://youtu.be/yL1b4eKsfoQ&amp;cc_key=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net4.cbsistatic.com/hub/i/2014/08/08/90791d58-ad6c-4b18-94e4-7676cdab635d/0dadd4b7dbcc3aa486b93bd3c00076b6/sproutling.jp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sm7.com/wp-content/uploads/2017/05/family-150x150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lutch.ua/wp-content/uploads/2018/02/baby-temp-626x332.jp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https://images.techhive.com/images/article/2014/02/mimo_baby-100244985-large.jpg" TargetMode="External"/><Relationship Id="rId3" Type="http://schemas.openxmlformats.org/officeDocument/2006/relationships/hyperlink" Target="https://eduhseru-my.sharepoint.com/personal/tgsheynov_edu_hse_ru/Documents/%D0%94%D0%BE%D0%BA%D1%83%D0%BC%D0%B5%D0%BD%D1%82.docx?web=1" TargetMode="External"/><Relationship Id="rId7" Type="http://schemas.openxmlformats.org/officeDocument/2006/relationships/image" Target="../media/image13.png"/><Relationship Id="rId12" Type="http://schemas.openxmlformats.org/officeDocument/2006/relationships/hyperlink" Target="https://marketing555.files.wordpress.com/2015/01/2015-01-17_1722.png?w=440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hyperlink" Target="https://www.pkvitality.com/wp-content/uploads/2017/01/KTA-moins-penchee2.png.pagespeed.ce.xb3l3f77b1.png" TargetMode="External"/><Relationship Id="rId5" Type="http://schemas.openxmlformats.org/officeDocument/2006/relationships/image" Target="../media/image11.png"/><Relationship Id="rId10" Type="http://schemas.openxmlformats.org/officeDocument/2006/relationships/hyperlink" Target="http://cnet4.cbsistatic.com/hub/i/2014/08/08/90791d58-ad6c-4b18-94e4-7676cdab635d/0dadd4b7dbcc3aa486b93bd3c00076b6/sproutling.jpg" TargetMode="External"/><Relationship Id="rId4" Type="http://schemas.openxmlformats.org/officeDocument/2006/relationships/image" Target="../media/image10.png"/><Relationship Id="rId9" Type="http://schemas.openxmlformats.org/officeDocument/2006/relationships/hyperlink" Target="http://syndoxis.com/img/iot_devices.jpg" TargetMode="External"/><Relationship Id="rId14" Type="http://schemas.openxmlformats.org/officeDocument/2006/relationships/hyperlink" Target="https://cdn-images-1.medium.com/max/1600/0*P96F-hVO7lohb9Pj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gorenje.com.ua/image/catalog/action/baby/baby-main-banner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static.abbottnutrition.com/cms-prod/similac.ru/img/baby1_img_tcm140-42625.png" TargetMode="External"/><Relationship Id="rId4" Type="http://schemas.openxmlformats.org/officeDocument/2006/relationships/hyperlink" Target="https://shop.johnson-group.com.hk/image/catalog/description/111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kolobok.ua/img/forall/users/0/12/semyya_oblojka2_750x500.jpg" TargetMode="External"/><Relationship Id="rId4" Type="http://schemas.openxmlformats.org/officeDocument/2006/relationships/hyperlink" Target="https://sempravo.com/wp-content/uploads/2016/10/6g41z7cfydx82ae9b0531414412974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gysik.ru/image/data/novaya/rebenok-plachet-posle-kormleniy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764" y="1220156"/>
            <a:ext cx="6626532" cy="441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Как мгновенно успокоить кричащего ребёнка_Trim">
            <a:hlinkClick r:id="" action="ppaction://media"/>
            <a:extLst>
              <a:ext uri="{FF2B5EF4-FFF2-40B4-BE49-F238E27FC236}">
                <a16:creationId xmlns:a16="http://schemas.microsoft.com/office/drawing/2014/main" id="{270C8F47-87EB-4CEB-8183-3F758CCC3BF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7" name="Zvuk_-_Plach_rebyonka">
            <a:hlinkClick r:id="" action="ppaction://media"/>
            <a:extLst>
              <a:ext uri="{FF2B5EF4-FFF2-40B4-BE49-F238E27FC236}">
                <a16:creationId xmlns:a16="http://schemas.microsoft.com/office/drawing/2014/main" id="{86983C64-CF78-4603-8985-AFFEB31B8A9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66315.1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23696" y="5362405"/>
            <a:ext cx="609600" cy="609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37360" y="6400800"/>
            <a:ext cx="71976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dirty="0">
                <a:hlinkClick r:id="rId9"/>
              </a:rPr>
              <a:t>https://youtu.be/yL1b4eKsfoQ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339993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8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video>
              <p:cMediaNode vol="80000" mute="1" showWhenStopped="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6569" y="4504925"/>
            <a:ext cx="554461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dirty="0">
                <a:latin typeface="Century" panose="02040604050505020304" pitchFamily="18" charset="0"/>
              </a:rPr>
              <a:t>Спасибо </a:t>
            </a:r>
          </a:p>
          <a:p>
            <a:pPr algn="ctr"/>
            <a:r>
              <a:rPr lang="ru-RU" sz="3800" dirty="0">
                <a:latin typeface="Century" panose="02040604050505020304" pitchFamily="18" charset="0"/>
              </a:rPr>
              <a:t>за внимание!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264" y="1480589"/>
            <a:ext cx="2961225" cy="288032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60232" y="6309320"/>
            <a:ext cx="2133600" cy="365125"/>
          </a:xfrm>
        </p:spPr>
        <p:txBody>
          <a:bodyPr/>
          <a:lstStyle/>
          <a:p>
            <a:fld id="{1E16B4E4-5207-492C-8EFC-83B379182D77}" type="slidenum">
              <a:rPr lang="ru-RU" sz="2000" smtClean="0">
                <a:solidFill>
                  <a:schemeClr val="tx1"/>
                </a:solidFill>
                <a:latin typeface="Century" panose="02040604050505020304" pitchFamily="18" charset="0"/>
              </a:rPr>
              <a:t>10</a:t>
            </a:fld>
            <a:endParaRPr lang="ru-RU" sz="2000" dirty="0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2DE0E00-EE44-4C3D-951D-E3BA3179A918}"/>
              </a:ext>
            </a:extLst>
          </p:cNvPr>
          <p:cNvSpPr/>
          <p:nvPr/>
        </p:nvSpPr>
        <p:spPr>
          <a:xfrm>
            <a:off x="1772247" y="6166613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200" dirty="0">
              <a:hlinkClick r:id="rId3"/>
            </a:endParaRPr>
          </a:p>
          <a:p>
            <a:r>
              <a:rPr lang="en-US" sz="1200" dirty="0">
                <a:hlinkClick r:id="rId4"/>
              </a:rPr>
              <a:t>https://psm7.com/wp-content/uploads/2017/05/family-150x150.png</a:t>
            </a:r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454523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>
            <a:off x="3419872" y="777568"/>
            <a:ext cx="552636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114203" y="168809"/>
            <a:ext cx="469960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800" dirty="0">
                <a:latin typeface="Century" panose="02040604050505020304" pitchFamily="18" charset="0"/>
              </a:rPr>
              <a:t>Ярмарка проектов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67320" y="5147743"/>
            <a:ext cx="4832030" cy="1541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latin typeface="Century" panose="02040604050505020304" pitchFamily="18" charset="0"/>
              </a:rPr>
              <a:t>Выполнили</a:t>
            </a:r>
            <a:r>
              <a:rPr lang="ru-RU" dirty="0">
                <a:latin typeface="Century" panose="02040604050505020304" pitchFamily="18" charset="0"/>
              </a:rPr>
              <a:t>: студенты МИЭМ НИУ ВШЭ,</a:t>
            </a:r>
          </a:p>
          <a:p>
            <a:pPr algn="r"/>
            <a:r>
              <a:rPr lang="ru-RU" dirty="0">
                <a:latin typeface="Century" panose="02040604050505020304" pitchFamily="18" charset="0"/>
              </a:rPr>
              <a:t>Архипова А.Э., Пантелеев М.В., </a:t>
            </a:r>
            <a:r>
              <a:rPr lang="ru-RU" dirty="0" err="1">
                <a:latin typeface="Century" panose="02040604050505020304" pitchFamily="18" charset="0"/>
              </a:rPr>
              <a:t>Сухойкина</a:t>
            </a:r>
            <a:r>
              <a:rPr lang="ru-RU" dirty="0">
                <a:latin typeface="Century" panose="02040604050505020304" pitchFamily="18" charset="0"/>
              </a:rPr>
              <a:t> В.П., Шейнов Т.Г.</a:t>
            </a:r>
            <a:endParaRPr lang="en-US" dirty="0">
              <a:latin typeface="Century" panose="02040604050505020304" pitchFamily="18" charset="0"/>
            </a:endParaRPr>
          </a:p>
          <a:p>
            <a:pPr algn="r"/>
            <a:endParaRPr lang="ru-RU" dirty="0">
              <a:latin typeface="Century" panose="02040604050505020304" pitchFamily="18" charset="0"/>
            </a:endParaRPr>
          </a:p>
          <a:p>
            <a:pPr algn="r">
              <a:spcBef>
                <a:spcPts val="500"/>
              </a:spcBef>
            </a:pPr>
            <a:r>
              <a:rPr lang="ru-RU" b="1" dirty="0">
                <a:latin typeface="Century" panose="02040604050505020304" pitchFamily="18" charset="0"/>
              </a:rPr>
              <a:t>Руководитель</a:t>
            </a:r>
            <a:r>
              <a:rPr lang="ru-RU" dirty="0">
                <a:latin typeface="Century" panose="02040604050505020304" pitchFamily="18" charset="0"/>
              </a:rPr>
              <a:t>: Иванов И.А.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94293" y="1316630"/>
            <a:ext cx="3726599" cy="377785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437412" y="1447446"/>
            <a:ext cx="324035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entury" panose="02040604050505020304" pitchFamily="18" charset="0"/>
              </a:rPr>
              <a:t>Персональное устройство для мониторинга физиологических показателей здоровья новорожденных детей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7" r="4966"/>
          <a:stretch/>
        </p:blipFill>
        <p:spPr bwMode="auto">
          <a:xfrm>
            <a:off x="5565913" y="1642852"/>
            <a:ext cx="2809461" cy="2810842"/>
          </a:xfrm>
          <a:prstGeom prst="ellipse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0CAFC4A-2138-4455-A23A-53D86A7BC64A}"/>
              </a:ext>
            </a:extLst>
          </p:cNvPr>
          <p:cNvSpPr/>
          <p:nvPr/>
        </p:nvSpPr>
        <p:spPr>
          <a:xfrm>
            <a:off x="244650" y="609612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https://www.hse.ru/data/2014/06/24/1310197143/logo_c_hse_kvadrat.jpg</a:t>
            </a:r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7" r="16363" b="6784"/>
          <a:stretch/>
        </p:blipFill>
        <p:spPr>
          <a:xfrm>
            <a:off x="4854349" y="1954260"/>
            <a:ext cx="4264054" cy="3033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885" y="4987592"/>
            <a:ext cx="1968007" cy="146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78754" y="1664709"/>
            <a:ext cx="298026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Century" panose="02040604050505020304" pitchFamily="18" charset="0"/>
              </a:rPr>
              <a:t>Банальное измерение температуры тела может превратиться в большую проблему, когда речь идет о маленьком ребенке.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32895" y="5381700"/>
            <a:ext cx="3852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Century" panose="02040604050505020304" pitchFamily="18" charset="0"/>
              </a:rPr>
              <a:t>Иногда шарики ртути закатываются в укромные места и медленно отравляют воздух.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419872" y="1014635"/>
            <a:ext cx="552636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67944" y="337527"/>
            <a:ext cx="469960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800" dirty="0">
                <a:latin typeface="Century" panose="02040604050505020304" pitchFamily="18" charset="0"/>
              </a:rPr>
              <a:t>Актуальность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4854349" y="5339309"/>
            <a:ext cx="0" cy="504056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8818849" y="5821962"/>
            <a:ext cx="0" cy="504056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854349" y="5339309"/>
            <a:ext cx="504056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8314793" y="6326018"/>
            <a:ext cx="504056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67549" y="6496356"/>
            <a:ext cx="2133600" cy="365125"/>
          </a:xfrm>
        </p:spPr>
        <p:txBody>
          <a:bodyPr/>
          <a:lstStyle/>
          <a:p>
            <a:pPr algn="l"/>
            <a:fld id="{1E16B4E4-5207-492C-8EFC-83B379182D77}" type="slidenum">
              <a:rPr lang="ru-RU" sz="2000" smtClean="0">
                <a:solidFill>
                  <a:schemeClr val="tx1"/>
                </a:solidFill>
                <a:latin typeface="Century" panose="02040604050505020304" pitchFamily="18" charset="0"/>
              </a:rPr>
              <a:pPr algn="l"/>
              <a:t>3</a:t>
            </a:fld>
            <a:endParaRPr lang="ru-RU" sz="2000" dirty="0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45F893-E51B-4AF0-A3B8-16A0F5AD6631}"/>
              </a:ext>
            </a:extLst>
          </p:cNvPr>
          <p:cNvSpPr txBox="1"/>
          <p:nvPr/>
        </p:nvSpPr>
        <p:spPr>
          <a:xfrm>
            <a:off x="4067944" y="6492690"/>
            <a:ext cx="5125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4"/>
              </a:rPr>
              <a:t>https://clutch.ua/wp-content/uploads/2018/02/baby-temp-626x332.jpg</a:t>
            </a:r>
            <a:endParaRPr lang="ru-RU" sz="1200" dirty="0"/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380161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" name="Прямая соединительная линия 107"/>
          <p:cNvCxnSpPr/>
          <p:nvPr/>
        </p:nvCxnSpPr>
        <p:spPr>
          <a:xfrm>
            <a:off x="3369674" y="873906"/>
            <a:ext cx="552636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4788024" y="256907"/>
            <a:ext cx="40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dirty="0">
                <a:latin typeface="Century" panose="02040604050505020304" pitchFamily="18" charset="0"/>
              </a:rPr>
              <a:t>Существующие </a:t>
            </a:r>
          </a:p>
          <a:p>
            <a:pPr algn="r"/>
            <a:r>
              <a:rPr lang="ru-RU" sz="3600" dirty="0">
                <a:latin typeface="Century" panose="02040604050505020304" pitchFamily="18" charset="0"/>
              </a:rPr>
              <a:t>решения</a:t>
            </a:r>
          </a:p>
        </p:txBody>
      </p:sp>
      <p:pic>
        <p:nvPicPr>
          <p:cNvPr id="110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180" y="1255884"/>
            <a:ext cx="1800200" cy="1800200"/>
          </a:xfrm>
          <a:prstGeom prst="rect">
            <a:avLst/>
          </a:prstGeom>
        </p:spPr>
      </p:pic>
      <p:sp>
        <p:nvSpPr>
          <p:cNvPr id="111" name="Овал 110"/>
          <p:cNvSpPr/>
          <p:nvPr/>
        </p:nvSpPr>
        <p:spPr>
          <a:xfrm>
            <a:off x="3718180" y="1232756"/>
            <a:ext cx="1800200" cy="1800200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Овал 111"/>
          <p:cNvSpPr/>
          <p:nvPr/>
        </p:nvSpPr>
        <p:spPr>
          <a:xfrm>
            <a:off x="7376278" y="2785616"/>
            <a:ext cx="1519756" cy="1519756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Овал 112"/>
          <p:cNvSpPr/>
          <p:nvPr/>
        </p:nvSpPr>
        <p:spPr>
          <a:xfrm>
            <a:off x="845724" y="4603288"/>
            <a:ext cx="1782060" cy="1778040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Овал 113"/>
          <p:cNvSpPr/>
          <p:nvPr/>
        </p:nvSpPr>
        <p:spPr>
          <a:xfrm>
            <a:off x="6617520" y="4450149"/>
            <a:ext cx="1667789" cy="1667789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5" name="Прямая соединительная линия 114"/>
          <p:cNvCxnSpPr/>
          <p:nvPr/>
        </p:nvCxnSpPr>
        <p:spPr>
          <a:xfrm>
            <a:off x="5259936" y="2765142"/>
            <a:ext cx="1701803" cy="184851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 flipV="1">
            <a:off x="2267744" y="2852936"/>
            <a:ext cx="1800200" cy="194421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 flipH="1">
            <a:off x="3934204" y="3032956"/>
            <a:ext cx="432048" cy="226825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/>
          <p:nvPr/>
        </p:nvCxnSpPr>
        <p:spPr>
          <a:xfrm>
            <a:off x="5004048" y="2924944"/>
            <a:ext cx="450050" cy="21242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/>
          <p:cNvCxnSpPr/>
          <p:nvPr/>
        </p:nvCxnSpPr>
        <p:spPr>
          <a:xfrm>
            <a:off x="5518380" y="2420888"/>
            <a:ext cx="2160240" cy="93610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" name="Рисунок 12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582" y="2808796"/>
            <a:ext cx="1497452" cy="1497452"/>
          </a:xfrm>
          <a:prstGeom prst="rect">
            <a:avLst/>
          </a:prstGeom>
        </p:spPr>
      </p:pic>
      <p:pic>
        <p:nvPicPr>
          <p:cNvPr id="123" name="Рисунок 1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980082"/>
            <a:ext cx="1773572" cy="1761286"/>
          </a:xfrm>
          <a:prstGeom prst="rect">
            <a:avLst/>
          </a:prstGeom>
        </p:spPr>
      </p:pic>
      <p:pic>
        <p:nvPicPr>
          <p:cNvPr id="124" name="Рисунок 1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24" y="4614340"/>
            <a:ext cx="1797064" cy="1766988"/>
          </a:xfrm>
          <a:prstGeom prst="rect">
            <a:avLst/>
          </a:prstGeom>
        </p:spPr>
      </p:pic>
      <p:pic>
        <p:nvPicPr>
          <p:cNvPr id="125" name="Рисунок 124">
            <a:hlinkClick r:id="rId3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492" y="4461658"/>
            <a:ext cx="1638044" cy="1638044"/>
          </a:xfrm>
          <a:prstGeom prst="rect">
            <a:avLst/>
          </a:prstGeom>
        </p:spPr>
      </p:pic>
      <p:sp>
        <p:nvSpPr>
          <p:cNvPr id="126" name="TextBox 125"/>
          <p:cNvSpPr txBox="1"/>
          <p:nvPr/>
        </p:nvSpPr>
        <p:spPr>
          <a:xfrm rot="2879211">
            <a:off x="5240018" y="3433902"/>
            <a:ext cx="216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entury" panose="02040604050505020304" pitchFamily="18" charset="0"/>
              </a:rPr>
              <a:t>K’Track</a:t>
            </a:r>
            <a:r>
              <a:rPr lang="en-US" dirty="0">
                <a:latin typeface="Century" panose="02040604050505020304" pitchFamily="18" charset="0"/>
              </a:rPr>
              <a:t> Glucose</a:t>
            </a:r>
            <a:endParaRPr lang="ru-RU" dirty="0">
              <a:latin typeface="Century" panose="02040604050505020304" pitchFamily="18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 rot="18748604">
            <a:off x="1458922" y="3512996"/>
            <a:ext cx="3124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entury" panose="02040604050505020304" pitchFamily="18" charset="0"/>
              </a:rPr>
              <a:t>Monbaby</a:t>
            </a:r>
            <a:r>
              <a:rPr lang="en-US" dirty="0">
                <a:latin typeface="Century" panose="02040604050505020304" pitchFamily="18" charset="0"/>
              </a:rPr>
              <a:t> smart button</a:t>
            </a:r>
            <a:endParaRPr lang="ru-RU" dirty="0">
              <a:latin typeface="Century" panose="02040604050505020304" pitchFamily="18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 rot="16882308">
            <a:off x="2588401" y="3778408"/>
            <a:ext cx="2789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" panose="02040604050505020304" pitchFamily="18" charset="0"/>
              </a:rPr>
              <a:t>Rest Devices baby</a:t>
            </a:r>
            <a:endParaRPr lang="ru-RU" dirty="0">
              <a:latin typeface="Century" panose="02040604050505020304" pitchFamily="18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 rot="4551980">
            <a:off x="3723697" y="3825971"/>
            <a:ext cx="2725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" panose="02040604050505020304" pitchFamily="18" charset="0"/>
              </a:rPr>
              <a:t>Owlet </a:t>
            </a:r>
            <a:r>
              <a:rPr lang="ru-RU" dirty="0" err="1">
                <a:latin typeface="Century" panose="02040604050505020304" pitchFamily="18" charset="0"/>
              </a:rPr>
              <a:t>Baby</a:t>
            </a:r>
            <a:r>
              <a:rPr lang="ru-RU" dirty="0">
                <a:latin typeface="Century" panose="02040604050505020304" pitchFamily="18" charset="0"/>
              </a:rPr>
              <a:t> </a:t>
            </a:r>
            <a:r>
              <a:rPr lang="ru-RU" dirty="0" err="1">
                <a:latin typeface="Century" panose="02040604050505020304" pitchFamily="18" charset="0"/>
              </a:rPr>
              <a:t>Care</a:t>
            </a:r>
            <a:endParaRPr lang="ru-RU" dirty="0">
              <a:latin typeface="Century" panose="02040604050505020304" pitchFamily="18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 rot="1492014">
            <a:off x="5177146" y="2492069"/>
            <a:ext cx="2725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latin typeface="Century" panose="02040604050505020304" pitchFamily="18" charset="0"/>
              </a:rPr>
              <a:t>Sproutling</a:t>
            </a:r>
            <a:r>
              <a:rPr lang="ru-RU" dirty="0">
                <a:latin typeface="Century" panose="02040604050505020304" pitchFamily="18" charset="0"/>
              </a:rPr>
              <a:t> </a:t>
            </a:r>
            <a:r>
              <a:rPr lang="en-US" dirty="0">
                <a:latin typeface="Century" panose="02040604050505020304" pitchFamily="18" charset="0"/>
              </a:rPr>
              <a:t>tracker </a:t>
            </a:r>
            <a:endParaRPr lang="ru-RU" dirty="0">
              <a:latin typeface="Century" panose="02040604050505020304" pitchFamily="18" charset="0"/>
            </a:endParaRPr>
          </a:p>
        </p:txBody>
      </p:sp>
      <p:sp>
        <p:nvSpPr>
          <p:cNvPr id="132" name="Овал 131"/>
          <p:cNvSpPr/>
          <p:nvPr/>
        </p:nvSpPr>
        <p:spPr>
          <a:xfrm>
            <a:off x="2843808" y="4963328"/>
            <a:ext cx="1782060" cy="1778040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" name="Рисунок 1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486" y="4921854"/>
            <a:ext cx="1727044" cy="1727044"/>
          </a:xfrm>
          <a:prstGeom prst="rect">
            <a:avLst/>
          </a:prstGeom>
        </p:spPr>
      </p:pic>
      <p:sp>
        <p:nvSpPr>
          <p:cNvPr id="135" name="Овал 134"/>
          <p:cNvSpPr/>
          <p:nvPr/>
        </p:nvSpPr>
        <p:spPr>
          <a:xfrm>
            <a:off x="4788024" y="4921854"/>
            <a:ext cx="1747505" cy="1717834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728182" y="6274563"/>
            <a:ext cx="2133600" cy="365125"/>
          </a:xfrm>
        </p:spPr>
        <p:txBody>
          <a:bodyPr/>
          <a:lstStyle/>
          <a:p>
            <a:fld id="{1E16B4E4-5207-492C-8EFC-83B379182D77}" type="slidenum">
              <a:rPr lang="ru-RU" sz="2000" smtClean="0">
                <a:solidFill>
                  <a:schemeClr val="tx1"/>
                </a:solidFill>
                <a:latin typeface="Century" panose="02040604050505020304" pitchFamily="18" charset="0"/>
              </a:rPr>
              <a:t>4</a:t>
            </a:fld>
            <a:endParaRPr lang="ru-RU" sz="2000" dirty="0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05A0D2-5C3E-44F0-92EC-8A0AA3E9590D}"/>
              </a:ext>
            </a:extLst>
          </p:cNvPr>
          <p:cNvSpPr txBox="1"/>
          <p:nvPr/>
        </p:nvSpPr>
        <p:spPr>
          <a:xfrm>
            <a:off x="13830" y="192291"/>
            <a:ext cx="2832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9"/>
              </a:rPr>
              <a:t>http://syndoxis.com/img/iot_devices.jpg</a:t>
            </a:r>
            <a:endParaRPr lang="ru-RU" sz="1200" dirty="0"/>
          </a:p>
          <a:p>
            <a:endParaRPr lang="ru-RU" sz="12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15EFA61-6538-4F83-89A5-12E55C8D575E}"/>
              </a:ext>
            </a:extLst>
          </p:cNvPr>
          <p:cNvSpPr/>
          <p:nvPr/>
        </p:nvSpPr>
        <p:spPr>
          <a:xfrm>
            <a:off x="35181" y="2228041"/>
            <a:ext cx="2567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10"/>
              </a:rPr>
              <a:t>http://cnet4.cbsistatic.com/hub/i/2014/08/08/90791d58-ad6c-4b18-94e4-7676cdab635d/0dadd4b7dbcc3aa486b93bd3c00076b6/sproutling.jpg</a:t>
            </a:r>
            <a:endParaRPr lang="ru-RU" sz="9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62C867A-7B53-4A5A-A891-57A732E9CBCD}"/>
              </a:ext>
            </a:extLst>
          </p:cNvPr>
          <p:cNvSpPr/>
          <p:nvPr/>
        </p:nvSpPr>
        <p:spPr>
          <a:xfrm>
            <a:off x="6089" y="1734772"/>
            <a:ext cx="234021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11"/>
              </a:rPr>
              <a:t>https://www.pkvitality.com/wp-content/uploads/2017/01/KTA-moins-penchee2.png.pagespeed.ce.xb3l3f77b1.png</a:t>
            </a:r>
            <a:endParaRPr lang="ru-RU" sz="9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62D8E2F-1041-4A02-9DE8-8534AD18D340}"/>
              </a:ext>
            </a:extLst>
          </p:cNvPr>
          <p:cNvSpPr/>
          <p:nvPr/>
        </p:nvSpPr>
        <p:spPr>
          <a:xfrm>
            <a:off x="845" y="1226941"/>
            <a:ext cx="201352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12"/>
              </a:rPr>
              <a:t>https://marketing555.files.wordpress.com/2015/01/2015-01-17_1722.png?w=440</a:t>
            </a:r>
            <a:endParaRPr lang="ru-RU" sz="9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B243162-65C2-4CAD-911A-A19CF9B7DF05}"/>
              </a:ext>
            </a:extLst>
          </p:cNvPr>
          <p:cNvSpPr/>
          <p:nvPr/>
        </p:nvSpPr>
        <p:spPr>
          <a:xfrm>
            <a:off x="-5041" y="747927"/>
            <a:ext cx="179906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13"/>
              </a:rPr>
              <a:t>https://images.techhive.com/images/article/2014/02/mimo_baby-100244985-large.jpg</a:t>
            </a:r>
            <a:endParaRPr lang="ru-RU" sz="9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1AC7AB9-A1FE-484B-9F67-C2C8D922F821}"/>
              </a:ext>
            </a:extLst>
          </p:cNvPr>
          <p:cNvSpPr/>
          <p:nvPr/>
        </p:nvSpPr>
        <p:spPr>
          <a:xfrm>
            <a:off x="12269" y="412401"/>
            <a:ext cx="28426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14"/>
              </a:rPr>
              <a:t>https://cdn-images-1.medium.com/max/1600/0*P96F-hVO7lohb9Pj.jpg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4191663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bobr.by/data/relevant/image_3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" r="9009"/>
          <a:stretch/>
        </p:blipFill>
        <p:spPr bwMode="auto">
          <a:xfrm>
            <a:off x="4804958" y="1817451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335206" y="1115953"/>
            <a:ext cx="552636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83278" y="438845"/>
            <a:ext cx="469960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800" dirty="0">
                <a:latin typeface="Century" panose="02040604050505020304" pitchFamily="18" charset="0"/>
              </a:rPr>
              <a:t>Цель и пути ее достижения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61966" y="2886860"/>
            <a:ext cx="3771696" cy="308987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033262" y="3178232"/>
            <a:ext cx="3600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Century" panose="02040604050505020304" pitchFamily="18" charset="0"/>
              </a:rPr>
              <a:t>Даже самая легкая простуда часто лишает сна родителей, а все из-за переживаний и необходимости мерить температуру каждые 10 минут.</a:t>
            </a:r>
            <a:r>
              <a:rPr lang="ru-RU" sz="2200" dirty="0"/>
              <a:t> </a:t>
            </a: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15667" y="6390614"/>
            <a:ext cx="2133600" cy="365125"/>
          </a:xfrm>
        </p:spPr>
        <p:txBody>
          <a:bodyPr/>
          <a:lstStyle/>
          <a:p>
            <a:fld id="{1E16B4E4-5207-492C-8EFC-83B379182D77}" type="slidenum">
              <a:rPr lang="ru-RU" sz="2000" smtClean="0">
                <a:solidFill>
                  <a:schemeClr val="tx1"/>
                </a:solidFill>
                <a:latin typeface="Century" panose="02040604050505020304" pitchFamily="18" charset="0"/>
              </a:rPr>
              <a:t>5</a:t>
            </a:fld>
            <a:endParaRPr lang="ru-RU" sz="2000" dirty="0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06B1B97-43DB-4769-A171-5CCD4CE91738}"/>
              </a:ext>
            </a:extLst>
          </p:cNvPr>
          <p:cNvSpPr/>
          <p:nvPr/>
        </p:nvSpPr>
        <p:spPr>
          <a:xfrm>
            <a:off x="4529667" y="60674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http://gorenje.com.ua/image/catalog/action/baby/baby-main-banner.jpg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0324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>
            <a:cxnSpLocks/>
          </p:cNvCxnSpPr>
          <p:nvPr/>
        </p:nvCxnSpPr>
        <p:spPr>
          <a:xfrm>
            <a:off x="3021496" y="1208718"/>
            <a:ext cx="5893079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99031" y="519882"/>
            <a:ext cx="66155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800" dirty="0">
                <a:latin typeface="Century" panose="02040604050505020304" pitchFamily="18" charset="0"/>
              </a:rPr>
              <a:t>Концепция устройства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9"/>
          <a:stretch/>
        </p:blipFill>
        <p:spPr bwMode="auto">
          <a:xfrm>
            <a:off x="1283642" y="1554954"/>
            <a:ext cx="6959100" cy="316278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5707144" y="3431754"/>
            <a:ext cx="2671415" cy="3287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54B51FFF-A4CA-43CE-92B2-004F146B4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E16B4E4-5207-492C-8EFC-83B379182D77}" type="slidenum">
              <a:rPr lang="ru-RU" sz="2000" smtClean="0">
                <a:solidFill>
                  <a:schemeClr val="tx1"/>
                </a:solidFill>
                <a:latin typeface="Century" panose="02040604050505020304" pitchFamily="18" charset="0"/>
              </a:rPr>
              <a:t>6</a:t>
            </a:fld>
            <a:endParaRPr lang="ru-RU" sz="2000" dirty="0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382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496692" y="2355887"/>
            <a:ext cx="3257686" cy="255693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347" y="764704"/>
            <a:ext cx="2400515" cy="2400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808" y="771955"/>
            <a:ext cx="2400493" cy="2400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310" y="3695620"/>
            <a:ext cx="2400493" cy="2400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249" y="3717479"/>
            <a:ext cx="2340513" cy="2340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822247" y="3165197"/>
            <a:ext cx="240051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" panose="02040604050505020304" pitchFamily="18" charset="0"/>
              </a:rPr>
              <a:t>Архипова Ангелина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22247" y="6165304"/>
            <a:ext cx="24941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latin typeface="Century" panose="02040604050505020304" pitchFamily="18" charset="0"/>
              </a:rPr>
              <a:t>Сухойкина</a:t>
            </a:r>
            <a:r>
              <a:rPr lang="ru-RU" dirty="0">
                <a:latin typeface="Century" panose="02040604050505020304" pitchFamily="18" charset="0"/>
              </a:rPr>
              <a:t> Валерия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82908" y="3156813"/>
            <a:ext cx="248909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" panose="02040604050505020304" pitchFamily="18" charset="0"/>
              </a:rPr>
              <a:t>Пантелеев Марк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16216" y="6145812"/>
            <a:ext cx="248909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" panose="02040604050505020304" pitchFamily="18" charset="0"/>
              </a:rPr>
              <a:t>Шейнов Тихон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030" y="2392642"/>
            <a:ext cx="3257686" cy="2340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Century" panose="02040604050505020304" pitchFamily="18" charset="0"/>
              </a:rPr>
              <a:t>Ангелина – лидер команды, схемотехник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Century" panose="02040604050505020304" pitchFamily="18" charset="0"/>
              </a:rPr>
              <a:t>Марк – конструктор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Century" panose="02040604050505020304" pitchFamily="18" charset="0"/>
              </a:rPr>
              <a:t>Валерия – конструктор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Century" panose="02040604050505020304" pitchFamily="18" charset="0"/>
              </a:rPr>
              <a:t>Тихон – разработчик ПО</a:t>
            </a:r>
          </a:p>
        </p:txBody>
      </p:sp>
      <p:sp>
        <p:nvSpPr>
          <p:cNvPr id="11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7010400" y="6520259"/>
            <a:ext cx="2133600" cy="365125"/>
          </a:xfrm>
        </p:spPr>
        <p:txBody>
          <a:bodyPr/>
          <a:lstStyle/>
          <a:p>
            <a:fld id="{1E16B4E4-5207-492C-8EFC-83B379182D77}" type="slidenum">
              <a:rPr lang="ru-RU" sz="2000" smtClean="0">
                <a:solidFill>
                  <a:schemeClr val="tx1"/>
                </a:solidFill>
                <a:latin typeface="Century" panose="02040604050505020304" pitchFamily="18" charset="0"/>
              </a:rPr>
              <a:t>7</a:t>
            </a:fld>
            <a:endParaRPr lang="ru-RU" sz="2000" dirty="0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845651"/>
            <a:ext cx="254303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800" dirty="0">
                <a:latin typeface="Century" panose="02040604050505020304" pitchFamily="18" charset="0"/>
              </a:rPr>
              <a:t>Команда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67260" y="1522759"/>
            <a:ext cx="302436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90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8" t="14563" r="9000" b="12917"/>
          <a:stretch/>
        </p:blipFill>
        <p:spPr>
          <a:xfrm>
            <a:off x="5268628" y="598595"/>
            <a:ext cx="3497629" cy="28079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59548" y="707011"/>
            <a:ext cx="469960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dirty="0">
                <a:latin typeface="Century" panose="02040604050505020304" pitchFamily="18" charset="0"/>
              </a:rPr>
              <a:t>Предполагаемые результаты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687" y="2462499"/>
            <a:ext cx="406480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latin typeface="Century" panose="02040604050505020304" pitchFamily="18" charset="0"/>
              </a:rPr>
              <a:t>Опытный образец устройства;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latin typeface="Century" panose="02040604050505020304" pitchFamily="18" charset="0"/>
              </a:rPr>
              <a:t>Способы фиксации на теле младенца;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latin typeface="Century" panose="02040604050505020304" pitchFamily="18" charset="0"/>
              </a:rPr>
              <a:t>Программное обеспечение;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latin typeface="Century" panose="02040604050505020304" pitchFamily="18" charset="0"/>
              </a:rPr>
              <a:t>Мобильное приложение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7" t="12031" r="17779" b="8036"/>
          <a:stretch/>
        </p:blipFill>
        <p:spPr>
          <a:xfrm>
            <a:off x="5512495" y="3406520"/>
            <a:ext cx="3009894" cy="3115913"/>
          </a:xfrm>
          <a:prstGeom prst="rect">
            <a:avLst/>
          </a:prstGeom>
        </p:spPr>
      </p:pic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90015" y="6492875"/>
            <a:ext cx="2133600" cy="365125"/>
          </a:xfrm>
        </p:spPr>
        <p:txBody>
          <a:bodyPr/>
          <a:lstStyle/>
          <a:p>
            <a:fld id="{1E16B4E4-5207-492C-8EFC-83B379182D77}" type="slidenum">
              <a:rPr lang="ru-RU" sz="2000" smtClean="0">
                <a:solidFill>
                  <a:schemeClr val="tx1"/>
                </a:solidFill>
                <a:latin typeface="Century" panose="02040604050505020304" pitchFamily="18" charset="0"/>
              </a:rPr>
              <a:t>8</a:t>
            </a:fld>
            <a:endParaRPr lang="ru-RU" sz="2000" dirty="0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  <p:cxnSp>
        <p:nvCxnSpPr>
          <p:cNvPr id="7" name="Прямая соединительная линия 6"/>
          <p:cNvCxnSpPr>
            <a:cxnSpLocks/>
          </p:cNvCxnSpPr>
          <p:nvPr/>
        </p:nvCxnSpPr>
        <p:spPr>
          <a:xfrm>
            <a:off x="1550504" y="1386046"/>
            <a:ext cx="4368793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E3C63BB-2CC4-45D0-B11F-27D0F96E779C}"/>
              </a:ext>
            </a:extLst>
          </p:cNvPr>
          <p:cNvSpPr/>
          <p:nvPr/>
        </p:nvSpPr>
        <p:spPr>
          <a:xfrm>
            <a:off x="1723350" y="636233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4"/>
              </a:rPr>
              <a:t>https://shop.johnson-group.com.hk/image/catalog/description/111.jpg</a:t>
            </a:r>
            <a:endParaRPr lang="ru-RU" sz="12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70A274A-7D8D-4DB3-8744-160622C121FC}"/>
              </a:ext>
            </a:extLst>
          </p:cNvPr>
          <p:cNvSpPr/>
          <p:nvPr/>
        </p:nvSpPr>
        <p:spPr>
          <a:xfrm>
            <a:off x="5512495" y="31124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5"/>
              </a:rPr>
              <a:t>https://static.abbottnutrition.com/cms-prod/similac.ru/img/baby1_img_tcm140-42625.png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321886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H="1">
            <a:off x="3763132" y="1229983"/>
            <a:ext cx="508266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512493" y="553437"/>
            <a:ext cx="5333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dirty="0">
                <a:latin typeface="Century" panose="02040604050505020304" pitchFamily="18" charset="0"/>
              </a:rPr>
              <a:t>Потребители и рынок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11004" y="2018055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Century" panose="02040604050505020304" pitchFamily="18" charset="0"/>
              </a:rPr>
              <a:t>Молодые родители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16381" y="4794946"/>
            <a:ext cx="2566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Century" panose="02040604050505020304" pitchFamily="18" charset="0"/>
              </a:rPr>
              <a:t>Пожилые люди</a:t>
            </a:r>
          </a:p>
        </p:txBody>
      </p:sp>
      <p:sp>
        <p:nvSpPr>
          <p:cNvPr id="1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E16B4E4-5207-492C-8EFC-83B379182D77}" type="slidenum">
              <a:rPr lang="ru-RU" sz="2000" smtClean="0">
                <a:solidFill>
                  <a:schemeClr val="tx1"/>
                </a:solidFill>
                <a:latin typeface="Century" panose="02040604050505020304" pitchFamily="18" charset="0"/>
              </a:rPr>
              <a:t>9</a:t>
            </a:fld>
            <a:endParaRPr lang="ru-RU" sz="2000" dirty="0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  <p:pic>
        <p:nvPicPr>
          <p:cNvPr id="12" name="Рисунок 11" descr="Изображение выглядит как сидит, мужчина, человек, старший&#10;&#10;Описание создано автоматически">
            <a:extLst>
              <a:ext uri="{FF2B5EF4-FFF2-40B4-BE49-F238E27FC236}">
                <a16:creationId xmlns:a16="http://schemas.microsoft.com/office/drawing/2014/main" id="{C47B1DF5-F65D-4940-BBDB-85C2A21A2D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333" y="3907330"/>
            <a:ext cx="2972048" cy="1977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Изображение выглядит как человек, трава, внешний, сидит&#10;&#10;Описание создано автоматически">
            <a:extLst>
              <a:ext uri="{FF2B5EF4-FFF2-40B4-BE49-F238E27FC236}">
                <a16:creationId xmlns:a16="http://schemas.microsoft.com/office/drawing/2014/main" id="{A32467B6-245E-4DB3-BB77-09FF940C6B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313" y="1494208"/>
            <a:ext cx="3212302" cy="2139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297FC63-6648-4A7E-A7D0-3FECEC59932E}"/>
              </a:ext>
            </a:extLst>
          </p:cNvPr>
          <p:cNvSpPr/>
          <p:nvPr/>
        </p:nvSpPr>
        <p:spPr>
          <a:xfrm>
            <a:off x="3685933" y="603111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4"/>
              </a:rPr>
              <a:t>https://sempravo.com/wp-content/uploads/2016/10/6g41z7cfydx82ae9b0531414412974.jpg</a:t>
            </a:r>
            <a:endParaRPr lang="ru-RU" sz="12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5D113B0-12E9-4F8F-8D6D-37EC49A3F406}"/>
              </a:ext>
            </a:extLst>
          </p:cNvPr>
          <p:cNvSpPr/>
          <p:nvPr/>
        </p:nvSpPr>
        <p:spPr>
          <a:xfrm>
            <a:off x="3685933" y="6495710"/>
            <a:ext cx="49498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5"/>
              </a:rPr>
              <a:t>https://kolobok.ua/img/forall/users/0/12/semyya_oblojka2_750x500.jpg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263406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939</TotalTime>
  <Words>427</Words>
  <Application>Microsoft Office PowerPoint</Application>
  <PresentationFormat>Экран (4:3)</PresentationFormat>
  <Paragraphs>63</Paragraphs>
  <Slides>10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Century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Шейнов Тихон Геннадьевич</cp:lastModifiedBy>
  <cp:revision>48</cp:revision>
  <dcterms:created xsi:type="dcterms:W3CDTF">2018-09-04T12:10:47Z</dcterms:created>
  <dcterms:modified xsi:type="dcterms:W3CDTF">2018-11-17T20:36:04Z</dcterms:modified>
</cp:coreProperties>
</file>