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56BF6-B89F-4C7D-AE49-42BEDEFEE97C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E4A63-EA93-4008-ACFE-537B2C33A8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057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E4A63-EA93-4008-ACFE-537B2C33A8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299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28D837FD-3FFE-4A52-A9C2-E4F790E134D4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34092A7C-BEEF-4779-ABE7-298C86865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310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837FD-3FFE-4A52-A9C2-E4F790E134D4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92A7C-BEEF-4779-ABE7-298C86865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966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837FD-3FFE-4A52-A9C2-E4F790E134D4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92A7C-BEEF-4779-ABE7-298C86865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762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837FD-3FFE-4A52-A9C2-E4F790E134D4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92A7C-BEEF-4779-ABE7-298C86865BBD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4819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837FD-3FFE-4A52-A9C2-E4F790E134D4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92A7C-BEEF-4779-ABE7-298C86865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618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837FD-3FFE-4A52-A9C2-E4F790E134D4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92A7C-BEEF-4779-ABE7-298C86865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868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837FD-3FFE-4A52-A9C2-E4F790E134D4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92A7C-BEEF-4779-ABE7-298C86865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868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837FD-3FFE-4A52-A9C2-E4F790E134D4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92A7C-BEEF-4779-ABE7-298C86865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311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837FD-3FFE-4A52-A9C2-E4F790E134D4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92A7C-BEEF-4779-ABE7-298C86865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010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837FD-3FFE-4A52-A9C2-E4F790E134D4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92A7C-BEEF-4779-ABE7-298C86865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598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837FD-3FFE-4A52-A9C2-E4F790E134D4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92A7C-BEEF-4779-ABE7-298C86865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185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837FD-3FFE-4A52-A9C2-E4F790E134D4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92A7C-BEEF-4779-ABE7-298C86865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375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837FD-3FFE-4A52-A9C2-E4F790E134D4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92A7C-BEEF-4779-ABE7-298C86865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677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837FD-3FFE-4A52-A9C2-E4F790E134D4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92A7C-BEEF-4779-ABE7-298C86865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46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837FD-3FFE-4A52-A9C2-E4F790E134D4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92A7C-BEEF-4779-ABE7-298C86865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983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837FD-3FFE-4A52-A9C2-E4F790E134D4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92A7C-BEEF-4779-ABE7-298C86865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136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837FD-3FFE-4A52-A9C2-E4F790E134D4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92A7C-BEEF-4779-ABE7-298C86865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226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18000">
              <a:schemeClr val="accent5">
                <a:lumMod val="89000"/>
              </a:schemeClr>
            </a:gs>
            <a:gs pos="30000">
              <a:schemeClr val="accent5">
                <a:lumMod val="75000"/>
              </a:schemeClr>
            </a:gs>
            <a:gs pos="100000">
              <a:schemeClr val="accent5">
                <a:lumMod val="1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837FD-3FFE-4A52-A9C2-E4F790E134D4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92A7C-BEEF-4779-ABE7-298C86865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2106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18000">
              <a:schemeClr val="accent5">
                <a:lumMod val="89000"/>
              </a:schemeClr>
            </a:gs>
            <a:gs pos="30000">
              <a:schemeClr val="accent5">
                <a:lumMod val="75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9BE10567-6165-46A7-867D-4690A16B4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44" name="Rectangle 43">
              <a:extLst>
                <a:ext uri="{FF2B5EF4-FFF2-40B4-BE49-F238E27FC236}">
                  <a16:creationId xmlns:a16="http://schemas.microsoft.com/office/drawing/2014/main" id="{0F4DB1F4-429C-4C85-85D7-C4D81996D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2">
              <a:extLst>
                <a:ext uri="{FF2B5EF4-FFF2-40B4-BE49-F238E27FC236}">
                  <a16:creationId xmlns:a16="http://schemas.microsoft.com/office/drawing/2014/main" id="{159C0DA6-71D9-4C96-A774-7FADF5E0A4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" name="Round Diagonal Corner Rectangle 7">
            <a:extLst>
              <a:ext uri="{FF2B5EF4-FFF2-40B4-BE49-F238E27FC236}">
                <a16:creationId xmlns:a16="http://schemas.microsoft.com/office/drawing/2014/main" id="{4B24F6DB-F114-44A7-BB56-D401884E4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2333" y="2235200"/>
            <a:ext cx="7027334" cy="2396067"/>
          </a:xfrm>
          <a:prstGeom prst="round2DiagRect">
            <a:avLst>
              <a:gd name="adj1" fmla="val 9246"/>
              <a:gd name="adj2" fmla="val 0"/>
            </a:avLst>
          </a:prstGeom>
          <a:solidFill>
            <a:srgbClr val="000000">
              <a:alpha val="80000"/>
            </a:srgbClr>
          </a:solidFill>
          <a:ln w="19050" cap="sq">
            <a:solidFill>
              <a:schemeClr val="tx2"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DB50ECD-225E-4F81-AF7B-706DD05F3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5895" y="2900097"/>
            <a:ext cx="10982062" cy="1211524"/>
            <a:chOff x="605895" y="2900097"/>
            <a:chExt cx="10982062" cy="1211524"/>
          </a:xfrm>
          <a:effectLst/>
        </p:grpSpPr>
        <p:sp>
          <p:nvSpPr>
            <p:cNvPr id="50" name="Freeform 32">
              <a:extLst>
                <a:ext uri="{FF2B5EF4-FFF2-40B4-BE49-F238E27FC236}">
                  <a16:creationId xmlns:a16="http://schemas.microsoft.com/office/drawing/2014/main" id="{CBC3B006-1357-4969-BC3D-CDD91E492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9653587" y="3379784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  <a:extLst/>
          </p:spPr>
        </p:sp>
        <p:sp>
          <p:nvSpPr>
            <p:cNvPr id="51" name="Freeform 33">
              <a:extLst>
                <a:ext uri="{FF2B5EF4-FFF2-40B4-BE49-F238E27FC236}">
                  <a16:creationId xmlns:a16="http://schemas.microsoft.com/office/drawing/2014/main" id="{0D6E4F1D-B331-41B5-90EF-2236C1EE15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10078244" y="3310728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  <a:extLst/>
          </p:spPr>
        </p:sp>
        <p:sp>
          <p:nvSpPr>
            <p:cNvPr id="52" name="Freeform 34">
              <a:extLst>
                <a:ext uri="{FF2B5EF4-FFF2-40B4-BE49-F238E27FC236}">
                  <a16:creationId xmlns:a16="http://schemas.microsoft.com/office/drawing/2014/main" id="{54A60014-21DF-44E5-9137-433571885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11146631" y="3574253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  <a:extLst/>
          </p:spPr>
        </p:sp>
        <p:sp>
          <p:nvSpPr>
            <p:cNvPr id="53" name="Freeform 37">
              <a:extLst>
                <a:ext uri="{FF2B5EF4-FFF2-40B4-BE49-F238E27FC236}">
                  <a16:creationId xmlns:a16="http://schemas.microsoft.com/office/drawing/2014/main" id="{40B768C0-B003-45F4-9A06-EA3509A90B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10230644" y="3034502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  <a:extLst/>
          </p:spPr>
        </p:sp>
        <p:sp>
          <p:nvSpPr>
            <p:cNvPr id="54" name="Freeform 35">
              <a:extLst>
                <a:ext uri="{FF2B5EF4-FFF2-40B4-BE49-F238E27FC236}">
                  <a16:creationId xmlns:a16="http://schemas.microsoft.com/office/drawing/2014/main" id="{5E479182-2054-4AD9-823D-81CFAD7F2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034587" y="256275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  <a:extLst/>
          </p:spPr>
        </p:sp>
        <p:sp>
          <p:nvSpPr>
            <p:cNvPr id="55" name="Freeform 36">
              <a:extLst>
                <a:ext uri="{FF2B5EF4-FFF2-40B4-BE49-F238E27FC236}">
                  <a16:creationId xmlns:a16="http://schemas.microsoft.com/office/drawing/2014/main" id="{A7D912CF-756A-41F1-8BF1-5BA7D1BD05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47375" y="3232679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  <a:extLst/>
          </p:spPr>
        </p:sp>
        <p:sp>
          <p:nvSpPr>
            <p:cNvPr id="56" name="Freeform 38">
              <a:extLst>
                <a:ext uri="{FF2B5EF4-FFF2-40B4-BE49-F238E27FC236}">
                  <a16:creationId xmlns:a16="http://schemas.microsoft.com/office/drawing/2014/main" id="{734B6F35-2160-44B1-AB00-F628C84B14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9044" y="3095360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  <a:extLst/>
          </p:spPr>
        </p:sp>
        <p:sp>
          <p:nvSpPr>
            <p:cNvPr id="57" name="Freeform 39">
              <a:extLst>
                <a:ext uri="{FF2B5EF4-FFF2-40B4-BE49-F238E27FC236}">
                  <a16:creationId xmlns:a16="http://schemas.microsoft.com/office/drawing/2014/main" id="{D8657E76-4F63-44FE-86C5-54CA174FC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53675" y="2153178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  <a:extLst/>
          </p:spPr>
        </p:sp>
        <p:sp>
          <p:nvSpPr>
            <p:cNvPr id="58" name="Freeform 40">
              <a:extLst>
                <a:ext uri="{FF2B5EF4-FFF2-40B4-BE49-F238E27FC236}">
                  <a16:creationId xmlns:a16="http://schemas.microsoft.com/office/drawing/2014/main" id="{482CEB8C-90E5-4152-8B52-A2881B98A3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48850" y="330887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  <a:extLst/>
          </p:spPr>
        </p:sp>
        <p:sp>
          <p:nvSpPr>
            <p:cNvPr id="59" name="Rectangle 41">
              <a:extLst>
                <a:ext uri="{FF2B5EF4-FFF2-40B4-BE49-F238E27FC236}">
                  <a16:creationId xmlns:a16="http://schemas.microsoft.com/office/drawing/2014/main" id="{85010FC2-BC4C-4692-876D-7FE363BFC6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21056" y="3284272"/>
              <a:ext cx="23813" cy="252413"/>
            </a:xfrm>
            <a:prstGeom prst="rect">
              <a:avLst/>
            </a:pr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  <a:extLst/>
          </p:spPr>
        </p:sp>
        <p:sp>
          <p:nvSpPr>
            <p:cNvPr id="60" name="Freeform 32">
              <a:extLst>
                <a:ext uri="{FF2B5EF4-FFF2-40B4-BE49-F238E27FC236}">
                  <a16:creationId xmlns:a16="http://schemas.microsoft.com/office/drawing/2014/main" id="{714C1223-2B78-4715-9ACB-079A60D16D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2122751" y="3532184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  <a:extLst/>
          </p:spPr>
        </p:sp>
        <p:sp>
          <p:nvSpPr>
            <p:cNvPr id="61" name="Freeform 33">
              <a:extLst>
                <a:ext uri="{FF2B5EF4-FFF2-40B4-BE49-F238E27FC236}">
                  <a16:creationId xmlns:a16="http://schemas.microsoft.com/office/drawing/2014/main" id="{1D9109D3-C92A-410B-9B43-5F02B2D84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1958445" y="3463128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  <a:extLst/>
          </p:spPr>
        </p:sp>
        <p:sp>
          <p:nvSpPr>
            <p:cNvPr id="62" name="Freeform 34">
              <a:extLst>
                <a:ext uri="{FF2B5EF4-FFF2-40B4-BE49-F238E27FC236}">
                  <a16:creationId xmlns:a16="http://schemas.microsoft.com/office/drawing/2014/main" id="{EF5B327A-A1AE-42F3-815E-84F4AA2948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858308" y="3726653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  <a:extLst/>
          </p:spPr>
        </p:sp>
        <p:sp>
          <p:nvSpPr>
            <p:cNvPr id="63" name="Freeform 37">
              <a:extLst>
                <a:ext uri="{FF2B5EF4-FFF2-40B4-BE49-F238E27FC236}">
                  <a16:creationId xmlns:a16="http://schemas.microsoft.com/office/drawing/2014/main" id="{77738BDE-751F-4D4C-B4C4-C9DF3EA29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1658407" y="3186902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  <a:extLst/>
          </p:spPr>
        </p:sp>
        <p:sp>
          <p:nvSpPr>
            <p:cNvPr id="64" name="Freeform 35">
              <a:extLst>
                <a:ext uri="{FF2B5EF4-FFF2-40B4-BE49-F238E27FC236}">
                  <a16:creationId xmlns:a16="http://schemas.microsoft.com/office/drawing/2014/main" id="{9C8C4AD6-72BF-490C-963C-97C7FD7E7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1860814" y="271515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  <a:extLst/>
          </p:spPr>
        </p:sp>
        <p:sp>
          <p:nvSpPr>
            <p:cNvPr id="65" name="Freeform 36">
              <a:extLst>
                <a:ext uri="{FF2B5EF4-FFF2-40B4-BE49-F238E27FC236}">
                  <a16:creationId xmlns:a16="http://schemas.microsoft.com/office/drawing/2014/main" id="{94990E31-5AA8-4502-A963-CE1B539DA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1289314" y="3385079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  <a:extLst/>
          </p:spPr>
        </p:sp>
        <p:sp>
          <p:nvSpPr>
            <p:cNvPr id="66" name="Freeform 38">
              <a:extLst>
                <a:ext uri="{FF2B5EF4-FFF2-40B4-BE49-F238E27FC236}">
                  <a16:creationId xmlns:a16="http://schemas.microsoft.com/office/drawing/2014/main" id="{9E703E9D-ED76-449C-A8C0-7A1E24B8B2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605895" y="3247760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  <a:extLst/>
          </p:spPr>
        </p:sp>
        <p:sp>
          <p:nvSpPr>
            <p:cNvPr id="67" name="Freeform 39">
              <a:extLst>
                <a:ext uri="{FF2B5EF4-FFF2-40B4-BE49-F238E27FC236}">
                  <a16:creationId xmlns:a16="http://schemas.microsoft.com/office/drawing/2014/main" id="{C70A75E8-C815-4CCF-ABEE-83F19BFE05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1532202" y="2305578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  <a:extLst/>
          </p:spPr>
        </p:sp>
        <p:sp>
          <p:nvSpPr>
            <p:cNvPr id="68" name="Freeform 40">
              <a:extLst>
                <a:ext uri="{FF2B5EF4-FFF2-40B4-BE49-F238E27FC236}">
                  <a16:creationId xmlns:a16="http://schemas.microsoft.com/office/drawing/2014/main" id="{E15638E1-6A92-4D31-A034-853A65A75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2154501" y="346127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  <a:extLst/>
          </p:spPr>
        </p:sp>
        <p:sp>
          <p:nvSpPr>
            <p:cNvPr id="69" name="Rectangle 41">
              <a:extLst>
                <a:ext uri="{FF2B5EF4-FFF2-40B4-BE49-F238E27FC236}">
                  <a16:creationId xmlns:a16="http://schemas.microsoft.com/office/drawing/2014/main" id="{EA3E8D58-D52B-4300-8A50-5696430D1A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2448983" y="3436672"/>
              <a:ext cx="23813" cy="252413"/>
            </a:xfrm>
            <a:prstGeom prst="rect">
              <a:avLst/>
            </a:pr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  <a:extLst/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D0240B-0B19-492D-BB25-1875F8F78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6837" y="2726530"/>
            <a:ext cx="6858000" cy="1367896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FFFFFF"/>
                </a:solidFill>
              </a:rPr>
              <a:t>Проект </a:t>
            </a:r>
            <a:br>
              <a:rPr lang="ru-RU" sz="3200" dirty="0">
                <a:solidFill>
                  <a:srgbClr val="FFFFFF"/>
                </a:solidFill>
              </a:rPr>
            </a:br>
            <a:r>
              <a:rPr lang="ru-RU" sz="3200" dirty="0">
                <a:solidFill>
                  <a:srgbClr val="FFFFFF"/>
                </a:solidFill>
              </a:rPr>
              <a:t>Телеуправляемый необитаемый </a:t>
            </a:r>
            <a:br>
              <a:rPr lang="ru-RU" sz="3200" dirty="0">
                <a:solidFill>
                  <a:srgbClr val="FFFFFF"/>
                </a:solidFill>
              </a:rPr>
            </a:br>
            <a:r>
              <a:rPr lang="ru-RU" sz="3200" dirty="0">
                <a:solidFill>
                  <a:srgbClr val="FFFFFF"/>
                </a:solidFill>
              </a:rPr>
              <a:t>подводный аппарат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2F531CE-1680-4D75-AF25-8070469BEBFF}"/>
              </a:ext>
            </a:extLst>
          </p:cNvPr>
          <p:cNvSpPr txBox="1"/>
          <p:nvPr/>
        </p:nvSpPr>
        <p:spPr>
          <a:xfrm>
            <a:off x="3082231" y="4218381"/>
            <a:ext cx="5967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Руководитель проекта: </a:t>
            </a:r>
            <a:r>
              <a:rPr lang="ru-RU" dirty="0" err="1">
                <a:solidFill>
                  <a:schemeClr val="bg1"/>
                </a:solidFill>
              </a:rPr>
              <a:t>Семион</a:t>
            </a:r>
            <a:r>
              <a:rPr lang="ru-RU" dirty="0">
                <a:solidFill>
                  <a:schemeClr val="bg1"/>
                </a:solidFill>
              </a:rPr>
              <a:t> Александр Александрович</a:t>
            </a:r>
          </a:p>
        </p:txBody>
      </p:sp>
    </p:spTree>
    <p:extLst>
      <p:ext uri="{BB962C8B-B14F-4D97-AF65-F5344CB8AC3E}">
        <p14:creationId xmlns:p14="http://schemas.microsoft.com/office/powerpoint/2010/main" val="1321648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EFEC4-B877-45A8-A220-F902F2C14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9" y="7033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ru-RU" sz="3000" dirty="0"/>
              <a:t>Компании и лаборатории, ведущие разработки в сфере подводной робототехники в России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673E33-7196-4127-A776-50616E16F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6216" y="1419493"/>
            <a:ext cx="9905999" cy="4777786"/>
          </a:xfrm>
        </p:spPr>
        <p:txBody>
          <a:bodyPr>
            <a:noAutofit/>
          </a:bodyPr>
          <a:lstStyle/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OOO “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Elmics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(г. Зеленоград)</a:t>
            </a: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подводной робототехники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“The Whale”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(г. Королев, Московская обл.)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Индэл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-Партнер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(Москва)</a:t>
            </a: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проблем морских технологий ДВО РАН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(г. Владивосток)</a:t>
            </a: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подводной связи и навигации (г. Москва)</a:t>
            </a: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НПП ПТ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ОКЕАНОС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Подводно-технический центр "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Ровбилдер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Беляниново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Московская обл.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Тетис Про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(г. Москва)</a:t>
            </a: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НИИ Специального машиностроения МГТУ им. Н. Э. Баумана (г. Москва)</a:t>
            </a:r>
          </a:p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Marine Geo Service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(г. Москва)</a:t>
            </a:r>
          </a:p>
        </p:txBody>
      </p:sp>
    </p:spTree>
    <p:extLst>
      <p:ext uri="{BB962C8B-B14F-4D97-AF65-F5344CB8AC3E}">
        <p14:creationId xmlns:p14="http://schemas.microsoft.com/office/powerpoint/2010/main" val="2270970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obotrends.ru/images/1702/17446/20170112_Iver2.png">
            <a:extLst>
              <a:ext uri="{FF2B5EF4-FFF2-40B4-BE49-F238E27FC236}">
                <a16:creationId xmlns:a16="http://schemas.microsoft.com/office/drawing/2014/main" id="{429CF65A-1667-4AB4-ACB4-FB873DC9D2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" t="18880" r="-451" b="3297"/>
          <a:stretch/>
        </p:blipFill>
        <p:spPr bwMode="auto">
          <a:xfrm>
            <a:off x="5550426" y="159361"/>
            <a:ext cx="6236884" cy="308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B-600_8">
            <a:extLst>
              <a:ext uri="{FF2B5EF4-FFF2-40B4-BE49-F238E27FC236}">
                <a16:creationId xmlns:a16="http://schemas.microsoft.com/office/drawing/2014/main" id="{A4C785D6-5006-4E24-9173-4F1658595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30" y="202208"/>
            <a:ext cx="4288063" cy="344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64FBDF-68C4-458E-97EA-3C3FDD031896}"/>
              </a:ext>
            </a:extLst>
          </p:cNvPr>
          <p:cNvSpPr txBox="1"/>
          <p:nvPr/>
        </p:nvSpPr>
        <p:spPr>
          <a:xfrm>
            <a:off x="858130" y="3651052"/>
            <a:ext cx="2806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Подводный</a:t>
            </a:r>
            <a:r>
              <a:rPr lang="ru-RU" b="1" dirty="0"/>
              <a:t> </a:t>
            </a:r>
            <a:r>
              <a:rPr lang="ru-RU" dirty="0"/>
              <a:t>аппарат</a:t>
            </a:r>
            <a:r>
              <a:rPr lang="ru-RU" b="1" dirty="0"/>
              <a:t> </a:t>
            </a:r>
            <a:r>
              <a:rPr lang="ru-RU" dirty="0"/>
              <a:t>РБ-50</a:t>
            </a:r>
          </a:p>
          <a:p>
            <a:r>
              <a:rPr lang="ru-RU" dirty="0"/>
              <a:t>размеры: 34 х 29 х 28 см</a:t>
            </a:r>
          </a:p>
        </p:txBody>
      </p:sp>
      <p:pic>
        <p:nvPicPr>
          <p:cNvPr id="2054" name="Picture 6" descr="http://robotrends.ru/images/1839/842155/20180921_Turtle_ROV.640x1200.jpg">
            <a:extLst>
              <a:ext uri="{FF2B5EF4-FFF2-40B4-BE49-F238E27FC236}">
                <a16:creationId xmlns:a16="http://schemas.microsoft.com/office/drawing/2014/main" id="{AF7360C7-E78D-4506-80CF-0B1E4821CE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59" b="5294"/>
          <a:stretch/>
        </p:blipFill>
        <p:spPr bwMode="auto">
          <a:xfrm>
            <a:off x="4402705" y="3137029"/>
            <a:ext cx="5004853" cy="288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678873-1AB5-45DE-A8BE-A27123DE785B}"/>
              </a:ext>
            </a:extLst>
          </p:cNvPr>
          <p:cNvSpPr txBox="1"/>
          <p:nvPr/>
        </p:nvSpPr>
        <p:spPr>
          <a:xfrm>
            <a:off x="4402705" y="6025314"/>
            <a:ext cx="2747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TurtleROV2</a:t>
            </a:r>
            <a:endParaRPr lang="ru-RU" dirty="0"/>
          </a:p>
          <a:p>
            <a:r>
              <a:rPr lang="ru-RU" dirty="0"/>
              <a:t>размеры: 65 х 60 х 35 см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DE8F1E-FA88-4011-935A-98113FF42D91}"/>
              </a:ext>
            </a:extLst>
          </p:cNvPr>
          <p:cNvSpPr txBox="1"/>
          <p:nvPr/>
        </p:nvSpPr>
        <p:spPr>
          <a:xfrm>
            <a:off x="11059861" y="3281720"/>
            <a:ext cx="1454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Iver</a:t>
            </a:r>
            <a:r>
              <a:rPr lang="en-US" dirty="0"/>
              <a:t>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092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645010-4801-45DD-9A46-A9EE63F4C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8858" y="0"/>
            <a:ext cx="3991026" cy="1478570"/>
          </a:xfrm>
        </p:spPr>
        <p:txBody>
          <a:bodyPr>
            <a:normAutofit/>
          </a:bodyPr>
          <a:lstStyle/>
          <a:p>
            <a:r>
              <a:rPr lang="ru-RU" sz="3200" dirty="0"/>
              <a:t>Прототип модели</a:t>
            </a:r>
          </a:p>
        </p:txBody>
      </p:sp>
      <p:pic>
        <p:nvPicPr>
          <p:cNvPr id="6" name="video">
            <a:hlinkClick r:id="" action="ppaction://media"/>
            <a:extLst>
              <a:ext uri="{FF2B5EF4-FFF2-40B4-BE49-F238E27FC236}">
                <a16:creationId xmlns:a16="http://schemas.microsoft.com/office/drawing/2014/main" id="{A27018C2-F2E8-4DAB-BB93-B7417C7F947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33626" y="1478570"/>
            <a:ext cx="7970520" cy="433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12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27F97B-8177-437A-948D-CF8D9E4E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336" y="280894"/>
            <a:ext cx="4007362" cy="1478570"/>
          </a:xfrm>
        </p:spPr>
        <p:txBody>
          <a:bodyPr/>
          <a:lstStyle/>
          <a:p>
            <a:r>
              <a:rPr lang="ru-RU" dirty="0"/>
              <a:t>План работ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2F8329-44C0-412A-B8D9-9A5C13E89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2459" y="1759464"/>
            <a:ext cx="5695486" cy="4207584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ru-RU" sz="2900" dirty="0"/>
              <a:t>проектирование аппарата;</a:t>
            </a:r>
          </a:p>
          <a:p>
            <a:pPr fontAlgn="base"/>
            <a:r>
              <a:rPr lang="ru-RU" sz="2900" dirty="0"/>
              <a:t>создание чертежей;</a:t>
            </a:r>
          </a:p>
          <a:p>
            <a:pPr fontAlgn="base"/>
            <a:r>
              <a:rPr lang="ru-RU" sz="2900" dirty="0"/>
              <a:t>закупка компонентов и материалов;</a:t>
            </a:r>
          </a:p>
          <a:p>
            <a:pPr fontAlgn="base"/>
            <a:r>
              <a:rPr lang="ru-RU" sz="2900" dirty="0"/>
              <a:t>создание ПО;</a:t>
            </a:r>
          </a:p>
          <a:p>
            <a:pPr fontAlgn="base"/>
            <a:r>
              <a:rPr lang="ru-RU" sz="2900" dirty="0"/>
              <a:t>изготовление деталей;</a:t>
            </a:r>
          </a:p>
          <a:p>
            <a:pPr fontAlgn="base"/>
            <a:r>
              <a:rPr lang="ru-RU" sz="2900" dirty="0"/>
              <a:t>сбор аппарата;</a:t>
            </a:r>
          </a:p>
          <a:p>
            <a:pPr fontAlgn="base"/>
            <a:r>
              <a:rPr lang="ru-RU" sz="2900" dirty="0"/>
              <a:t>испытания прототипа;</a:t>
            </a:r>
          </a:p>
          <a:p>
            <a:pPr fontAlgn="base"/>
            <a:r>
              <a:rPr lang="ru-RU" sz="2900" dirty="0"/>
              <a:t>внесение корректировок;</a:t>
            </a:r>
          </a:p>
          <a:p>
            <a:pPr fontAlgn="base"/>
            <a:r>
              <a:rPr lang="ru-RU" sz="2900" dirty="0"/>
              <a:t>финальные испытания.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9609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F89FBD-9B9B-4D38-948E-B608F4C9E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44703"/>
            <a:ext cx="9905998" cy="1478570"/>
          </a:xfrm>
        </p:spPr>
        <p:txBody>
          <a:bodyPr/>
          <a:lstStyle/>
          <a:p>
            <a:pPr algn="ctr"/>
            <a:r>
              <a:rPr lang="ru-RU" dirty="0"/>
              <a:t>Наша команда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E854FF-C5F8-4EDB-818E-301CFD1D7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668" y="1605619"/>
            <a:ext cx="5934636" cy="182338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Филин Дмитрий – программист</a:t>
            </a:r>
          </a:p>
          <a:p>
            <a:r>
              <a:rPr lang="ru-RU" dirty="0"/>
              <a:t>разработка ПО для микроконтроллеров</a:t>
            </a:r>
          </a:p>
          <a:p>
            <a:pPr>
              <a:spcBef>
                <a:spcPts val="0"/>
              </a:spcBef>
            </a:pPr>
            <a:r>
              <a:rPr lang="ru-RU" dirty="0"/>
              <a:t>разработка ПО для ПК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CD1648-EA67-4CA2-AC93-AAC56CFA974F}"/>
              </a:ext>
            </a:extLst>
          </p:cNvPr>
          <p:cNvSpPr txBox="1"/>
          <p:nvPr/>
        </p:nvSpPr>
        <p:spPr>
          <a:xfrm>
            <a:off x="6768491" y="1605248"/>
            <a:ext cx="6063175" cy="2990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Григорьев Максим – проектировщик-механик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создание модели и чертежей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изготовление деталей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сборка робота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тестирование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70DC9-29ED-4AF2-942F-832209FBF7D4}"/>
              </a:ext>
            </a:extLst>
          </p:cNvPr>
          <p:cNvSpPr txBox="1"/>
          <p:nvPr/>
        </p:nvSpPr>
        <p:spPr>
          <a:xfrm>
            <a:off x="2463776" y="4555586"/>
            <a:ext cx="7948247" cy="1974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Шалимов Егор – инженер-электронщик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подбор электронных компонентов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осуществление электромагнитной совместимости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изготовление платы</a:t>
            </a:r>
          </a:p>
          <a:p>
            <a:endParaRPr lang="ru-RU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EFA1E7D8-291A-450C-BEEF-602F6AD2F0A8}"/>
              </a:ext>
            </a:extLst>
          </p:cNvPr>
          <p:cNvCxnSpPr>
            <a:cxnSpLocks/>
          </p:cNvCxnSpPr>
          <p:nvPr/>
        </p:nvCxnSpPr>
        <p:spPr>
          <a:xfrm>
            <a:off x="6768491" y="1505243"/>
            <a:ext cx="0" cy="26587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EFB35B35-205D-472F-B110-7C9C0097DDBA}"/>
              </a:ext>
            </a:extLst>
          </p:cNvPr>
          <p:cNvCxnSpPr/>
          <p:nvPr/>
        </p:nvCxnSpPr>
        <p:spPr>
          <a:xfrm>
            <a:off x="1702191" y="4264042"/>
            <a:ext cx="934521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539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CAA4DC-AF25-4E68-BC90-2B5C9E05C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556709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Наиболее перспективные области применения робототехники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1C2386-5A48-4151-B51C-19F52BE0FE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74" t="35908" r="26936" b="34730"/>
          <a:stretch/>
        </p:blipFill>
        <p:spPr>
          <a:xfrm>
            <a:off x="1330245" y="2212259"/>
            <a:ext cx="9937070" cy="3746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DB339A-46DB-4D09-9CED-327ADE5132EF}"/>
              </a:ext>
            </a:extLst>
          </p:cNvPr>
          <p:cNvSpPr txBox="1"/>
          <p:nvPr/>
        </p:nvSpPr>
        <p:spPr>
          <a:xfrm>
            <a:off x="1330245" y="6229917"/>
            <a:ext cx="8139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Источник: Национальная Ассоциация участников рынка робототехники (НАУРР)  </a:t>
            </a:r>
          </a:p>
        </p:txBody>
      </p:sp>
    </p:spTree>
    <p:extLst>
      <p:ext uri="{BB962C8B-B14F-4D97-AF65-F5344CB8AC3E}">
        <p14:creationId xmlns:p14="http://schemas.microsoft.com/office/powerpoint/2010/main" val="1077572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FBFB83-EA12-4262-9532-75556ABAB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913" y="400924"/>
            <a:ext cx="9758174" cy="1478570"/>
          </a:xfr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3200" dirty="0"/>
              <a:t>Количество патентов, зарегистрированные на территории РФ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5FA446-29BD-4A2A-9B80-12E3928C5C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04" t="37372" r="43023" b="27086"/>
          <a:stretch/>
        </p:blipFill>
        <p:spPr>
          <a:xfrm>
            <a:off x="1438903" y="1879494"/>
            <a:ext cx="9314193" cy="37095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39B4D2-9005-4AED-B7FA-3E9BFD12AFC7}"/>
              </a:ext>
            </a:extLst>
          </p:cNvPr>
          <p:cNvSpPr txBox="1"/>
          <p:nvPr/>
        </p:nvSpPr>
        <p:spPr>
          <a:xfrm>
            <a:off x="1337338" y="5810745"/>
            <a:ext cx="10183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Источник: Департамент судостроительной промышленности и морской </a:t>
            </a:r>
          </a:p>
          <a:p>
            <a:r>
              <a:rPr lang="ru-RU" dirty="0"/>
              <a:t>техники совместно с АО «ЦНИИ «КУРС» </a:t>
            </a:r>
          </a:p>
        </p:txBody>
      </p:sp>
    </p:spTree>
    <p:extLst>
      <p:ext uri="{BB962C8B-B14F-4D97-AF65-F5344CB8AC3E}">
        <p14:creationId xmlns:p14="http://schemas.microsoft.com/office/powerpoint/2010/main" val="2575894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07EC48-69CB-4633-AFE0-62873AFAC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002" y="2689715"/>
            <a:ext cx="5385996" cy="1478570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553619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264</Words>
  <Application>Microsoft Office PowerPoint</Application>
  <PresentationFormat>Широкоэкранный</PresentationFormat>
  <Paragraphs>49</Paragraphs>
  <Slides>9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Trebuchet MS</vt:lpstr>
      <vt:lpstr>Tw Cen MT</vt:lpstr>
      <vt:lpstr>Контур</vt:lpstr>
      <vt:lpstr>Проект  Телеуправляемый необитаемый  подводный аппарат</vt:lpstr>
      <vt:lpstr>Компании и лаборатории, ведущие разработки в сфере подводной робототехники в России</vt:lpstr>
      <vt:lpstr>Презентация PowerPoint</vt:lpstr>
      <vt:lpstr>Прототип модели</vt:lpstr>
      <vt:lpstr>План работ</vt:lpstr>
      <vt:lpstr>Наша команда</vt:lpstr>
      <vt:lpstr>Наиболее перспективные области применения робототехники </vt:lpstr>
      <vt:lpstr>Количество патентов, зарегистрированные на территории РФ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Телеуправляемый необитаемый  подводный аппарат</dc:title>
  <dc:creator>Григорьев Максим Юрьевич</dc:creator>
  <cp:lastModifiedBy>Григорьев Максим Юрьевич</cp:lastModifiedBy>
  <cp:revision>27</cp:revision>
  <dcterms:created xsi:type="dcterms:W3CDTF">2018-11-08T16:20:50Z</dcterms:created>
  <dcterms:modified xsi:type="dcterms:W3CDTF">2018-11-12T16:10:14Z</dcterms:modified>
</cp:coreProperties>
</file>