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3004800" cy="9753600"/>
  <p:notesSz cx="6858000" cy="9144000"/>
  <p:embeddedFontLst>
    <p:embeddedFont>
      <p:font typeface="Arial Narrow" panose="020B0606020202030204" pitchFamily="34" charset="0"/>
      <p:regular r:id="rId9"/>
      <p:bold r:id="rId10"/>
      <p:italic r:id="rId11"/>
      <p:boldItalic r:id="rId12"/>
    </p:embeddedFont>
    <p:embeddedFont>
      <p:font typeface="Helvetica Neue" panose="020B0604020202020204" charset="0"/>
      <p:regular r:id="rId13"/>
      <p:bold r:id="rId14"/>
      <p:italic r:id="rId15"/>
      <p:boldItalic r:id="rId16"/>
    </p:embeddedFont>
    <p:embeddedFont>
      <p:font typeface="Helvetica Neue Light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128" y="-2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83857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подзаголовок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061866" y="-135186"/>
            <a:ext cx="9121280" cy="100239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 Light"/>
              <a:buNone/>
            </a:pPr>
            <a:endParaRPr sz="2400" b="0" i="0" u="none" strike="noStrike" cap="none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тата">
  <p:cSld name="Цитата">
    <p:bg>
      <p:bgPr>
        <a:solidFill>
          <a:srgbClr val="FFFFFF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/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  <a:defRPr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2pPr>
            <a:lvl3pPr marL="1371600" lvl="2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 Light"/>
              <a:buNone/>
              <a:defRPr sz="3800"/>
            </a:lvl1pPr>
            <a:lvl2pPr marL="914400" lvl="1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2pPr>
            <a:lvl3pPr marL="1371600" lvl="2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">
  <p:cSld name="Фото">
    <p:bg>
      <p:bgPr>
        <a:solidFill>
          <a:srgbClr val="FFFFFF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>
            <a:spLocks noGrp="1"/>
          </p:cNvSpPr>
          <p:nvPr>
            <p:ph type="pic" idx="2"/>
          </p:nvPr>
        </p:nvSpPr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">
  <p:cSld name="Пустой"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 — по центру" type="tx">
  <p:cSld name="TITLE_AND_BODY">
    <p:bg>
      <p:bgPr>
        <a:solidFill>
          <a:srgbClr val="FFFFFF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 — вверху">
  <p:cSld name="Заголовок — вверху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 — горизонтально">
  <p:cSld name="Фото — горизонтально">
    <p:bg>
      <p:bgPr>
        <a:solidFill>
          <a:srgbClr val="FFFFFF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>
            <a:spLocks noGrp="1"/>
          </p:cNvSpPr>
          <p:nvPr>
            <p:ph type="pic" idx="2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/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 — вертикально">
  <p:cSld name="Фото — вертикально">
    <p:bg>
      <p:bgPr>
        <a:solidFill>
          <a:srgbClr val="FFFFFF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>
            <a:spLocks noGrp="1"/>
          </p:cNvSpPr>
          <p:nvPr>
            <p:ph type="pic" idx="2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 Light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/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 Light"/>
              <a:buNone/>
              <a:defRPr sz="3200"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пункты">
  <p:cSld name="Заголовок и пункты">
    <p:bg>
      <p:bgPr>
        <a:solidFill>
          <a:srgbClr val="FFFFFF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L="457200" lvl="0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1pPr>
            <a:lvl2pPr marL="914400" lvl="1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2pPr>
            <a:lvl3pPr marL="1371600" lvl="2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пункты и фото">
  <p:cSld name="Заголовок, пункты и фото">
    <p:bg>
      <p:bgPr>
        <a:solidFill>
          <a:srgbClr val="FFFFFF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>
            <a:spLocks noGrp="1"/>
          </p:cNvSpPr>
          <p:nvPr>
            <p:ph type="pic" idx="2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L="457200" lvl="0" indent="-36195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Char char="•"/>
              <a:defRPr sz="2800"/>
            </a:lvl1pPr>
            <a:lvl2pPr marL="914400" lvl="1" indent="-36195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Char char="•"/>
              <a:defRPr sz="2800"/>
            </a:lvl2pPr>
            <a:lvl3pPr marL="1371600" lvl="2" indent="-36195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Char char="•"/>
              <a:defRPr sz="2800"/>
            </a:lvl3pPr>
            <a:lvl4pPr marL="1828800" lvl="3" indent="-36195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Char char="•"/>
              <a:defRPr sz="2800"/>
            </a:lvl4pPr>
            <a:lvl5pPr marL="2286000" lvl="4" indent="-36195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Char char="•"/>
              <a:defRPr sz="2800"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нкты">
  <p:cSld name="Пункты">
    <p:bg>
      <p:bgPr>
        <a:solidFill>
          <a:srgbClr val="FFFFFF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L="457200" lvl="0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1pPr>
            <a:lvl2pPr marL="914400" lvl="1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2pPr>
            <a:lvl3pPr marL="1371600" lvl="2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3pPr>
            <a:lvl4pPr marL="1828800" lvl="3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5pPr>
            <a:lvl6pPr marL="2743200" lvl="5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6pPr>
            <a:lvl7pPr marL="3200400" lvl="6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7pPr>
            <a:lvl8pPr marL="3657600" lvl="7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8pPr>
            <a:lvl9pPr marL="4114800" lvl="8" indent="-314325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 — 3 шт.">
  <p:cSld name="Фото — 3 шт.">
    <p:bg>
      <p:bgPr>
        <a:solidFill>
          <a:srgbClr val="FFFFFF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>
            <a:spLocks noGrp="1"/>
          </p:cNvSpPr>
          <p:nvPr>
            <p:ph type="pic" idx="2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>
            <a:spLocks noGrp="1"/>
          </p:cNvSpPr>
          <p:nvPr>
            <p:ph type="pic" idx="3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41" name="Google Shape;41;p10"/>
          <p:cNvSpPr>
            <a:spLocks noGrp="1"/>
          </p:cNvSpPr>
          <p:nvPr>
            <p:ph type="pic" idx="4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95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 Light"/>
              <a:buNone/>
              <a:defRPr sz="80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/>
          <a:lstStyle>
            <a:lvl1pPr marL="457200" marR="0" lvl="0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14400" marR="0" lvl="1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371600" marR="0" lvl="2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28800" marR="0" lvl="3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286000" marR="0" lvl="4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743200" marR="0" lvl="5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3200400" marR="0" lvl="6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3657600" marR="0" lvl="7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4114800" marR="0" lvl="8" indent="-400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Helvetica Neue Light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 Light"/>
              <a:buNone/>
              <a:defRPr sz="18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4"/>
          <p:cNvCxnSpPr/>
          <p:nvPr/>
        </p:nvCxnSpPr>
        <p:spPr>
          <a:xfrm rot="10800000" flipH="1">
            <a:off x="5206999" y="1140740"/>
            <a:ext cx="1" cy="1975004"/>
          </a:xfrm>
          <a:prstGeom prst="straightConnector1">
            <a:avLst/>
          </a:prstGeom>
          <a:noFill/>
          <a:ln w="12700" cap="flat" cmpd="sng">
            <a:solidFill>
              <a:srgbClr val="FFFFFF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57" name="Google Shape;57;p14"/>
          <p:cNvSpPr txBox="1"/>
          <p:nvPr/>
        </p:nvSpPr>
        <p:spPr>
          <a:xfrm>
            <a:off x="5194300" y="2860306"/>
            <a:ext cx="6715324" cy="2955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5000"/>
              <a:buFont typeface="Arial Narrow"/>
              <a:buNone/>
            </a:pPr>
            <a:r>
              <a:rPr lang="en-US" sz="5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ЛЕГКОВЕСНАЯ КРИПТОГРАФИЯ</a:t>
            </a:r>
            <a:endParaRPr/>
          </a:p>
        </p:txBody>
      </p:sp>
      <p:sp>
        <p:nvSpPr>
          <p:cNvPr id="58" name="Google Shape;58;p14"/>
          <p:cNvSpPr txBox="1"/>
          <p:nvPr/>
        </p:nvSpPr>
        <p:spPr>
          <a:xfrm>
            <a:off x="5194300" y="6349912"/>
            <a:ext cx="6715324" cy="83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Презентация проекта</a:t>
            </a:r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5194300" y="1112242"/>
            <a:ext cx="6715323" cy="965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МИЭМ, </a:t>
            </a:r>
            <a:b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</a:b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лаборатория интернета вещей </a:t>
            </a:r>
            <a:endParaRPr/>
          </a:p>
        </p:txBody>
      </p:sp>
      <p:sp>
        <p:nvSpPr>
          <p:cNvPr id="60" name="Google Shape;60;p14"/>
          <p:cNvSpPr txBox="1"/>
          <p:nvPr/>
        </p:nvSpPr>
        <p:spPr>
          <a:xfrm>
            <a:off x="5194300" y="8458200"/>
            <a:ext cx="6715324" cy="406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Москва, 2018</a:t>
            </a:r>
            <a:endParaRPr/>
          </a:p>
        </p:txBody>
      </p:sp>
      <p:pic>
        <p:nvPicPr>
          <p:cNvPr id="61" name="Google Shape;61;p14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8298" y="946303"/>
            <a:ext cx="1945686" cy="1881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Google Shape;66;p15"/>
          <p:cNvCxnSpPr/>
          <p:nvPr/>
        </p:nvCxnSpPr>
        <p:spPr>
          <a:xfrm>
            <a:off x="787400" y="1574800"/>
            <a:ext cx="11430001" cy="0"/>
          </a:xfrm>
          <a:prstGeom prst="straightConnector1">
            <a:avLst/>
          </a:prstGeom>
          <a:noFill/>
          <a:ln w="12700" cap="flat" cmpd="sng">
            <a:solidFill>
              <a:srgbClr val="253957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7" name="Google Shape;67;p15"/>
          <p:cNvSpPr txBox="1"/>
          <p:nvPr/>
        </p:nvSpPr>
        <p:spPr>
          <a:xfrm>
            <a:off x="793361" y="2113981"/>
            <a:ext cx="11430002" cy="164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5000"/>
              <a:buFont typeface="Arial Narrow"/>
              <a:buNone/>
            </a:pPr>
            <a:r>
              <a:rPr lang="en-US" sz="5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ЛЕГКОВЕСНАЯ КРИПТОГРАФИЯ И IOT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Что это и как связанно ?</a:t>
            </a:r>
            <a:endParaRPr/>
          </a:p>
        </p:txBody>
      </p:sp>
      <p:sp>
        <p:nvSpPr>
          <p:cNvPr id="68" name="Google Shape;68;p15"/>
          <p:cNvSpPr txBox="1"/>
          <p:nvPr/>
        </p:nvSpPr>
        <p:spPr>
          <a:xfrm>
            <a:off x="787399" y="4495122"/>
            <a:ext cx="6187783" cy="4874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5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33557"/>
                </a:solidFill>
                <a:latin typeface="Arial Narrow"/>
                <a:ea typeface="Arial Narrow"/>
                <a:cs typeface="Arial Narrow"/>
                <a:sym typeface="Arial Narrow"/>
              </a:rPr>
              <a:t>    Интернет вещей</a:t>
            </a: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 (IoT) находится только в начале своего пути, но уже развивается с огромной скоростью, и все вводимые новшества добавляют серьёзные проблемы, связанные с информационной безопасностью .Алгоритмы , на которых основана современная криптография слишком ресурсоемкие, и их использование является неподъемной задачей для устройств интернета вещей .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    Компания </a:t>
            </a:r>
            <a:r>
              <a:rPr lang="en-US" sz="2100" b="0" i="0" u="none" strike="noStrike" cap="none">
                <a:solidFill>
                  <a:srgbClr val="233557"/>
                </a:solidFill>
                <a:latin typeface="Arial Narrow"/>
                <a:ea typeface="Arial Narrow"/>
                <a:cs typeface="Arial Narrow"/>
                <a:sym typeface="Arial Narrow"/>
              </a:rPr>
              <a:t>Hewlett Packard</a:t>
            </a: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2100" b="0" i="0" u="none" strike="noStrike" cap="none">
                <a:solidFill>
                  <a:srgbClr val="233557"/>
                </a:solidFill>
                <a:latin typeface="Arial Narrow"/>
                <a:ea typeface="Arial Narrow"/>
                <a:cs typeface="Arial Narrow"/>
                <a:sym typeface="Arial Narrow"/>
              </a:rPr>
              <a:t>провела</a:t>
            </a: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 масштабное исследование в 2015 году, в котором сообщается, что 70 % устройств IoT имеют уязвимости в безопасности своих паролей, существуют проблемы с шифрованием данных и с разрешением доступа и многое другое.Так IOT дал толчок для развития новой ветви криптографии-LWC. </a:t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678333" y="3682851"/>
            <a:ext cx="11430001" cy="942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Защита в интернете вещей 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4161666" y="668588"/>
            <a:ext cx="8082786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МИЭМ, лаборатория интернета вещей </a:t>
            </a:r>
            <a:endParaRPr/>
          </a:p>
        </p:txBody>
      </p:sp>
      <p:pic>
        <p:nvPicPr>
          <p:cNvPr id="71" name="Google Shape;71;p15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62" y="416839"/>
            <a:ext cx="853034" cy="853034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descr="cryptograph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99862" y="4040304"/>
            <a:ext cx="5471307" cy="5471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16"/>
          <p:cNvCxnSpPr/>
          <p:nvPr/>
        </p:nvCxnSpPr>
        <p:spPr>
          <a:xfrm>
            <a:off x="787400" y="1574800"/>
            <a:ext cx="11430001" cy="0"/>
          </a:xfrm>
          <a:prstGeom prst="straightConnector1">
            <a:avLst/>
          </a:prstGeom>
          <a:noFill/>
          <a:ln w="12700" cap="flat" cmpd="sng">
            <a:solidFill>
              <a:srgbClr val="253957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78" name="Google Shape;78;p16"/>
          <p:cNvSpPr txBox="1"/>
          <p:nvPr/>
        </p:nvSpPr>
        <p:spPr>
          <a:xfrm>
            <a:off x="793361" y="2113981"/>
            <a:ext cx="11430002" cy="164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5000"/>
              <a:buFont typeface="Arial Narrow"/>
              <a:buNone/>
            </a:pPr>
            <a:r>
              <a:rPr lang="en-US" sz="5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НАША ЗАДАЧА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Ближайшее время</a:t>
            </a:r>
            <a:endParaRPr/>
          </a:p>
        </p:txBody>
      </p:sp>
      <p:sp>
        <p:nvSpPr>
          <p:cNvPr id="79" name="Google Shape;79;p16"/>
          <p:cNvSpPr txBox="1"/>
          <p:nvPr/>
        </p:nvSpPr>
        <p:spPr>
          <a:xfrm>
            <a:off x="787399" y="5122921"/>
            <a:ext cx="5433268" cy="3962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2500"/>
              <a:buFont typeface="Arial Narrow"/>
              <a:buNone/>
            </a:pPr>
            <a:r>
              <a:rPr lang="en-US" sz="25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На сегодняшний день есть около 50 низкоресурсных алгоритмов алгоритмов , но они абсолютно непригодны для использования. Разработчик не в состоянии понять , какой алгоритм ему выбрать и сможет ли он работать на его устройстве 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500"/>
              <a:buFont typeface="Arial Narrow"/>
              <a:buNone/>
            </a:pPr>
            <a:r>
              <a:rPr lang="en-US" sz="25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Наша задача-реализовать все алгоритмы , посчитать их сложность и построить удобную таблицу .</a:t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787399" y="3734272"/>
            <a:ext cx="11430001" cy="942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Реализация подсчет сложности и структуризация алгоритмов </a:t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4161666" y="668588"/>
            <a:ext cx="8082786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МИЭМ, лаборатория интернета вещей </a:t>
            </a:r>
            <a:endParaRPr/>
          </a:p>
        </p:txBody>
      </p:sp>
      <p:pic>
        <p:nvPicPr>
          <p:cNvPr id="82" name="Google Shape;82;p16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62" y="416839"/>
            <a:ext cx="853034" cy="853034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 descr="hq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81194" y="5073821"/>
            <a:ext cx="5755726" cy="43167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7"/>
          <p:cNvCxnSpPr/>
          <p:nvPr/>
        </p:nvCxnSpPr>
        <p:spPr>
          <a:xfrm>
            <a:off x="787400" y="1574800"/>
            <a:ext cx="11430001" cy="0"/>
          </a:xfrm>
          <a:prstGeom prst="straightConnector1">
            <a:avLst/>
          </a:prstGeom>
          <a:noFill/>
          <a:ln w="12700" cap="flat" cmpd="sng">
            <a:solidFill>
              <a:srgbClr val="253957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89" name="Google Shape;89;p17"/>
          <p:cNvSpPr txBox="1"/>
          <p:nvPr/>
        </p:nvSpPr>
        <p:spPr>
          <a:xfrm>
            <a:off x="793361" y="2113981"/>
            <a:ext cx="11430002" cy="164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5000"/>
              <a:buFont typeface="Arial Narrow"/>
              <a:buNone/>
            </a:pPr>
            <a:r>
              <a:rPr lang="en-US" sz="5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ЛЕГКОВЕСНАЯ КРИПТОГРАФИЯ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Актуальность</a:t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787399" y="4290503"/>
            <a:ext cx="11195164" cy="5275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Новостной веб-сайт Business Insider опубликовал в 2013 году исследование, которое показало, что сомнение в безопасности является для опрошенных наибольшей проблемой при внедрении технологий интернета вещей.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В январе 2014 года в журнале Forbes опубликовал список связанных с Интернетом приборов, которые «шпионят» за нами буквально в наших домах. В их числе телевизоры, кухонная техника, камеры. Очень ненадёжна компьютерная система автомобилей, которая контролирует тормоза, двигатель, замки, капот, вентиляцию и приборную панель; эти части системы наиболее уязвимы для злоумышленников при попытках получения доступа к бортовой сети. Также атака может быть произведена удалённо по Интернету . Хакерами была продемонстрирована возможность дистанционного управления электрокардиостимуляторами. Позднее они научились получать доступ к инсулиновым помпам и имплантируемым кардио-дефибрилляторам.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r>
              <a:rPr lang="en-US" sz="21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Прогноз развития устройств IoT был экспоненциальный, и, согласно оценкам, к 2020 году свыше 50 миллиардов устройств будут подключены к Интернету. При таком темпе роста очень критично встаёт вопрос безопасности устройств в случае отсутствия процессов, обеспечивающих целостность и шифрование данных.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100"/>
              <a:buFont typeface="Arial Narrow"/>
              <a:buNone/>
            </a:pPr>
            <a:endParaRPr sz="2100" b="0" i="0" u="none" strike="noStrike" cap="none">
              <a:solidFill>
                <a:srgbClr val="253957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87399" y="3282427"/>
            <a:ext cx="11430001" cy="94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А действительно ли это так нужно ?</a:t>
            </a:r>
            <a:endParaRPr/>
          </a:p>
        </p:txBody>
      </p:sp>
      <p:sp>
        <p:nvSpPr>
          <p:cNvPr id="92" name="Google Shape;92;p17"/>
          <p:cNvSpPr txBox="1"/>
          <p:nvPr/>
        </p:nvSpPr>
        <p:spPr>
          <a:xfrm>
            <a:off x="4161666" y="668588"/>
            <a:ext cx="8082786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МИЭМ, лаборатория интернета вещей </a:t>
            </a:r>
            <a:endParaRPr/>
          </a:p>
        </p:txBody>
      </p:sp>
      <p:pic>
        <p:nvPicPr>
          <p:cNvPr id="93" name="Google Shape;93;p17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62" y="416839"/>
            <a:ext cx="853034" cy="853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Google Shape;98;p18"/>
          <p:cNvCxnSpPr/>
          <p:nvPr/>
        </p:nvCxnSpPr>
        <p:spPr>
          <a:xfrm>
            <a:off x="787400" y="1574800"/>
            <a:ext cx="11430001" cy="0"/>
          </a:xfrm>
          <a:prstGeom prst="straightConnector1">
            <a:avLst/>
          </a:prstGeom>
          <a:noFill/>
          <a:ln w="12700" cap="flat" cmpd="sng">
            <a:solidFill>
              <a:srgbClr val="253957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99" name="Google Shape;99;p18"/>
          <p:cNvSpPr txBox="1"/>
          <p:nvPr/>
        </p:nvSpPr>
        <p:spPr>
          <a:xfrm>
            <a:off x="793361" y="2113981"/>
            <a:ext cx="11430002" cy="118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5000"/>
              <a:buFont typeface="Arial Narrow"/>
              <a:buNone/>
            </a:pPr>
            <a:r>
              <a:rPr lang="en-US" sz="5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КОМАНДА И ТЕКУЩИЕ РОЛИ</a:t>
            </a:r>
            <a:endParaRPr/>
          </a:p>
        </p:txBody>
      </p:sp>
      <p:sp>
        <p:nvSpPr>
          <p:cNvPr id="100" name="Google Shape;100;p18"/>
          <p:cNvSpPr txBox="1"/>
          <p:nvPr/>
        </p:nvSpPr>
        <p:spPr>
          <a:xfrm>
            <a:off x="787399" y="4573574"/>
            <a:ext cx="11430002" cy="513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Самоделкина Мария - алгоритм хэширования SPONGENT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Савенко Дарья - алгоритм блочного шифрования PRESENT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Багов Азамат - алгоритм поточного шифрования  TRIVIUM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Адамчук Павел - алгоритм блочного шифрования SPECK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Красков Владислав - алгоритм блочного шифрования CLEFIA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Гаврильев Дмитрий - алгоритм хэширования LESAMNTA-LW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Митин Арсений - алгоритм ECC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r>
              <a:rPr lang="en-US" sz="2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Горбунов Иван - алгоритм хэширования PHOTON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53957"/>
              </a:buClr>
              <a:buSzPts val="2800"/>
              <a:buFont typeface="Arial Narrow"/>
              <a:buNone/>
            </a:pPr>
            <a:endParaRPr sz="2800" b="0" i="0" u="none" strike="noStrike" cap="none">
              <a:solidFill>
                <a:srgbClr val="253957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787399" y="3344751"/>
            <a:ext cx="11430001" cy="942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3000"/>
              <a:buFont typeface="Arial Narrow"/>
              <a:buNone/>
            </a:pPr>
            <a:r>
              <a:rPr lang="en-US" sz="3000" b="1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Рассматриваемые алгоритмы</a:t>
            </a:r>
            <a:endParaRPr/>
          </a:p>
        </p:txBody>
      </p:sp>
      <p:sp>
        <p:nvSpPr>
          <p:cNvPr id="102" name="Google Shape;102;p18"/>
          <p:cNvSpPr txBox="1"/>
          <p:nvPr/>
        </p:nvSpPr>
        <p:spPr>
          <a:xfrm>
            <a:off x="4161666" y="668588"/>
            <a:ext cx="8082786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957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253957"/>
                </a:solidFill>
                <a:latin typeface="Arial Narrow"/>
                <a:ea typeface="Arial Narrow"/>
                <a:cs typeface="Arial Narrow"/>
                <a:sym typeface="Arial Narrow"/>
              </a:rPr>
              <a:t>МИЭМ, лаборатория интернета вещей </a:t>
            </a:r>
            <a:endParaRPr/>
          </a:p>
        </p:txBody>
      </p:sp>
      <p:pic>
        <p:nvPicPr>
          <p:cNvPr id="103" name="Google Shape;103;p18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562" y="416839"/>
            <a:ext cx="853034" cy="853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/>
        </p:nvSpPr>
        <p:spPr>
          <a:xfrm>
            <a:off x="5916702" y="8172450"/>
            <a:ext cx="610098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Адрес: г.Москва,  ул Талинская  34</a:t>
            </a:r>
            <a:endParaRPr/>
          </a:p>
        </p:txBody>
      </p:sp>
      <p:sp>
        <p:nvSpPr>
          <p:cNvPr id="109" name="Google Shape;109;p19"/>
          <p:cNvSpPr txBox="1"/>
          <p:nvPr/>
        </p:nvSpPr>
        <p:spPr>
          <a:xfrm>
            <a:off x="2540148" y="8172450"/>
            <a:ext cx="307787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 Narrow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Телефон.: +7 (915) 442 1218 </a:t>
            </a:r>
            <a:endParaRPr/>
          </a:p>
        </p:txBody>
      </p:sp>
      <p:pic>
        <p:nvPicPr>
          <p:cNvPr id="110" name="Google Shape;110;p19" descr="Изображение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6098" y="3498712"/>
            <a:ext cx="2272604" cy="2197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Произвольный</PresentationFormat>
  <Paragraphs>36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Helvetica Neue</vt:lpstr>
      <vt:lpstr>Helvetica Neue Light</vt:lpstr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Давыдов Вячеслав Анатольевич</dc:creator>
  <cp:lastModifiedBy>Пользователь Windows</cp:lastModifiedBy>
  <cp:revision>1</cp:revision>
  <dcterms:modified xsi:type="dcterms:W3CDTF">2018-11-14T14:15:26Z</dcterms:modified>
</cp:coreProperties>
</file>