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65" r:id="rId6"/>
    <p:sldId id="264" r:id="rId7"/>
    <p:sldId id="259" r:id="rId8"/>
    <p:sldId id="261" r:id="rId9"/>
    <p:sldId id="266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93" d="100"/>
          <a:sy n="93" d="100"/>
        </p:scale>
        <p:origin x="-197" y="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30FD8-EDFA-4359-A7B6-D6AFD56C420E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6EC1321-9381-4599-B40A-DEA8C520E296}">
      <dgm:prSet/>
      <dgm:spPr/>
      <dgm:t>
        <a:bodyPr/>
        <a:lstStyle/>
        <a:p>
          <a:r>
            <a:rPr lang="ru-RU" dirty="0"/>
            <a:t>Преимущества автоматизированной парковки:</a:t>
          </a:r>
          <a:endParaRPr lang="en-US" dirty="0"/>
        </a:p>
      </dgm:t>
    </dgm:pt>
    <dgm:pt modelId="{D894CBB6-9CF6-4F5F-9279-5541F5AD4BA2}" type="parTrans" cxnId="{4740E39C-71F7-4573-8D11-524245E33B47}">
      <dgm:prSet/>
      <dgm:spPr/>
      <dgm:t>
        <a:bodyPr/>
        <a:lstStyle/>
        <a:p>
          <a:endParaRPr lang="en-US"/>
        </a:p>
      </dgm:t>
    </dgm:pt>
    <dgm:pt modelId="{C6ED94B2-A1EF-4725-BF38-AE1C355D1440}" type="sibTrans" cxnId="{4740E39C-71F7-4573-8D11-524245E33B47}">
      <dgm:prSet/>
      <dgm:spPr/>
      <dgm:t>
        <a:bodyPr/>
        <a:lstStyle/>
        <a:p>
          <a:endParaRPr lang="en-US"/>
        </a:p>
      </dgm:t>
    </dgm:pt>
    <dgm:pt modelId="{69A691DA-0FA2-4B87-8D7A-7098D4FFE853}">
      <dgm:prSet custT="1"/>
      <dgm:spPr/>
      <dgm:t>
        <a:bodyPr/>
        <a:lstStyle/>
        <a:p>
          <a:r>
            <a:rPr lang="ru-RU" sz="3200" dirty="0"/>
            <a:t>Высокая плотность размещения автомобилей – экономия места</a:t>
          </a:r>
          <a:endParaRPr lang="en-US" sz="3200" dirty="0"/>
        </a:p>
      </dgm:t>
    </dgm:pt>
    <dgm:pt modelId="{29E560E6-16B2-47DA-A14D-E9DCA3C621E4}" type="parTrans" cxnId="{0085A2E0-363B-4EC9-A2CD-E27B630CBD84}">
      <dgm:prSet/>
      <dgm:spPr/>
      <dgm:t>
        <a:bodyPr/>
        <a:lstStyle/>
        <a:p>
          <a:endParaRPr lang="en-US"/>
        </a:p>
      </dgm:t>
    </dgm:pt>
    <dgm:pt modelId="{817B4CA2-7EAA-41B4-8C25-A17AD01750DC}" type="sibTrans" cxnId="{0085A2E0-363B-4EC9-A2CD-E27B630CBD84}">
      <dgm:prSet/>
      <dgm:spPr/>
      <dgm:t>
        <a:bodyPr/>
        <a:lstStyle/>
        <a:p>
          <a:endParaRPr lang="en-US"/>
        </a:p>
      </dgm:t>
    </dgm:pt>
    <dgm:pt modelId="{A03C7E60-F865-4CEE-99D7-C89746683DDA}">
      <dgm:prSet custT="1"/>
      <dgm:spPr/>
      <dgm:t>
        <a:bodyPr/>
        <a:lstStyle/>
        <a:p>
          <a:r>
            <a:rPr lang="ru-RU" sz="3200" dirty="0"/>
            <a:t>Автоматизация – экономия времени</a:t>
          </a:r>
          <a:endParaRPr lang="en-US" sz="3200" dirty="0"/>
        </a:p>
      </dgm:t>
    </dgm:pt>
    <dgm:pt modelId="{A972DE7C-4906-42D4-93FF-3E55F2CE791F}" type="parTrans" cxnId="{509F3231-7A9A-4E10-BBAE-8D3AA0AC1B4D}">
      <dgm:prSet/>
      <dgm:spPr/>
      <dgm:t>
        <a:bodyPr/>
        <a:lstStyle/>
        <a:p>
          <a:endParaRPr lang="en-US"/>
        </a:p>
      </dgm:t>
    </dgm:pt>
    <dgm:pt modelId="{AA80EB13-C557-48D5-AE8C-483D1DCADDBC}" type="sibTrans" cxnId="{509F3231-7A9A-4E10-BBAE-8D3AA0AC1B4D}">
      <dgm:prSet/>
      <dgm:spPr/>
      <dgm:t>
        <a:bodyPr/>
        <a:lstStyle/>
        <a:p>
          <a:endParaRPr lang="en-US"/>
        </a:p>
      </dgm:t>
    </dgm:pt>
    <dgm:pt modelId="{9CED37AC-457A-46A4-99A5-4B6D837985E9}">
      <dgm:prSet custT="1"/>
      <dgm:spPr/>
      <dgm:t>
        <a:bodyPr/>
        <a:lstStyle/>
        <a:p>
          <a:r>
            <a:rPr lang="ru-RU" sz="3200" dirty="0"/>
            <a:t>Отсутствие оператора – экономия расходов на персонал</a:t>
          </a:r>
          <a:endParaRPr lang="en-US" sz="3200" dirty="0"/>
        </a:p>
      </dgm:t>
    </dgm:pt>
    <dgm:pt modelId="{001B0ED6-53E7-4531-8D7D-28D3555E5747}" type="parTrans" cxnId="{86337E81-3EF5-4908-8FA3-F66C7CC37214}">
      <dgm:prSet/>
      <dgm:spPr/>
      <dgm:t>
        <a:bodyPr/>
        <a:lstStyle/>
        <a:p>
          <a:endParaRPr lang="en-US"/>
        </a:p>
      </dgm:t>
    </dgm:pt>
    <dgm:pt modelId="{B78EC670-721B-4AE9-8659-A1C0ECAA3B69}" type="sibTrans" cxnId="{86337E81-3EF5-4908-8FA3-F66C7CC37214}">
      <dgm:prSet/>
      <dgm:spPr/>
      <dgm:t>
        <a:bodyPr/>
        <a:lstStyle/>
        <a:p>
          <a:endParaRPr lang="en-US"/>
        </a:p>
      </dgm:t>
    </dgm:pt>
    <dgm:pt modelId="{30AD8BDD-2EA8-40E7-A785-3A4CE954E376}">
      <dgm:prSet custT="1"/>
      <dgm:spPr/>
      <dgm:t>
        <a:bodyPr/>
        <a:lstStyle/>
        <a:p>
          <a:r>
            <a:rPr lang="ru-RU" sz="3200" dirty="0"/>
            <a:t>Предотвращение угона или самовольного въезда на территорию</a:t>
          </a:r>
          <a:endParaRPr lang="en-US" sz="3200" dirty="0"/>
        </a:p>
      </dgm:t>
    </dgm:pt>
    <dgm:pt modelId="{0AA6F083-80F2-4DBC-AFEB-CBD5850C21F2}" type="parTrans" cxnId="{66F9AEB4-022B-415E-A73C-9CB5CC371BD4}">
      <dgm:prSet/>
      <dgm:spPr/>
      <dgm:t>
        <a:bodyPr/>
        <a:lstStyle/>
        <a:p>
          <a:endParaRPr lang="en-US"/>
        </a:p>
      </dgm:t>
    </dgm:pt>
    <dgm:pt modelId="{91498853-7A03-40CD-813B-2DA62A94C956}" type="sibTrans" cxnId="{66F9AEB4-022B-415E-A73C-9CB5CC371BD4}">
      <dgm:prSet/>
      <dgm:spPr/>
      <dgm:t>
        <a:bodyPr/>
        <a:lstStyle/>
        <a:p>
          <a:endParaRPr lang="en-US"/>
        </a:p>
      </dgm:t>
    </dgm:pt>
    <dgm:pt modelId="{44770D41-72B5-4EC5-BD86-B313DA566481}" type="pres">
      <dgm:prSet presAssocID="{D3A30FD8-EDFA-4359-A7B6-D6AFD56C420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B42D47-FF88-4AA1-887E-01C3667BF989}" type="pres">
      <dgm:prSet presAssocID="{F6EC1321-9381-4599-B40A-DEA8C520E296}" presName="parentLin" presStyleCnt="0"/>
      <dgm:spPr/>
    </dgm:pt>
    <dgm:pt modelId="{CBF3955B-6395-4FD6-BD02-5843C4E21F1A}" type="pres">
      <dgm:prSet presAssocID="{F6EC1321-9381-4599-B40A-DEA8C520E296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DE768D8-5FC4-4146-A471-84FEF1DB9CC9}" type="pres">
      <dgm:prSet presAssocID="{F6EC1321-9381-4599-B40A-DEA8C520E29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E1389-1479-4C81-BCBE-C3B12CCB3760}" type="pres">
      <dgm:prSet presAssocID="{F6EC1321-9381-4599-B40A-DEA8C520E296}" presName="negativeSpace" presStyleCnt="0"/>
      <dgm:spPr/>
    </dgm:pt>
    <dgm:pt modelId="{3FE4A168-F5B1-4EBA-A5BC-7D49066D0E66}" type="pres">
      <dgm:prSet presAssocID="{F6EC1321-9381-4599-B40A-DEA8C520E296}" presName="childText" presStyleLbl="conFgAcc1" presStyleIdx="0" presStyleCnt="1" custLinFactNeighborX="3968" custLinFactNeighborY="11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85A2E0-363B-4EC9-A2CD-E27B630CBD84}" srcId="{F6EC1321-9381-4599-B40A-DEA8C520E296}" destId="{69A691DA-0FA2-4B87-8D7A-7098D4FFE853}" srcOrd="0" destOrd="0" parTransId="{29E560E6-16B2-47DA-A14D-E9DCA3C621E4}" sibTransId="{817B4CA2-7EAA-41B4-8C25-A17AD01750DC}"/>
    <dgm:cxn modelId="{33C0A511-47B8-4BCE-BDEE-A41442768CA5}" type="presOf" srcId="{F6EC1321-9381-4599-B40A-DEA8C520E296}" destId="{EDE768D8-5FC4-4146-A471-84FEF1DB9CC9}" srcOrd="1" destOrd="0" presId="urn:microsoft.com/office/officeart/2005/8/layout/list1"/>
    <dgm:cxn modelId="{D92D8C27-A8C7-42D1-B356-13F73830BB46}" type="presOf" srcId="{D3A30FD8-EDFA-4359-A7B6-D6AFD56C420E}" destId="{44770D41-72B5-4EC5-BD86-B313DA566481}" srcOrd="0" destOrd="0" presId="urn:microsoft.com/office/officeart/2005/8/layout/list1"/>
    <dgm:cxn modelId="{66F9AEB4-022B-415E-A73C-9CB5CC371BD4}" srcId="{F6EC1321-9381-4599-B40A-DEA8C520E296}" destId="{30AD8BDD-2EA8-40E7-A785-3A4CE954E376}" srcOrd="3" destOrd="0" parTransId="{0AA6F083-80F2-4DBC-AFEB-CBD5850C21F2}" sibTransId="{91498853-7A03-40CD-813B-2DA62A94C956}"/>
    <dgm:cxn modelId="{F30C31AA-B75B-49BB-9E2C-90F68941A969}" type="presOf" srcId="{F6EC1321-9381-4599-B40A-DEA8C520E296}" destId="{CBF3955B-6395-4FD6-BD02-5843C4E21F1A}" srcOrd="0" destOrd="0" presId="urn:microsoft.com/office/officeart/2005/8/layout/list1"/>
    <dgm:cxn modelId="{5AE71F8E-E1AE-46DF-BFBA-D3B3DCE0F0FE}" type="presOf" srcId="{A03C7E60-F865-4CEE-99D7-C89746683DDA}" destId="{3FE4A168-F5B1-4EBA-A5BC-7D49066D0E66}" srcOrd="0" destOrd="1" presId="urn:microsoft.com/office/officeart/2005/8/layout/list1"/>
    <dgm:cxn modelId="{87D2F296-08CC-4CF5-915F-C1AB6B1B15F5}" type="presOf" srcId="{9CED37AC-457A-46A4-99A5-4B6D837985E9}" destId="{3FE4A168-F5B1-4EBA-A5BC-7D49066D0E66}" srcOrd="0" destOrd="2" presId="urn:microsoft.com/office/officeart/2005/8/layout/list1"/>
    <dgm:cxn modelId="{FE81A216-5E75-4AC8-9B57-9973A9EDC84A}" type="presOf" srcId="{69A691DA-0FA2-4B87-8D7A-7098D4FFE853}" destId="{3FE4A168-F5B1-4EBA-A5BC-7D49066D0E66}" srcOrd="0" destOrd="0" presId="urn:microsoft.com/office/officeart/2005/8/layout/list1"/>
    <dgm:cxn modelId="{509F3231-7A9A-4E10-BBAE-8D3AA0AC1B4D}" srcId="{F6EC1321-9381-4599-B40A-DEA8C520E296}" destId="{A03C7E60-F865-4CEE-99D7-C89746683DDA}" srcOrd="1" destOrd="0" parTransId="{A972DE7C-4906-42D4-93FF-3E55F2CE791F}" sibTransId="{AA80EB13-C557-48D5-AE8C-483D1DCADDBC}"/>
    <dgm:cxn modelId="{4740E39C-71F7-4573-8D11-524245E33B47}" srcId="{D3A30FD8-EDFA-4359-A7B6-D6AFD56C420E}" destId="{F6EC1321-9381-4599-B40A-DEA8C520E296}" srcOrd="0" destOrd="0" parTransId="{D894CBB6-9CF6-4F5F-9279-5541F5AD4BA2}" sibTransId="{C6ED94B2-A1EF-4725-BF38-AE1C355D1440}"/>
    <dgm:cxn modelId="{666334D8-E0E4-492B-9061-305680F936D7}" type="presOf" srcId="{30AD8BDD-2EA8-40E7-A785-3A4CE954E376}" destId="{3FE4A168-F5B1-4EBA-A5BC-7D49066D0E66}" srcOrd="0" destOrd="3" presId="urn:microsoft.com/office/officeart/2005/8/layout/list1"/>
    <dgm:cxn modelId="{86337E81-3EF5-4908-8FA3-F66C7CC37214}" srcId="{F6EC1321-9381-4599-B40A-DEA8C520E296}" destId="{9CED37AC-457A-46A4-99A5-4B6D837985E9}" srcOrd="2" destOrd="0" parTransId="{001B0ED6-53E7-4531-8D7D-28D3555E5747}" sibTransId="{B78EC670-721B-4AE9-8659-A1C0ECAA3B69}"/>
    <dgm:cxn modelId="{9EA545B8-BC03-458D-83BD-B7E399923DB3}" type="presParOf" srcId="{44770D41-72B5-4EC5-BD86-B313DA566481}" destId="{F3B42D47-FF88-4AA1-887E-01C3667BF989}" srcOrd="0" destOrd="0" presId="urn:microsoft.com/office/officeart/2005/8/layout/list1"/>
    <dgm:cxn modelId="{B4AAD796-555A-41E2-A6E3-65A280E5D85C}" type="presParOf" srcId="{F3B42D47-FF88-4AA1-887E-01C3667BF989}" destId="{CBF3955B-6395-4FD6-BD02-5843C4E21F1A}" srcOrd="0" destOrd="0" presId="urn:microsoft.com/office/officeart/2005/8/layout/list1"/>
    <dgm:cxn modelId="{5AD0C4C2-3FE5-4078-AFA8-0942A2A51D31}" type="presParOf" srcId="{F3B42D47-FF88-4AA1-887E-01C3667BF989}" destId="{EDE768D8-5FC4-4146-A471-84FEF1DB9CC9}" srcOrd="1" destOrd="0" presId="urn:microsoft.com/office/officeart/2005/8/layout/list1"/>
    <dgm:cxn modelId="{A8EBECFA-9879-4630-AED6-A30DAC4BCF95}" type="presParOf" srcId="{44770D41-72B5-4EC5-BD86-B313DA566481}" destId="{2D3E1389-1479-4C81-BCBE-C3B12CCB3760}" srcOrd="1" destOrd="0" presId="urn:microsoft.com/office/officeart/2005/8/layout/list1"/>
    <dgm:cxn modelId="{4CBC23AA-C96E-4CA4-B0AD-92F6AA7DD7C2}" type="presParOf" srcId="{44770D41-72B5-4EC5-BD86-B313DA566481}" destId="{3FE4A168-F5B1-4EBA-A5BC-7D49066D0E6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4A168-F5B1-4EBA-A5BC-7D49066D0E66}">
      <dsp:nvSpPr>
        <dsp:cNvPr id="0" name=""/>
        <dsp:cNvSpPr/>
      </dsp:nvSpPr>
      <dsp:spPr>
        <a:xfrm>
          <a:off x="0" y="991899"/>
          <a:ext cx="10678192" cy="41769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746" tIns="541528" rIns="828746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/>
            <a:t>Высокая плотность размещения автомобилей – экономия места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/>
            <a:t>Автоматизация – экономия времени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/>
            <a:t>Отсутствие оператора – экономия расходов на персонал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/>
            <a:t>Предотвращение угона или самовольного въезда на территорию</a:t>
          </a:r>
          <a:endParaRPr lang="en-US" sz="3200" kern="1200" dirty="0"/>
        </a:p>
      </dsp:txBody>
      <dsp:txXfrm>
        <a:off x="0" y="991899"/>
        <a:ext cx="10678192" cy="4176900"/>
      </dsp:txXfrm>
    </dsp:sp>
    <dsp:sp modelId="{EDE768D8-5FC4-4146-A471-84FEF1DB9CC9}">
      <dsp:nvSpPr>
        <dsp:cNvPr id="0" name=""/>
        <dsp:cNvSpPr/>
      </dsp:nvSpPr>
      <dsp:spPr>
        <a:xfrm>
          <a:off x="533909" y="563534"/>
          <a:ext cx="7474734" cy="7675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2527" tIns="0" rIns="282527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/>
            <a:t>Преимущества автоматизированной парковки:</a:t>
          </a:r>
          <a:endParaRPr lang="en-US" sz="2600" kern="1200" dirty="0"/>
        </a:p>
      </dsp:txBody>
      <dsp:txXfrm>
        <a:off x="571376" y="601001"/>
        <a:ext cx="7399800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9439E23-ABB6-4446-A273-899A01882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86EE1D7-D335-482F-90F5-9408C750C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99579E5-8A0F-4099-80B1-ECA3C67F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4F27B27-17C1-41D6-8AF9-DF300B891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6F09D1A-DEED-4CD5-A11D-1288B7CE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52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DA6F27-7474-48BB-8973-4DBE757D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CFB08A5-141A-437F-B987-C5FFAF25B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BE8C1C8-12D4-4D68-897E-5D4A92218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B3540CE-3FA9-4940-9FF0-5E4ECB118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7A06AC4-7562-4985-BF26-C5E4D665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52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F191CA6-E152-48A8-A3CF-25F7375961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432720E-D1B4-4BE8-9E7F-EEE0BDADC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5966661-3F89-499A-97EB-9DB17182A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C3BC84-D1CF-4B2B-A71F-71C81240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288EC73-0891-46D9-BDCF-7113549BD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37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20951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5C24F8-8071-4EBB-B11F-3027E845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3EDAFBF-8C4D-4692-88A9-5F5963F9D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8657645-E537-4B4A-B370-7CAE0173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1D79D93-7E01-4DFE-B1F6-8BAAD92E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014B81C-F8C0-490E-B27F-41C1C7F7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9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92DE8C-68F3-42E6-9058-73BBF4F6A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E6E83FE-022A-426E-8C39-FDB63701C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0EDB685-42DB-40AB-9B57-DB9D62CD2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5E3D6B9-F70C-4AD0-AD16-D4F39931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780822F-49B0-42B8-A573-811DE637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15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CE2A3B-0C40-452F-A734-0BD5B438F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71EBB7-439A-433F-BC41-C5B725B249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E0293B1-1D24-4776-9FDE-3A5349808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2082654-9A4A-48FE-8052-BBEF5AEC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077BE19-32E1-4F7A-AA9B-8BC47117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6BC329C-AD75-4EC5-BE02-E6C9DEE6A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34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5364E88-44C8-4B11-8FB8-155953D08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47FA22A-106A-4A91-BB88-9DAEE8955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0DDAC1B-20F3-453C-9C08-47F7E8AC8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6BFAEF8A-6B47-4BEC-87E4-59E4EDFFC5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BD19F900-48EA-42E2-AD6B-12F90D0A5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8015370-DEB8-43DF-978D-C3FDC9E3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CD9DA84B-1A64-49AA-805C-BB0F3B98C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3C91BE2-0A6D-4770-A331-39972A0AD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34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6462A1-9832-4D56-A12B-088AD99E9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4A64094-047E-41E1-9665-AC4D960C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97EE349-EA0D-4ABE-8B66-54F5BBAA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B9BE93A0-02C4-4ED8-9C26-6201CD9C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5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1CBBCF9-B07A-45ED-9C14-3F3A1D2EA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44D3CCB-7CB0-4FFD-80F0-6606E46F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9BD31C2-D1AC-473B-9764-9AB19905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85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290D94-0119-4136-A19F-A6D7BE29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5CFE4A-5084-4598-A97B-14138DCF0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8A91C17-EEE9-4B2C-9DAB-7754A80EA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CCD2B83-5C63-40DA-A21C-5C4D4617E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454E0B8-B024-4E8F-B713-7723A784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EA09E0C-28EC-4344-8AD7-957FFA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36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39C4C10-BAE5-4229-9489-F834CA57C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5822869-E357-453C-9B7B-3C605F7A0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8817608-5B3C-4D9E-B43B-E0B7FCDEE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4D82282-6AD4-4083-9320-F3D4F7C4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8BE278D-0E42-4690-A15C-4986FDEF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EFC4A91-1616-4757-9D9A-F721095C1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54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8440C9-E016-4B07-982B-9C8A6C2DA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D1087D4-A23E-4B12-9B53-1C7CAFECE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B60867B-2A43-4529-AB03-DFB366C9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B48D4-C822-47B9-9F5D-CC82605F66DB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8D6D64C-E4D3-4AE7-9E55-03351F246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0817E34-0942-42A3-A0EF-979EEF42D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7EFD5-3F82-4891-B1BE-C68444A10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41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A0E4E09-FC02-4ADC-951A-3FFA90B6FE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https://news.rambler.ru/img/2018/02/13095512.780022.8457.jpeg">
            <a:extLst>
              <a:ext uri="{FF2B5EF4-FFF2-40B4-BE49-F238E27FC236}">
                <a16:creationId xmlns="" xmlns:a16="http://schemas.microsoft.com/office/drawing/2014/main" id="{50D2DB78-57B3-471C-A8BB-2870D983A9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0" r="23252" b="-2"/>
          <a:stretch/>
        </p:blipFill>
        <p:spPr bwMode="auto">
          <a:xfrm>
            <a:off x="-305" y="-1"/>
            <a:ext cx="642305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24F266AD-725B-4A9D-B448-4C000F95CB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B588E4-50D5-4E39-A509-EAF6E25E4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9933" y="1527717"/>
            <a:ext cx="7123565" cy="3345607"/>
          </a:xfrm>
        </p:spPr>
        <p:txBody>
          <a:bodyPr anchor="ctr">
            <a:noAutofit/>
          </a:bodyPr>
          <a:lstStyle/>
          <a:p>
            <a:pPr algn="r"/>
            <a:r>
              <a:rPr lang="ru-RU" sz="4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Автоматизированная</a:t>
            </a:r>
            <a:br>
              <a:rPr lang="ru-RU" sz="4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парковочная система</a:t>
            </a:r>
            <a:endParaRPr lang="ru-RU" sz="4800" dirty="0">
              <a:solidFill>
                <a:srgbClr val="00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3624E8D-1C13-44D5-8CCF-5A86CE741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3917" y="5930411"/>
            <a:ext cx="6755293" cy="838831"/>
          </a:xfrm>
        </p:spPr>
        <p:txBody>
          <a:bodyPr anchor="b">
            <a:normAutofit/>
          </a:bodyPr>
          <a:lstStyle/>
          <a:p>
            <a:pPr algn="r"/>
            <a:r>
              <a:rPr lang="ru-RU" sz="2000" dirty="0">
                <a:solidFill>
                  <a:srgbClr val="000000"/>
                </a:solidFill>
              </a:rPr>
              <a:t>Руководитель проекта – Попов Дмитрий Александрович</a:t>
            </a:r>
          </a:p>
          <a:p>
            <a:pPr algn="r"/>
            <a:endParaRPr lang="ru-RU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7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97038" y="4944311"/>
            <a:ext cx="1597925" cy="154503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/>
          <p:cNvSpPr txBox="1"/>
          <p:nvPr/>
        </p:nvSpPr>
        <p:spPr>
          <a:xfrm>
            <a:off x="0" y="1809047"/>
            <a:ext cx="12192000" cy="21957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66" hangingPunct="0"/>
            <a:r>
              <a:rPr lang="ru-RU" sz="6900" dirty="0">
                <a:solidFill>
                  <a:schemeClr val="bg1"/>
                </a:solidFill>
              </a:rPr>
              <a:t>Спасибо</a:t>
            </a:r>
            <a:br>
              <a:rPr lang="ru-RU" sz="6900" dirty="0">
                <a:solidFill>
                  <a:schemeClr val="bg1"/>
                </a:solidFill>
              </a:rPr>
            </a:br>
            <a:r>
              <a:rPr lang="ru-RU" sz="6900" dirty="0">
                <a:solidFill>
                  <a:schemeClr val="bg1"/>
                </a:solidFill>
              </a:rPr>
              <a:t>за внимание!</a:t>
            </a:r>
            <a:endParaRPr lang="ru-RU" sz="6900" dirty="0">
              <a:solidFill>
                <a:schemeClr val="bg1"/>
              </a:solidFill>
              <a:sym typeface="Helvetica Ligh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1A83C68-3E38-42C3-985A-E6811F4C5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jantor\Documents\Документы\Преподавание\Проекты\Презентация студентам\PPY.jpg">
            <a:extLst>
              <a:ext uri="{FF2B5EF4-FFF2-40B4-BE49-F238E27FC236}">
                <a16:creationId xmlns="" xmlns:a16="http://schemas.microsoft.com/office/drawing/2014/main" id="{7EDFA3D8-A173-40BC-8434-47247C1584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7" t="-1" r="23943" b="-19544"/>
          <a:stretch/>
        </p:blipFill>
        <p:spPr bwMode="auto">
          <a:xfrm>
            <a:off x="5867399" y="302410"/>
            <a:ext cx="632460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9AE98B8-B73A-4724-B639-017087F92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Очень крутой заголовок…">
            <a:extLst>
              <a:ext uri="{FF2B5EF4-FFF2-40B4-BE49-F238E27FC236}">
                <a16:creationId xmlns="" xmlns:a16="http://schemas.microsoft.com/office/drawing/2014/main" id="{9F04B380-9166-46D4-BD8E-4CBA4C5DF10B}"/>
              </a:ext>
            </a:extLst>
          </p:cNvPr>
          <p:cNvSpPr txBox="1"/>
          <p:nvPr/>
        </p:nvSpPr>
        <p:spPr>
          <a:xfrm>
            <a:off x="3602210" y="173267"/>
            <a:ext cx="4869179" cy="13255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Автоматизированная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парковочная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система</a:t>
            </a:r>
            <a:endParaRPr lang="en-US" sz="3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основного текста">
            <a:extLst>
              <a:ext uri="{FF2B5EF4-FFF2-40B4-BE49-F238E27FC236}">
                <a16:creationId xmlns="" xmlns:a16="http://schemas.microsoft.com/office/drawing/2014/main" id="{B32CC7CB-78F3-42FC-BF5B-F5D1C0677E23}"/>
              </a:ext>
            </a:extLst>
          </p:cNvPr>
          <p:cNvSpPr txBox="1"/>
          <p:nvPr/>
        </p:nvSpPr>
        <p:spPr>
          <a:xfrm>
            <a:off x="325245" y="1755730"/>
            <a:ext cx="5635082" cy="401502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4200" b="1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  <a:defRPr sz="2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Автоматизированная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парковочная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система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–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это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совокупность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технологических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элементов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обеспечивающих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перемещение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автомобиля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в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вертикальной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горизонтальной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плоскости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вдоль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продольной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поперечной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осей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паркинга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с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уровня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въезда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на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место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хранения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в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автоматическом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режиме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без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участия</a:t>
            </a:r>
            <a:r>
              <a:rPr lang="en-US" sz="2800" b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+mj-lt"/>
              </a:rPr>
              <a:t>человека</a:t>
            </a:r>
            <a:r>
              <a:rPr lang="en-US" sz="2000" b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35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8D70B121-56F4-4848-B38B-182089D909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9838AD-11C8-4E74-B553-79AB5092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solidFill>
                  <a:schemeClr val="accent1"/>
                </a:solidFill>
              </a:rPr>
              <a:t>Цель и задачи</a:t>
            </a:r>
            <a:endParaRPr lang="ru-RU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2D72A2C9-F3CA-4216-8BAD-FA4C970C3C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E2A712-F8FF-4B40-A6BB-2C3579452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2400" dirty="0"/>
              <a:t>Цель: Макет автоматизированной 3-х этажной </a:t>
            </a:r>
            <a:r>
              <a:rPr lang="ru-RU" sz="2400" dirty="0" err="1"/>
              <a:t>паллетной</a:t>
            </a:r>
            <a:r>
              <a:rPr lang="ru-RU" sz="2400" dirty="0"/>
              <a:t> автомобильной парковки на 12 </a:t>
            </a:r>
            <a:r>
              <a:rPr lang="ru-RU" sz="2400" dirty="0" err="1"/>
              <a:t>машиномест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/>
              <a:t>Задачи: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Моделирование деталей</a:t>
            </a:r>
            <a:r>
              <a:rPr lang="en-US" sz="2400" dirty="0"/>
              <a:t> </a:t>
            </a:r>
            <a:r>
              <a:rPr lang="ru-RU" sz="2400" dirty="0"/>
              <a:t>конструкции;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Программирование движущихся элементов;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Конструирование и сборка макета.</a:t>
            </a:r>
          </a:p>
        </p:txBody>
      </p:sp>
    </p:spTree>
    <p:extLst>
      <p:ext uri="{BB962C8B-B14F-4D97-AF65-F5344CB8AC3E}">
        <p14:creationId xmlns:p14="http://schemas.microsoft.com/office/powerpoint/2010/main" val="377284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Объект 2">
            <a:extLst>
              <a:ext uri="{FF2B5EF4-FFF2-40B4-BE49-F238E27FC236}">
                <a16:creationId xmlns="" xmlns:a16="http://schemas.microsoft.com/office/drawing/2014/main" id="{59772F15-6DE5-4946-B128-BD0706C6C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160923"/>
              </p:ext>
            </p:extLst>
          </p:nvPr>
        </p:nvGraphicFramePr>
        <p:xfrm>
          <a:off x="937662" y="823769"/>
          <a:ext cx="10678192" cy="5687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689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803E7A-767F-4996-9983-3116E2415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/>
              <a:t>Результат 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CEF4A7A-F88D-4DAA-9197-44F645C1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254" y="2279017"/>
            <a:ext cx="6901681" cy="3865518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1. Макет парковки с возможностью интеграции в макет города </a:t>
            </a:r>
            <a:br>
              <a:rPr lang="ru-RU" sz="2000" dirty="0"/>
            </a:br>
            <a:r>
              <a:rPr lang="ru-RU" sz="2000" dirty="0"/>
              <a:t>2. Демонстрация на мероприятиях ВШЭ </a:t>
            </a:r>
            <a:br>
              <a:rPr lang="ru-RU" sz="2000" dirty="0"/>
            </a:br>
            <a:r>
              <a:rPr lang="ru-RU" sz="2000" dirty="0"/>
              <a:t>3. Разработан принцип работы механизма для прототипа</a:t>
            </a:r>
          </a:p>
          <a:p>
            <a:pPr marL="0" indent="0">
              <a:buNone/>
            </a:pPr>
            <a:r>
              <a:rPr lang="ru-RU" sz="2000" dirty="0">
                <a:latin typeface="-apple-system"/>
              </a:rPr>
              <a:t> </a:t>
            </a:r>
          </a:p>
          <a:p>
            <a:pPr marL="0" indent="0">
              <a:buNone/>
              <a:tabLst>
                <a:tab pos="536575" algn="l"/>
              </a:tabLst>
            </a:pPr>
            <a:r>
              <a:rPr lang="ru-RU" sz="2000" dirty="0">
                <a:latin typeface="+mj-lt"/>
              </a:rPr>
              <a:t>По окончанию проекта будет подготовлены следующие материалы:</a:t>
            </a:r>
            <a:br>
              <a:rPr lang="ru-RU" sz="2000" dirty="0">
                <a:latin typeface="+mj-lt"/>
              </a:rPr>
            </a:br>
            <a:r>
              <a:rPr lang="en-US" sz="2000" dirty="0">
                <a:latin typeface="+mj-lt"/>
              </a:rPr>
              <a:t> - </a:t>
            </a:r>
            <a:r>
              <a:rPr lang="ru-RU" sz="2000" dirty="0">
                <a:latin typeface="+mj-lt"/>
              </a:rPr>
              <a:t>Макет парковочного пространства; </a:t>
            </a:r>
            <a:br>
              <a:rPr lang="ru-RU" sz="2000" dirty="0">
                <a:latin typeface="+mj-lt"/>
              </a:rPr>
            </a:br>
            <a:r>
              <a:rPr lang="en-US" sz="2000" dirty="0">
                <a:latin typeface="+mj-lt"/>
              </a:rPr>
              <a:t> - </a:t>
            </a:r>
            <a:r>
              <a:rPr lang="ru-RU" sz="2000" dirty="0">
                <a:latin typeface="+mj-lt"/>
              </a:rPr>
              <a:t>3D модели деталей для платформы, а также прототипы деталей; </a:t>
            </a:r>
            <a:br>
              <a:rPr lang="ru-RU" sz="2000" dirty="0">
                <a:latin typeface="+mj-lt"/>
              </a:rPr>
            </a:br>
            <a:r>
              <a:rPr lang="en-US" sz="2000" dirty="0">
                <a:latin typeface="+mj-lt"/>
              </a:rPr>
              <a:t> - </a:t>
            </a:r>
            <a:r>
              <a:rPr lang="ru-RU" sz="2000" dirty="0">
                <a:latin typeface="+mj-lt"/>
              </a:rPr>
              <a:t>Исполняемые файлы программ; </a:t>
            </a:r>
            <a:br>
              <a:rPr lang="ru-RU" sz="2000" dirty="0">
                <a:latin typeface="+mj-lt"/>
              </a:rPr>
            </a:br>
            <a:r>
              <a:rPr lang="en-US" sz="2000" dirty="0">
                <a:latin typeface="+mj-lt"/>
              </a:rPr>
              <a:t> - </a:t>
            </a:r>
            <a:r>
              <a:rPr lang="ru-RU" sz="2000" dirty="0">
                <a:latin typeface="+mj-lt"/>
              </a:rPr>
              <a:t>Исходные коды с необходимыми комментариями и документацией; </a:t>
            </a:r>
            <a:br>
              <a:rPr lang="ru-RU" sz="2000" dirty="0">
                <a:latin typeface="+mj-lt"/>
              </a:rPr>
            </a:br>
            <a:r>
              <a:rPr lang="en-US" sz="2000">
                <a:latin typeface="+mj-lt"/>
              </a:rPr>
              <a:t> - </a:t>
            </a:r>
            <a:r>
              <a:rPr lang="ru-RU" sz="2000">
                <a:latin typeface="+mj-lt"/>
              </a:rPr>
              <a:t>Отчет </a:t>
            </a:r>
            <a:r>
              <a:rPr lang="ru-RU" sz="2000" dirty="0">
                <a:latin typeface="+mj-lt"/>
              </a:rPr>
              <a:t>о выполнении проекта.</a:t>
            </a:r>
          </a:p>
          <a:p>
            <a:endParaRPr lang="ru-RU" sz="1400" dirty="0"/>
          </a:p>
        </p:txBody>
      </p:sp>
      <p:sp>
        <p:nvSpPr>
          <p:cNvPr id="72" name="Freeform: Shape 71">
            <a:extLst>
              <a:ext uri="{FF2B5EF4-FFF2-40B4-BE49-F238E27FC236}">
                <a16:creationId xmlns=""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https://psv4.userapi.com/c848328/u152122095/docs/d14/db2558e4c08f/1.jpg?extra=upbxpaa04Wgqx_8fGKlg-Q1Z8cF3AYsRCfkJo4xTIphG5GDQAKSJ9HjqA90k2N28QpDFkTySz46XoWyb6ThYMCf3rFYRONAbkDUcqgdASVE1tx81fwNa2RHZYhDfWXH6NTfJm5qNsFYfih0JxnW_0ok">
            <a:extLst>
              <a:ext uri="{FF2B5EF4-FFF2-40B4-BE49-F238E27FC236}">
                <a16:creationId xmlns="" xmlns:a16="http://schemas.microsoft.com/office/drawing/2014/main" id="{A21FFE1B-4D88-48ED-860E-CEC247D3E8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78" r="2" b="2"/>
          <a:stretch/>
        </p:blipFill>
        <p:spPr bwMode="auto"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086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A4AC5506-6312-4701-8D3C-40187889A9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96E0DD59-DE83-4DF1-BC80-3166B99E5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Календарный план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475780"/>
              </p:ext>
            </p:extLst>
          </p:nvPr>
        </p:nvGraphicFramePr>
        <p:xfrm>
          <a:off x="663109" y="1488140"/>
          <a:ext cx="9977999" cy="5069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3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52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819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64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8587"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ДЕЙСТВИЕ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НАЧАЛО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ДЛИТЕЛЬНОСТЬ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Начало проекта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15.10.2018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Обзор и анализ предметной области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15.10.2018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14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Формирование команды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15.10.2018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Составление технического задания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24.10.2018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20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Презентация 1 этапа проекта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12.11.2018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Проектирование механизма перемещения платформы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12.11.2018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21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Проектирование и реализация алгоритма перемещения платформы 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12.11.2018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Проектирование макета парковочного пространства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12.11.2018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28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Конструирование парковочного пространства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09.12.2018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19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Конструирование прототипа парковочной системы 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09.01.2019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22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Демонстрация работающего прототипа 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31.01.2019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Подготовка проектной документации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31.01.2019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137</a:t>
                      </a:r>
                      <a:endParaRPr lang="ru-RU" sz="1700" b="0" i="0" u="none" strike="noStrike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Конструирование макета парковочной системы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31.01.2019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080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Тестирование готового макета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01.04.2019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316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Доработка созданной системы, внесение необходимых коррективов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01.04.2019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53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Предоставление результатов проекта</a:t>
                      </a:r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24.05.2019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69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A4AC5506-6312-4701-8D3C-40187889A9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96E0DD59-DE83-4DF1-BC80-3166B99E5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Диаграмма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Ганта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jantor\Documents\Документы\Преподавание\Проекты\Презентация ТЗ\Гант_прямоуголь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9460"/>
            <a:ext cx="12192000" cy="5056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1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94A9ED-760E-45D5-B99B-1CE851B5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822" y="706430"/>
            <a:ext cx="4582459" cy="138163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Роли в проекте</a:t>
            </a:r>
          </a:p>
        </p:txBody>
      </p:sp>
      <p:pic>
        <p:nvPicPr>
          <p:cNvPr id="5" name="Объект 4" descr="Изображение выглядит как человек, внутренний, стол, сидит&#10;&#10;Описание создано автоматически">
            <a:extLst>
              <a:ext uri="{FF2B5EF4-FFF2-40B4-BE49-F238E27FC236}">
                <a16:creationId xmlns="" xmlns:a16="http://schemas.microsoft.com/office/drawing/2014/main" id="{734DDFBF-4FC2-46D7-8DFF-7AEEF60B20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" t="5809" r="8535" b="29565"/>
          <a:stretch/>
        </p:blipFill>
        <p:spPr>
          <a:xfrm>
            <a:off x="9089606" y="3561856"/>
            <a:ext cx="2145164" cy="2147501"/>
          </a:xfrm>
          <a:prstGeom prst="flowChartConnector">
            <a:avLst/>
          </a:prstGeom>
        </p:spPr>
      </p:pic>
      <p:pic>
        <p:nvPicPr>
          <p:cNvPr id="2056" name="Picture 8" descr="ÐÐ°ÑÑÐ¸Ð½ÐºÐ¸ Ð¿Ð¾ Ð·Ð°Ð¿ÑÐ¾ÑÑ icon 3d model">
            <a:extLst>
              <a:ext uri="{FF2B5EF4-FFF2-40B4-BE49-F238E27FC236}">
                <a16:creationId xmlns="" xmlns:a16="http://schemas.microsoft.com/office/drawing/2014/main" id="{FDBFE02C-D647-4472-B640-69C72BF24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>
                  <a:alpha val="1176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745" y="3247333"/>
            <a:ext cx="962135" cy="962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ÐÐ°ÑÑÐ¸Ð½ÐºÐ¸ Ð¿Ð¾ Ð·Ð°Ð¿ÑÐ¾ÑÑ icon boss">
            <a:extLst>
              <a:ext uri="{FF2B5EF4-FFF2-40B4-BE49-F238E27FC236}">
                <a16:creationId xmlns="" xmlns:a16="http://schemas.microsoft.com/office/drawing/2014/main" id="{5E0D68D1-E4B3-4F67-A7E6-989128326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491" y="1413470"/>
            <a:ext cx="1437461" cy="143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pp.userapi.com/c845523/v845523796/12d65e/a7TvmMtG40M.jpg">
            <a:extLst>
              <a:ext uri="{FF2B5EF4-FFF2-40B4-BE49-F238E27FC236}">
                <a16:creationId xmlns="" xmlns:a16="http://schemas.microsoft.com/office/drawing/2014/main" id="{C16AFC77-EFF2-4B20-81CC-9AACEFCCBC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4" t="5996" r="27742" b="50000"/>
          <a:stretch/>
        </p:blipFill>
        <p:spPr bwMode="auto">
          <a:xfrm>
            <a:off x="760571" y="309369"/>
            <a:ext cx="2145163" cy="214516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2187248-D6F7-401D-A6F1-847B2A1935E1}"/>
              </a:ext>
            </a:extLst>
          </p:cNvPr>
          <p:cNvSpPr txBox="1"/>
          <p:nvPr/>
        </p:nvSpPr>
        <p:spPr>
          <a:xfrm>
            <a:off x="416826" y="2533258"/>
            <a:ext cx="2344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+mj-lt"/>
                <a:cs typeface="Segoe UI" panose="020B0502040204020203" pitchFamily="34" charset="0"/>
              </a:rPr>
              <a:t>Иван </a:t>
            </a:r>
            <a:r>
              <a:rPr lang="ru-RU" b="1" dirty="0" err="1">
                <a:latin typeface="+mj-lt"/>
                <a:cs typeface="Segoe UI" panose="020B0502040204020203" pitchFamily="34" charset="0"/>
              </a:rPr>
              <a:t>Семерин</a:t>
            </a:r>
            <a:endParaRPr lang="ru-RU" b="1" dirty="0">
              <a:latin typeface="+mj-lt"/>
              <a:cs typeface="Segoe UI" panose="020B0502040204020203" pitchFamily="34" charset="0"/>
            </a:endParaRPr>
          </a:p>
          <a:p>
            <a:pPr algn="ctr"/>
            <a:r>
              <a:rPr lang="ru-RU" dirty="0">
                <a:latin typeface="+mj-lt"/>
                <a:cs typeface="Segoe UI" panose="020B0502040204020203" pitchFamily="34" charset="0"/>
              </a:rPr>
              <a:t>Руководитель проекта </a:t>
            </a:r>
            <a:endParaRPr lang="en-US" dirty="0">
              <a:latin typeface="+mj-lt"/>
              <a:cs typeface="Segoe UI" panose="020B0502040204020203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="" xmlns:a16="http://schemas.microsoft.com/office/drawing/2014/main" id="{243E9F8C-C5FB-40A9-8CA0-CA267FC8A30D}"/>
              </a:ext>
            </a:extLst>
          </p:cNvPr>
          <p:cNvGrpSpPr/>
          <p:nvPr/>
        </p:nvGrpSpPr>
        <p:grpSpPr>
          <a:xfrm>
            <a:off x="8349266" y="340888"/>
            <a:ext cx="3572517" cy="2822196"/>
            <a:chOff x="8349266" y="340888"/>
            <a:chExt cx="3572517" cy="2822196"/>
          </a:xfrm>
        </p:grpSpPr>
        <p:pic>
          <p:nvPicPr>
            <p:cNvPr id="2054" name="Picture 6" descr="https://pp.userapi.com/c638923/v638923540/46bac/ZKifnuWmSsc.jpg">
              <a:extLst>
                <a:ext uri="{FF2B5EF4-FFF2-40B4-BE49-F238E27FC236}">
                  <a16:creationId xmlns="" xmlns:a16="http://schemas.microsoft.com/office/drawing/2014/main" id="{47535149-CFAD-4F6F-98B1-0D82B7CD9AE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97" t="8009" r="23401" b="54414"/>
            <a:stretch/>
          </p:blipFill>
          <p:spPr bwMode="auto">
            <a:xfrm>
              <a:off x="9525413" y="340888"/>
              <a:ext cx="2145164" cy="2145164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ÐÐ°ÑÑÐ¸Ð½ÐºÐ¸ Ð¿Ð¾ Ð·Ð°Ð¿ÑÐ¾ÑÑ admin logo icon">
              <a:extLst>
                <a:ext uri="{FF2B5EF4-FFF2-40B4-BE49-F238E27FC236}">
                  <a16:creationId xmlns="" xmlns:a16="http://schemas.microsoft.com/office/drawing/2014/main" id="{427829AB-F9C2-4BD7-8220-23EA751977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49266" y="1709739"/>
              <a:ext cx="1045103" cy="1045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ABF4A473-A703-449A-95AD-473FD532288F}"/>
                </a:ext>
              </a:extLst>
            </p:cNvPr>
            <p:cNvSpPr txBox="1"/>
            <p:nvPr/>
          </p:nvSpPr>
          <p:spPr>
            <a:xfrm>
              <a:off x="9274207" y="2516753"/>
              <a:ext cx="26475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+mj-lt"/>
                </a:rPr>
                <a:t>Тимофей Кузнецов</a:t>
              </a:r>
              <a:endParaRPr lang="en-US" b="1" dirty="0">
                <a:latin typeface="+mj-lt"/>
              </a:endParaRPr>
            </a:p>
            <a:p>
              <a:pPr algn="ctr"/>
              <a:r>
                <a:rPr lang="ru-RU" dirty="0">
                  <a:latin typeface="+mj-lt"/>
                </a:rPr>
                <a:t>Администратор проекта</a:t>
              </a:r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52F3707C-37F5-4C0F-995B-13608424BF7A}"/>
              </a:ext>
            </a:extLst>
          </p:cNvPr>
          <p:cNvSpPr/>
          <p:nvPr/>
        </p:nvSpPr>
        <p:spPr>
          <a:xfrm>
            <a:off x="8451431" y="5896222"/>
            <a:ext cx="3421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Виктория Никиткова</a:t>
            </a:r>
            <a:endParaRPr lang="en-US" b="1" dirty="0">
              <a:latin typeface="+mj-lt"/>
            </a:endParaRPr>
          </a:p>
          <a:p>
            <a:pPr algn="ctr"/>
            <a:r>
              <a:rPr lang="ru-RU" dirty="0">
                <a:latin typeface="+mj-lt"/>
              </a:rPr>
              <a:t>Разработчик, 3D моделирование</a:t>
            </a:r>
          </a:p>
        </p:txBody>
      </p:sp>
      <p:pic>
        <p:nvPicPr>
          <p:cNvPr id="2050" name="Picture 2" descr="https://pp.userapi.com/c848620/v848620424/b1f86/y6LyDAuMucc.jpg">
            <a:extLst>
              <a:ext uri="{FF2B5EF4-FFF2-40B4-BE49-F238E27FC236}">
                <a16:creationId xmlns="" xmlns:a16="http://schemas.microsoft.com/office/drawing/2014/main" id="{3B337AA8-C538-460A-BC9D-E925C95A9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418" y="4029462"/>
            <a:ext cx="2145164" cy="214516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ÐÐ°ÑÑÐ¸Ð½ÐºÐ¸ Ð¿Ð¾ Ð·Ð°Ð¿ÑÐ¾ÑÑ icon blueprint">
            <a:extLst>
              <a:ext uri="{FF2B5EF4-FFF2-40B4-BE49-F238E27FC236}">
                <a16:creationId xmlns="" xmlns:a16="http://schemas.microsoft.com/office/drawing/2014/main" id="{1DFB7DAB-BB7D-4741-8F62-5C618A77B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696" y="2862501"/>
            <a:ext cx="1178208" cy="117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8D07B29-05C1-4EA6-BD98-72AE8AC21D8B}"/>
              </a:ext>
            </a:extLst>
          </p:cNvPr>
          <p:cNvSpPr txBox="1"/>
          <p:nvPr/>
        </p:nvSpPr>
        <p:spPr>
          <a:xfrm>
            <a:off x="4294357" y="6099891"/>
            <a:ext cx="371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Даниил Кукушкин</a:t>
            </a:r>
            <a:endParaRPr lang="en-US" b="1" dirty="0">
              <a:latin typeface="+mj-lt"/>
            </a:endParaRPr>
          </a:p>
          <a:p>
            <a:pPr algn="ctr"/>
            <a:r>
              <a:rPr lang="ru-RU" dirty="0">
                <a:latin typeface="+mj-lt"/>
              </a:rPr>
              <a:t>Разработчик, инженер-конструктор</a:t>
            </a:r>
          </a:p>
        </p:txBody>
      </p:sp>
      <p:pic>
        <p:nvPicPr>
          <p:cNvPr id="2074" name="Picture 26" descr="ÐÐ°ÑÑÐ¸Ð½ÐºÐ¸ Ð¿Ð¾ Ð·Ð°Ð¿ÑÐ¾ÑÑ source code icon">
            <a:extLst>
              <a:ext uri="{FF2B5EF4-FFF2-40B4-BE49-F238E27FC236}">
                <a16:creationId xmlns="" xmlns:a16="http://schemas.microsoft.com/office/drawing/2014/main" id="{798471AA-0CAE-414B-A1B6-3D2220B5D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239" y="3153261"/>
            <a:ext cx="1056207" cy="105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158184D-4A65-467B-A746-9BE969DE6B8E}"/>
              </a:ext>
            </a:extLst>
          </p:cNvPr>
          <p:cNvSpPr txBox="1"/>
          <p:nvPr/>
        </p:nvSpPr>
        <p:spPr>
          <a:xfrm>
            <a:off x="632158" y="5819828"/>
            <a:ext cx="2849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Антон Елистратов</a:t>
            </a:r>
            <a:endParaRPr lang="en-US" b="1" dirty="0">
              <a:latin typeface="+mj-lt"/>
            </a:endParaRPr>
          </a:p>
          <a:p>
            <a:pPr algn="ctr"/>
            <a:r>
              <a:rPr lang="ru-RU" dirty="0">
                <a:latin typeface="+mj-lt"/>
              </a:rPr>
              <a:t>Разработчик, программист</a:t>
            </a:r>
          </a:p>
        </p:txBody>
      </p:sp>
      <p:pic>
        <p:nvPicPr>
          <p:cNvPr id="2078" name="Picture 30" descr="https://pp.userapi.com/c846320/v846320163/128dcb/gG0OuAa1TQM.jpg">
            <a:extLst>
              <a:ext uri="{FF2B5EF4-FFF2-40B4-BE49-F238E27FC236}">
                <a16:creationId xmlns="" xmlns:a16="http://schemas.microsoft.com/office/drawing/2014/main" id="{C0306C92-1D0A-49CA-81A2-1317269354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3" t="9184" r="10086" b="37660"/>
          <a:stretch/>
        </p:blipFill>
        <p:spPr bwMode="auto">
          <a:xfrm>
            <a:off x="957230" y="3569255"/>
            <a:ext cx="2145164" cy="214516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35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A4AC5506-6312-4701-8D3C-40187889A9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96E0DD59-DE83-4DF1-BC80-3166B99E5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Оценка стоимости необходимых материалов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069307"/>
              </p:ext>
            </p:extLst>
          </p:nvPr>
        </p:nvGraphicFramePr>
        <p:xfrm>
          <a:off x="777409" y="1504469"/>
          <a:ext cx="9753603" cy="35594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63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55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55432"/>
                <a:gridCol w="16764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85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Оборудование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Ед. измерения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Необходимое кол-во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Стоимость, </a:t>
                      </a:r>
                      <a:r>
                        <a:rPr lang="ru-RU" sz="1800" b="1" u="none" strike="noStrike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руб</a:t>
                      </a:r>
                      <a:endParaRPr lang="ru-RU" sz="1800" b="1" i="0" u="none" strike="noStrike" dirty="0">
                        <a:solidFill>
                          <a:srgbClr val="80808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marL="0" marR="0" indent="1270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Arduino</a:t>
                      </a:r>
                      <a:r>
                        <a:rPr lang="ru-RU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7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Uno</a:t>
                      </a:r>
                      <a:r>
                        <a:rPr lang="ru-RU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R3</a:t>
                      </a:r>
                      <a:endParaRPr lang="ru-RU" sz="17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1790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LCD </a:t>
                      </a:r>
                      <a:r>
                        <a:rPr lang="ru-RU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дисплей </a:t>
                      </a:r>
                      <a:r>
                        <a:rPr lang="en-US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MT-20S4A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 smtClean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790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Датчик давления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600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5498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Комплект</a:t>
                      </a:r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проводов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600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Униполярный шаговый двигатель 28BYj-48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360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537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Драйвер униполярного шагового двигателя ULN2003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240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Эластичная клавиатура 4x4 кнопки для </a:t>
                      </a:r>
                      <a:r>
                        <a:rPr lang="ru-RU" sz="17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Arduino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160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5505">
                <a:tc>
                  <a:txBody>
                    <a:bodyPr/>
                    <a:lstStyle/>
                    <a:p>
                      <a:pPr indent="127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Пластик для печати</a:t>
                      </a:r>
                      <a:endParaRPr lang="ru-RU" sz="17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г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1500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3200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5505">
                <a:tc gridSpan="4">
                  <a:txBody>
                    <a:bodyPr/>
                    <a:lstStyle/>
                    <a:p>
                      <a:pPr marL="179388" indent="0" algn="l" fontAlgn="b"/>
                      <a:endParaRPr lang="ru-RU" sz="1700" b="1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5505">
                <a:tc gridSpan="3"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Итого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7740</a:t>
                      </a:r>
                      <a:endParaRPr lang="ru-RU" sz="1700" b="0" i="0" u="none" strike="noStrike" dirty="0">
                        <a:solidFill>
                          <a:srgbClr val="40404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072" marR="7072" marT="70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1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331</Words>
  <Application>Microsoft Office PowerPoint</Application>
  <PresentationFormat>Произвольный</PresentationFormat>
  <Paragraphs>137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Автоматизированная парковочная система</vt:lpstr>
      <vt:lpstr>Презентация PowerPoint</vt:lpstr>
      <vt:lpstr>Цель и задачи</vt:lpstr>
      <vt:lpstr>Презентация PowerPoint</vt:lpstr>
      <vt:lpstr>Результат </vt:lpstr>
      <vt:lpstr>Календарный план</vt:lpstr>
      <vt:lpstr>Диаграмма Ганта</vt:lpstr>
      <vt:lpstr>Роли в проекте</vt:lpstr>
      <vt:lpstr>Оценка стоимости необходимых материалов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Автоматизированная парковочная система</dc:title>
  <dc:creator> </dc:creator>
  <cp:lastModifiedBy>jantor</cp:lastModifiedBy>
  <cp:revision>5</cp:revision>
  <dcterms:created xsi:type="dcterms:W3CDTF">2018-11-12T14:38:28Z</dcterms:created>
  <dcterms:modified xsi:type="dcterms:W3CDTF">2018-11-15T10:17:09Z</dcterms:modified>
</cp:coreProperties>
</file>