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s/comment1.xml" ContentType="application/vnd.openxmlformats-officedocument.presentationml.comments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media/image1.jpeg" ContentType="image/jpeg"/>
  <Override PartName="/ppt/media/image2.jpeg" ContentType="image/jpeg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media/image3.jpeg" ContentType="image/jpeg"/>
  <Override PartName="/ppt/media/image4.jpeg" ContentType="image/jpeg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1"/>
    <p:sldId id="259" r:id="rId12"/>
    <p:sldId id="260" r:id="rId13"/>
    <p:sldId id="261" r:id="rId14"/>
    <p:sldId id="262" r:id="rId1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mAuthor id="0" name="Автор" initials="А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 b="def" i="def"/>
      <a:tcStyle>
        <a:tcBdr/>
        <a:fill>
          <a:solidFill>
            <a:srgbClr val="E6F0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 b="def" i="def"/>
      <a:tcStyle>
        <a:tcBdr/>
        <a:fill>
          <a:solidFill>
            <a:srgbClr val="EAF8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1E1"/>
          </a:solidFill>
        </a:fill>
      </a:tcStyle>
    </a:wholeTbl>
    <a:band2H>
      <a:tcTxStyle b="def" i="def"/>
      <a:tcStyle>
        <a:tcBdr/>
        <a:fill>
          <a:solidFill>
            <a:srgbClr val="FCE9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comments" Target="comments/comment1.xml"/><Relationship Id="rId11" Type="http://schemas.openxmlformats.org/officeDocument/2006/relationships/slide" Target="slides/slide3.xml"/><Relationship Id="rId12" Type="http://schemas.openxmlformats.org/officeDocument/2006/relationships/slide" Target="slides/slide4.xml"/><Relationship Id="rId13" Type="http://schemas.openxmlformats.org/officeDocument/2006/relationships/slide" Target="slides/slide5.xml"/><Relationship Id="rId14" Type="http://schemas.openxmlformats.org/officeDocument/2006/relationships/slide" Target="slides/slide6.xml"/><Relationship Id="rId15" Type="http://schemas.openxmlformats.org/officeDocument/2006/relationships/slide" Target="slides/slide7.xml"/></Relationships>
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m authorId="0" dt="2018-11-14T21:24:11.427" idx="1">
    <p:pos x="2459" y="3558"/>
    <p:text>последовательного соединения двух типовых групп: группы «пятиэлементное мостиковое соединение» и группы «скользящее нагруженное резервирование»</p:text>
    <p:extLst>
      <p:ext uri="{C676402C-5697-4E1C-873F-D02D1690AC5C}">
        <p15:threadingInfo xmlns:p15="http://schemas.microsoft.com/office/powerpoint/2012/main" timeZoneBias="-180"/>
      </p:ext>
    </p:extLst>
  </p:cm>
  <p:cm authorId="0" dt="2018-11-14T21:23:17.165" idx="2">
    <p:pos x="6206" y="3577"/>
    <p:text>Группа состоит из управляющего элемента У и группы «Нагруженное резервирование». Группы «Нагруженное резервирование» состоит из М групп «Последовательное соединение». Группа «Последовательное соединение» состоит из элемента Э1.m, который находятся в нагруженном режиме, и датчика (обнаружителя отказа) D1.n.
Отказом группы является:
- отказ У1.1;
- отказ М групп, состоящих из последовательно соединенных Э1.m и D1.n.</p:text>
    <p:extLst>
      <p:ext uri="{C676402C-5697-4E1C-873F-D02D1690AC5C}">
        <p15:threadingInfo xmlns:p15="http://schemas.microsoft.com/office/powerpoint/2012/main" timeZoneBias="-180"/>
      </p:ext>
    </p:extLst>
  </p:cm>
</p:cmLst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5" name="Shape 14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</Relationships>
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</Relationships>
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7" name="Shape 157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defTabSz="914400">
              <a:lnSpc>
                <a:spcPct val="100000"/>
              </a:lnSpc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По столбцам:</a:t>
            </a:r>
            <a:endParaRPr sz="2800"/>
          </a:p>
          <a:p>
            <a:pPr defTabSz="914400">
              <a:lnSpc>
                <a:spcPct val="100000"/>
              </a:lnSpc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По 2013 году: Москва + филиалы. </a:t>
            </a:r>
            <a:endParaRPr sz="2800"/>
          </a:p>
          <a:p>
            <a:pPr defTabSz="914400">
              <a:lnSpc>
                <a:spcPct val="100000"/>
              </a:lnSpc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По 2020 году:</a:t>
            </a:r>
            <a:endParaRPr sz="2800"/>
          </a:p>
          <a:p>
            <a:pPr defTabSz="914400">
              <a:lnSpc>
                <a:spcPct val="100000"/>
              </a:lnSpc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для показателя № 1 по филиалам план = факт (добавил около 680 и округлил)</a:t>
            </a:r>
            <a:endParaRPr sz="2800"/>
          </a:p>
          <a:p>
            <a:pPr defTabSz="914400">
              <a:lnSpc>
                <a:spcPct val="100000"/>
              </a:lnSpc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Для других показателей показан план из ТОП5-100, только Москва. Других подтвержденных планов нет.</a:t>
            </a:r>
            <a:endParaRPr sz="2800"/>
          </a:p>
          <a:p>
            <a:pPr defTabSz="914400">
              <a:lnSpc>
                <a:spcPct val="100000"/>
              </a:lnSpc>
              <a:defRPr sz="2800">
                <a:latin typeface="Arial Narrow"/>
                <a:ea typeface="Arial Narrow"/>
                <a:cs typeface="Arial Narrow"/>
                <a:sym typeface="Arial Narrow"/>
              </a:defRPr>
            </a:pPr>
          </a:p>
          <a:p>
            <a:pPr defTabSz="914400">
              <a:lnSpc>
                <a:spcPct val="100000"/>
              </a:lnSpc>
              <a:defRPr sz="20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По показателям:</a:t>
            </a:r>
            <a:endParaRPr sz="2800"/>
          </a:p>
          <a:p>
            <a:pPr defTabSz="914400">
              <a:lnSpc>
                <a:spcPct val="100000"/>
              </a:lnSpc>
              <a:defRPr sz="2800">
                <a:latin typeface="Arial Narrow"/>
                <a:ea typeface="Arial Narrow"/>
                <a:cs typeface="Arial Narrow"/>
                <a:sym typeface="Arial Narrow"/>
              </a:defRPr>
            </a:pPr>
          </a:p>
          <a:p>
            <a:pPr defTabSz="914400">
              <a:lnSpc>
                <a:spcPct val="100000"/>
              </a:lnSpc>
              <a:defRPr sz="20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1. Численность преподавателей и исследователей не включает численность стажеров-исследователей (данные Управления персонала для Бюллетеня абсолютных показателей), на конец года, с учетом доли занимаемых ставок</a:t>
            </a:r>
            <a:endParaRPr sz="2800"/>
          </a:p>
          <a:p>
            <a:pPr defTabSz="914400">
              <a:lnSpc>
                <a:spcPct val="100000"/>
              </a:lnSpc>
              <a:defRPr sz="2800">
                <a:latin typeface="Arial Narrow"/>
                <a:ea typeface="Arial Narrow"/>
                <a:cs typeface="Arial Narrow"/>
                <a:sym typeface="Arial Narrow"/>
              </a:defRPr>
            </a:pPr>
          </a:p>
          <a:p>
            <a:pPr defTabSz="914400">
              <a:lnSpc>
                <a:spcPct val="100000"/>
              </a:lnSpc>
              <a:defRPr sz="20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2. Преподаватели и исследователи, привлеченные на международном рынке: численность иностранных (без учета стажеров-исследователей и ассистентов (8,5), иностранных граждан стран СНГ без ученой степени (9,25)) НПР (82,5) + российские граждане со степенью PhD (26,5). Численность иностранных граждан со степенью PhD – 49, всего НПР со степенью PhD – 75,5. НПР - иностранные граждане стран СНГ с ученой степенью доктора или кандидата наук 3,5, НПР – иностранные граждане (за исключением стран СНГ), не имеющие ученой степени – 30. + 13 иностранцев и россиян с PhD в филиалах</a:t>
            </a:r>
            <a:endParaRPr sz="2800"/>
          </a:p>
          <a:p>
            <a:pPr defTabSz="914400">
              <a:lnSpc>
                <a:spcPct val="100000"/>
              </a:lnSpc>
              <a:defRPr sz="2800">
                <a:latin typeface="Arial Narrow"/>
                <a:ea typeface="Arial Narrow"/>
                <a:cs typeface="Arial Narrow"/>
                <a:sym typeface="Arial Narrow"/>
              </a:defRPr>
            </a:pPr>
          </a:p>
          <a:p>
            <a:pPr defTabSz="914400">
              <a:lnSpc>
                <a:spcPct val="100000"/>
              </a:lnSpc>
              <a:defRPr sz="20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3. Российские преподаватели и исследователи, публикующиеся в рецензируемых международных журналах – оценка по спискам получателей надбавок 3-го уровня (за статью в зарубежном рецензируемом журнале), без учета иностранцев и россиян с PhD 27 (получатели 2012-2014 гг.) + 81 (2013-2015 гг.) + филиалы 17 (2013-2015) + 14 (2012-2014)</a:t>
            </a:r>
            <a:endParaRPr sz="2800"/>
          </a:p>
          <a:p>
            <a:pPr defTabSz="914400">
              <a:lnSpc>
                <a:spcPct val="100000"/>
              </a:lnSpc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Статьи считаются за 3 года, цитирования за 5 лет, комментарии к расчету на предыдущем слайде (соответствуют второму и третьему показателю соответственно)</a:t>
            </a:r>
            <a:endParaRPr sz="2800"/>
          </a:p>
          <a:p>
            <a:pPr defTabSz="914400">
              <a:lnSpc>
                <a:spcPct val="100000"/>
              </a:lnSpc>
              <a:defRPr sz="2800">
                <a:latin typeface="Arial"/>
                <a:ea typeface="Arial"/>
                <a:cs typeface="Arial"/>
                <a:sym typeface="Arial"/>
              </a:defRPr>
            </a:pPr>
          </a:p>
          <a:p>
            <a:pPr defTabSz="914400">
              <a:lnSpc>
                <a:spcPct val="100000"/>
              </a:lnSpc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4. Остальные показатели подтверждаю, кроме показателя: </a:t>
            </a:r>
            <a:r>
              <a:rPr>
                <a:latin typeface="Arial Narrow"/>
                <a:ea typeface="Arial Narrow"/>
                <a:cs typeface="Arial Narrow"/>
                <a:sym typeface="Arial Narrow"/>
              </a:rPr>
              <a:t>Доля исследовательских коллективов, интегрированных в глобальные научные сети, %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0" name="Shape 17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defTabSz="914400">
              <a:lnSpc>
                <a:spcPct val="100000"/>
              </a:lnSpc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По столбцам:</a:t>
            </a:r>
            <a:endParaRPr sz="2800"/>
          </a:p>
          <a:p>
            <a:pPr defTabSz="914400">
              <a:lnSpc>
                <a:spcPct val="100000"/>
              </a:lnSpc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По 2013 году: Москва + филиалы. </a:t>
            </a:r>
            <a:endParaRPr sz="2800"/>
          </a:p>
          <a:p>
            <a:pPr defTabSz="914400">
              <a:lnSpc>
                <a:spcPct val="100000"/>
              </a:lnSpc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По 2020 году:</a:t>
            </a:r>
            <a:endParaRPr sz="2800"/>
          </a:p>
          <a:p>
            <a:pPr defTabSz="914400">
              <a:lnSpc>
                <a:spcPct val="100000"/>
              </a:lnSpc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для показателя № 1 по филиалам план = факт (добавил около 680 и округлил)</a:t>
            </a:r>
            <a:endParaRPr sz="2800"/>
          </a:p>
          <a:p>
            <a:pPr defTabSz="914400">
              <a:lnSpc>
                <a:spcPct val="100000"/>
              </a:lnSpc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Для других показателей показан план из ТОП5-100, только Москва. Других подтвержденных планов нет.</a:t>
            </a:r>
            <a:endParaRPr sz="2800"/>
          </a:p>
          <a:p>
            <a:pPr defTabSz="914400">
              <a:lnSpc>
                <a:spcPct val="100000"/>
              </a:lnSpc>
              <a:defRPr sz="2800">
                <a:latin typeface="Arial Narrow"/>
                <a:ea typeface="Arial Narrow"/>
                <a:cs typeface="Arial Narrow"/>
                <a:sym typeface="Arial Narrow"/>
              </a:defRPr>
            </a:pPr>
          </a:p>
          <a:p>
            <a:pPr defTabSz="914400">
              <a:lnSpc>
                <a:spcPct val="100000"/>
              </a:lnSpc>
              <a:defRPr sz="20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По показателям:</a:t>
            </a:r>
            <a:endParaRPr sz="2800"/>
          </a:p>
          <a:p>
            <a:pPr defTabSz="914400">
              <a:lnSpc>
                <a:spcPct val="100000"/>
              </a:lnSpc>
              <a:defRPr sz="2800">
                <a:latin typeface="Arial Narrow"/>
                <a:ea typeface="Arial Narrow"/>
                <a:cs typeface="Arial Narrow"/>
                <a:sym typeface="Arial Narrow"/>
              </a:defRPr>
            </a:pPr>
          </a:p>
          <a:p>
            <a:pPr defTabSz="914400">
              <a:lnSpc>
                <a:spcPct val="100000"/>
              </a:lnSpc>
              <a:defRPr sz="20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1. Численность преподавателей и исследователей не включает численность стажеров-исследователей (данные Управления персонала для Бюллетеня абсолютных показателей), на конец года, с учетом доли занимаемых ставок</a:t>
            </a:r>
            <a:endParaRPr sz="2800"/>
          </a:p>
          <a:p>
            <a:pPr defTabSz="914400">
              <a:lnSpc>
                <a:spcPct val="100000"/>
              </a:lnSpc>
              <a:defRPr sz="2800">
                <a:latin typeface="Arial Narrow"/>
                <a:ea typeface="Arial Narrow"/>
                <a:cs typeface="Arial Narrow"/>
                <a:sym typeface="Arial Narrow"/>
              </a:defRPr>
            </a:pPr>
          </a:p>
          <a:p>
            <a:pPr defTabSz="914400">
              <a:lnSpc>
                <a:spcPct val="100000"/>
              </a:lnSpc>
              <a:defRPr sz="20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2. Преподаватели и исследователи, привлеченные на международном рынке: численность иностранных (без учета стажеров-исследователей и ассистентов (8,5), иностранных граждан стран СНГ без ученой степени (9,25)) НПР (82,5) + российские граждане со степенью PhD (26,5). Численность иностранных граждан со степенью PhD – 49, всего НПР со степенью PhD – 75,5. НПР - иностранные граждане стран СНГ с ученой степенью доктора или кандидата наук 3,5, НПР – иностранные граждане (за исключением стран СНГ), не имеющие ученой степени – 30. + 13 иностранцев и россиян с PhD в филиалах</a:t>
            </a:r>
            <a:endParaRPr sz="2800"/>
          </a:p>
          <a:p>
            <a:pPr defTabSz="914400">
              <a:lnSpc>
                <a:spcPct val="100000"/>
              </a:lnSpc>
              <a:defRPr sz="2800">
                <a:latin typeface="Arial Narrow"/>
                <a:ea typeface="Arial Narrow"/>
                <a:cs typeface="Arial Narrow"/>
                <a:sym typeface="Arial Narrow"/>
              </a:defRPr>
            </a:pPr>
          </a:p>
          <a:p>
            <a:pPr defTabSz="914400">
              <a:lnSpc>
                <a:spcPct val="100000"/>
              </a:lnSpc>
              <a:defRPr sz="20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3. Российские преподаватели и исследователи, публикующиеся в рецензируемых международных журналах – оценка по спискам получателей надбавок 3-го уровня (за статью в зарубежном рецензируемом журнале), без учета иностранцев и россиян с PhD 27 (получатели 2012-2014 гг.) + 81 (2013-2015 гг.) + филиалы 17 (2013-2015) + 14 (2012-2014)</a:t>
            </a:r>
            <a:endParaRPr sz="2800"/>
          </a:p>
          <a:p>
            <a:pPr defTabSz="914400">
              <a:lnSpc>
                <a:spcPct val="100000"/>
              </a:lnSpc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Статьи считаются за 3 года, цитирования за 5 лет, комментарии к расчету на предыдущем слайде (соответствуют второму и третьему показателю соответственно)</a:t>
            </a:r>
            <a:endParaRPr sz="2800"/>
          </a:p>
          <a:p>
            <a:pPr defTabSz="914400">
              <a:lnSpc>
                <a:spcPct val="100000"/>
              </a:lnSpc>
              <a:defRPr sz="2800">
                <a:latin typeface="Arial"/>
                <a:ea typeface="Arial"/>
                <a:cs typeface="Arial"/>
                <a:sym typeface="Arial"/>
              </a:defRPr>
            </a:pPr>
          </a:p>
          <a:p>
            <a:pPr defTabSz="914400">
              <a:lnSpc>
                <a:spcPct val="100000"/>
              </a:lnSpc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4. Остальные показатели подтверждаю, кроме показателя: </a:t>
            </a:r>
            <a:r>
              <a:rPr>
                <a:latin typeface="Arial Narrow"/>
                <a:ea typeface="Arial Narrow"/>
                <a:cs typeface="Arial Narrow"/>
                <a:sym typeface="Arial Narrow"/>
              </a:rPr>
              <a:t>Доля исследовательских коллективов, интегрированных в глобальные научные сети, %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9" name="Shape 179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defTabSz="914400">
              <a:lnSpc>
                <a:spcPct val="100000"/>
              </a:lnSpc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По столбцам:</a:t>
            </a:r>
            <a:endParaRPr sz="2800"/>
          </a:p>
          <a:p>
            <a:pPr defTabSz="914400">
              <a:lnSpc>
                <a:spcPct val="100000"/>
              </a:lnSpc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По 2013 году: Москва + филиалы. </a:t>
            </a:r>
            <a:endParaRPr sz="2800"/>
          </a:p>
          <a:p>
            <a:pPr defTabSz="914400">
              <a:lnSpc>
                <a:spcPct val="100000"/>
              </a:lnSpc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По 2020 году:</a:t>
            </a:r>
            <a:endParaRPr sz="2800"/>
          </a:p>
          <a:p>
            <a:pPr defTabSz="914400">
              <a:lnSpc>
                <a:spcPct val="100000"/>
              </a:lnSpc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для показателя № 1 по филиалам план = факт (добавил около 680 и округлил)</a:t>
            </a:r>
            <a:endParaRPr sz="2800"/>
          </a:p>
          <a:p>
            <a:pPr defTabSz="914400">
              <a:lnSpc>
                <a:spcPct val="100000"/>
              </a:lnSpc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Для других показателей показан план из ТОП5-100, только Москва. Других подтвержденных планов нет.</a:t>
            </a:r>
            <a:endParaRPr sz="2800"/>
          </a:p>
          <a:p>
            <a:pPr defTabSz="914400">
              <a:lnSpc>
                <a:spcPct val="100000"/>
              </a:lnSpc>
              <a:defRPr sz="2800">
                <a:latin typeface="Arial Narrow"/>
                <a:ea typeface="Arial Narrow"/>
                <a:cs typeface="Arial Narrow"/>
                <a:sym typeface="Arial Narrow"/>
              </a:defRPr>
            </a:pPr>
          </a:p>
          <a:p>
            <a:pPr defTabSz="914400">
              <a:lnSpc>
                <a:spcPct val="100000"/>
              </a:lnSpc>
              <a:defRPr sz="20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По показателям:</a:t>
            </a:r>
            <a:endParaRPr sz="2800"/>
          </a:p>
          <a:p>
            <a:pPr defTabSz="914400">
              <a:lnSpc>
                <a:spcPct val="100000"/>
              </a:lnSpc>
              <a:defRPr sz="2800">
                <a:latin typeface="Arial Narrow"/>
                <a:ea typeface="Arial Narrow"/>
                <a:cs typeface="Arial Narrow"/>
                <a:sym typeface="Arial Narrow"/>
              </a:defRPr>
            </a:pPr>
          </a:p>
          <a:p>
            <a:pPr defTabSz="914400">
              <a:lnSpc>
                <a:spcPct val="100000"/>
              </a:lnSpc>
              <a:defRPr sz="20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1. Численность преподавателей и исследователей не включает численность стажеров-исследователей (данные Управления персонала для Бюллетеня абсолютных показателей), на конец года, с учетом доли занимаемых ставок</a:t>
            </a:r>
            <a:endParaRPr sz="2800"/>
          </a:p>
          <a:p>
            <a:pPr defTabSz="914400">
              <a:lnSpc>
                <a:spcPct val="100000"/>
              </a:lnSpc>
              <a:defRPr sz="2800">
                <a:latin typeface="Arial Narrow"/>
                <a:ea typeface="Arial Narrow"/>
                <a:cs typeface="Arial Narrow"/>
                <a:sym typeface="Arial Narrow"/>
              </a:defRPr>
            </a:pPr>
          </a:p>
          <a:p>
            <a:pPr defTabSz="914400">
              <a:lnSpc>
                <a:spcPct val="100000"/>
              </a:lnSpc>
              <a:defRPr sz="20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2. Преподаватели и исследователи, привлеченные на международном рынке: численность иностранных (без учета стажеров-исследователей и ассистентов (8,5), иностранных граждан стран СНГ без ученой степени (9,25)) НПР (82,5) + российские граждане со степенью PhD (26,5). Численность иностранных граждан со степенью PhD – 49, всего НПР со степенью PhD – 75,5. НПР - иностранные граждане стран СНГ с ученой степенью доктора или кандидата наук 3,5, НПР – иностранные граждане (за исключением стран СНГ), не имеющие ученой степени – 30. + 13 иностранцев и россиян с PhD в филиалах</a:t>
            </a:r>
            <a:endParaRPr sz="2800"/>
          </a:p>
          <a:p>
            <a:pPr defTabSz="914400">
              <a:lnSpc>
                <a:spcPct val="100000"/>
              </a:lnSpc>
              <a:defRPr sz="2800">
                <a:latin typeface="Arial Narrow"/>
                <a:ea typeface="Arial Narrow"/>
                <a:cs typeface="Arial Narrow"/>
                <a:sym typeface="Arial Narrow"/>
              </a:defRPr>
            </a:pPr>
          </a:p>
          <a:p>
            <a:pPr defTabSz="914400">
              <a:lnSpc>
                <a:spcPct val="100000"/>
              </a:lnSpc>
              <a:defRPr sz="20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3. Российские преподаватели и исследователи, публикующиеся в рецензируемых международных журналах – оценка по спискам получателей надбавок 3-го уровня (за статью в зарубежном рецензируемом журнале), без учета иностранцев и россиян с PhD 27 (получатели 2012-2014 гг.) + 81 (2013-2015 гг.) + филиалы 17 (2013-2015) + 14 (2012-2014)</a:t>
            </a:r>
            <a:endParaRPr sz="2800"/>
          </a:p>
          <a:p>
            <a:pPr defTabSz="914400">
              <a:lnSpc>
                <a:spcPct val="100000"/>
              </a:lnSpc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Статьи считаются за 3 года, цитирования за 5 лет, комментарии к расчету на предыдущем слайде (соответствуют второму и третьему показателю соответственно)</a:t>
            </a:r>
            <a:endParaRPr sz="2800"/>
          </a:p>
          <a:p>
            <a:pPr defTabSz="914400">
              <a:lnSpc>
                <a:spcPct val="100000"/>
              </a:lnSpc>
              <a:defRPr sz="2800">
                <a:latin typeface="Arial"/>
                <a:ea typeface="Arial"/>
                <a:cs typeface="Arial"/>
                <a:sym typeface="Arial"/>
              </a:defRPr>
            </a:pPr>
          </a:p>
          <a:p>
            <a:pPr defTabSz="914400">
              <a:lnSpc>
                <a:spcPct val="100000"/>
              </a:lnSpc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4. Остальные показатели подтверждаю, кроме показателя: </a:t>
            </a:r>
            <a:r>
              <a:rPr>
                <a:latin typeface="Arial Narrow"/>
                <a:ea typeface="Arial Narrow"/>
                <a:cs typeface="Arial Narrow"/>
                <a:sym typeface="Arial Narrow"/>
              </a:rPr>
              <a:t>Доля исследовательских коллективов, интегрированных в глобальные научные сети, %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7" name="Shape 187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defTabSz="914400">
              <a:lnSpc>
                <a:spcPct val="100000"/>
              </a:lnSpc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По столбцам:</a:t>
            </a:r>
            <a:endParaRPr sz="2800"/>
          </a:p>
          <a:p>
            <a:pPr defTabSz="914400">
              <a:lnSpc>
                <a:spcPct val="100000"/>
              </a:lnSpc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По 2013 году: Москва + филиалы. </a:t>
            </a:r>
            <a:endParaRPr sz="2800"/>
          </a:p>
          <a:p>
            <a:pPr defTabSz="914400">
              <a:lnSpc>
                <a:spcPct val="100000"/>
              </a:lnSpc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По 2020 году:</a:t>
            </a:r>
            <a:endParaRPr sz="2800"/>
          </a:p>
          <a:p>
            <a:pPr defTabSz="914400">
              <a:lnSpc>
                <a:spcPct val="100000"/>
              </a:lnSpc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для показателя № 1 по филиалам план = факт (добавил около 680 и округлил)</a:t>
            </a:r>
            <a:endParaRPr sz="2800"/>
          </a:p>
          <a:p>
            <a:pPr defTabSz="914400">
              <a:lnSpc>
                <a:spcPct val="100000"/>
              </a:lnSpc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Для других показателей показан план из ТОП5-100, только Москва. Других подтвержденных планов нет.</a:t>
            </a:r>
            <a:endParaRPr sz="2800"/>
          </a:p>
          <a:p>
            <a:pPr defTabSz="914400">
              <a:lnSpc>
                <a:spcPct val="100000"/>
              </a:lnSpc>
              <a:defRPr sz="2800">
                <a:latin typeface="Arial Narrow"/>
                <a:ea typeface="Arial Narrow"/>
                <a:cs typeface="Arial Narrow"/>
                <a:sym typeface="Arial Narrow"/>
              </a:defRPr>
            </a:pPr>
          </a:p>
          <a:p>
            <a:pPr defTabSz="914400">
              <a:lnSpc>
                <a:spcPct val="100000"/>
              </a:lnSpc>
              <a:defRPr sz="20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По показателям:</a:t>
            </a:r>
            <a:endParaRPr sz="2800"/>
          </a:p>
          <a:p>
            <a:pPr defTabSz="914400">
              <a:lnSpc>
                <a:spcPct val="100000"/>
              </a:lnSpc>
              <a:defRPr sz="2800">
                <a:latin typeface="Arial Narrow"/>
                <a:ea typeface="Arial Narrow"/>
                <a:cs typeface="Arial Narrow"/>
                <a:sym typeface="Arial Narrow"/>
              </a:defRPr>
            </a:pPr>
          </a:p>
          <a:p>
            <a:pPr defTabSz="914400">
              <a:lnSpc>
                <a:spcPct val="100000"/>
              </a:lnSpc>
              <a:defRPr sz="20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1. Численность преподавателей и исследователей не включает численность стажеров-исследователей (данные Управления персонала для Бюллетеня абсолютных показателей), на конец года, с учетом доли занимаемых ставок</a:t>
            </a:r>
            <a:endParaRPr sz="2800"/>
          </a:p>
          <a:p>
            <a:pPr defTabSz="914400">
              <a:lnSpc>
                <a:spcPct val="100000"/>
              </a:lnSpc>
              <a:defRPr sz="2800">
                <a:latin typeface="Arial Narrow"/>
                <a:ea typeface="Arial Narrow"/>
                <a:cs typeface="Arial Narrow"/>
                <a:sym typeface="Arial Narrow"/>
              </a:defRPr>
            </a:pPr>
          </a:p>
          <a:p>
            <a:pPr defTabSz="914400">
              <a:lnSpc>
                <a:spcPct val="100000"/>
              </a:lnSpc>
              <a:defRPr sz="20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2. Преподаватели и исследователи, привлеченные на международном рынке: численность иностранных (без учета стажеров-исследователей и ассистентов (8,5), иностранных граждан стран СНГ без ученой степени (9,25)) НПР (82,5) + российские граждане со степенью PhD (26,5). Численность иностранных граждан со степенью PhD – 49, всего НПР со степенью PhD – 75,5. НПР - иностранные граждане стран СНГ с ученой степенью доктора или кандидата наук 3,5, НПР – иностранные граждане (за исключением стран СНГ), не имеющие ученой степени – 30. + 13 иностранцев и россиян с PhD в филиалах</a:t>
            </a:r>
            <a:endParaRPr sz="2800"/>
          </a:p>
          <a:p>
            <a:pPr defTabSz="914400">
              <a:lnSpc>
                <a:spcPct val="100000"/>
              </a:lnSpc>
              <a:defRPr sz="2800">
                <a:latin typeface="Arial Narrow"/>
                <a:ea typeface="Arial Narrow"/>
                <a:cs typeface="Arial Narrow"/>
                <a:sym typeface="Arial Narrow"/>
              </a:defRPr>
            </a:pPr>
          </a:p>
          <a:p>
            <a:pPr defTabSz="914400">
              <a:lnSpc>
                <a:spcPct val="100000"/>
              </a:lnSpc>
              <a:defRPr sz="20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3. Российские преподаватели и исследователи, публикующиеся в рецензируемых международных журналах – оценка по спискам получателей надбавок 3-го уровня (за статью в зарубежном рецензируемом журнале), без учета иностранцев и россиян с PhD 27 (получатели 2012-2014 гг.) + 81 (2013-2015 гг.) + филиалы 17 (2013-2015) + 14 (2012-2014)</a:t>
            </a:r>
            <a:endParaRPr sz="2800"/>
          </a:p>
          <a:p>
            <a:pPr defTabSz="914400">
              <a:lnSpc>
                <a:spcPct val="100000"/>
              </a:lnSpc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Статьи считаются за 3 года, цитирования за 5 лет, комментарии к расчету на предыдущем слайде (соответствуют второму и третьему показателю соответственно)</a:t>
            </a:r>
            <a:endParaRPr sz="2800"/>
          </a:p>
          <a:p>
            <a:pPr defTabSz="914400">
              <a:lnSpc>
                <a:spcPct val="100000"/>
              </a:lnSpc>
              <a:defRPr sz="2800">
                <a:latin typeface="Arial"/>
                <a:ea typeface="Arial"/>
                <a:cs typeface="Arial"/>
                <a:sym typeface="Arial"/>
              </a:defRPr>
            </a:pPr>
          </a:p>
          <a:p>
            <a:pPr defTabSz="914400">
              <a:lnSpc>
                <a:spcPct val="100000"/>
              </a:lnSpc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4. Остальные показатели подтверждаю, кроме показателя: </a:t>
            </a:r>
            <a:r>
              <a:rPr>
                <a:latin typeface="Arial Narrow"/>
                <a:ea typeface="Arial Narrow"/>
                <a:cs typeface="Arial Narrow"/>
                <a:sym typeface="Arial Narrow"/>
              </a:rPr>
              <a:t>Доля исследовательских коллективов, интегрированных в глобальные научные сети, %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92" name="Shape 19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defTabSz="914400">
              <a:lnSpc>
                <a:spcPct val="100000"/>
              </a:lnSpc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По столбцам:</a:t>
            </a:r>
            <a:endParaRPr sz="2800"/>
          </a:p>
          <a:p>
            <a:pPr defTabSz="914400">
              <a:lnSpc>
                <a:spcPct val="100000"/>
              </a:lnSpc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По 2013 году: Москва + филиалы. </a:t>
            </a:r>
            <a:endParaRPr sz="2800"/>
          </a:p>
          <a:p>
            <a:pPr defTabSz="914400">
              <a:lnSpc>
                <a:spcPct val="100000"/>
              </a:lnSpc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По 2020 году:</a:t>
            </a:r>
            <a:endParaRPr sz="2800"/>
          </a:p>
          <a:p>
            <a:pPr defTabSz="914400">
              <a:lnSpc>
                <a:spcPct val="100000"/>
              </a:lnSpc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для показателя № 1 по филиалам план = факт (добавил около 680 и округлил)</a:t>
            </a:r>
            <a:endParaRPr sz="2800"/>
          </a:p>
          <a:p>
            <a:pPr defTabSz="914400">
              <a:lnSpc>
                <a:spcPct val="100000"/>
              </a:lnSpc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Для других показателей показан план из ТОП5-100, только Москва. Других подтвержденных планов нет.</a:t>
            </a:r>
            <a:endParaRPr sz="2800"/>
          </a:p>
          <a:p>
            <a:pPr defTabSz="914400">
              <a:lnSpc>
                <a:spcPct val="100000"/>
              </a:lnSpc>
              <a:defRPr sz="2800">
                <a:latin typeface="Arial Narrow"/>
                <a:ea typeface="Arial Narrow"/>
                <a:cs typeface="Arial Narrow"/>
                <a:sym typeface="Arial Narrow"/>
              </a:defRPr>
            </a:pPr>
          </a:p>
          <a:p>
            <a:pPr defTabSz="914400">
              <a:lnSpc>
                <a:spcPct val="100000"/>
              </a:lnSpc>
              <a:defRPr sz="20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По показателям:</a:t>
            </a:r>
            <a:endParaRPr sz="2800"/>
          </a:p>
          <a:p>
            <a:pPr defTabSz="914400">
              <a:lnSpc>
                <a:spcPct val="100000"/>
              </a:lnSpc>
              <a:defRPr sz="2800">
                <a:latin typeface="Arial Narrow"/>
                <a:ea typeface="Arial Narrow"/>
                <a:cs typeface="Arial Narrow"/>
                <a:sym typeface="Arial Narrow"/>
              </a:defRPr>
            </a:pPr>
          </a:p>
          <a:p>
            <a:pPr defTabSz="914400">
              <a:lnSpc>
                <a:spcPct val="100000"/>
              </a:lnSpc>
              <a:defRPr sz="20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1. Численность преподавателей и исследователей не включает численность стажеров-исследователей (данные Управления персонала для Бюллетеня абсолютных показателей), на конец года, с учетом доли занимаемых ставок</a:t>
            </a:r>
            <a:endParaRPr sz="2800"/>
          </a:p>
          <a:p>
            <a:pPr defTabSz="914400">
              <a:lnSpc>
                <a:spcPct val="100000"/>
              </a:lnSpc>
              <a:defRPr sz="2800">
                <a:latin typeface="Arial Narrow"/>
                <a:ea typeface="Arial Narrow"/>
                <a:cs typeface="Arial Narrow"/>
                <a:sym typeface="Arial Narrow"/>
              </a:defRPr>
            </a:pPr>
          </a:p>
          <a:p>
            <a:pPr defTabSz="914400">
              <a:lnSpc>
                <a:spcPct val="100000"/>
              </a:lnSpc>
              <a:defRPr sz="20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2. Преподаватели и исследователи, привлеченные на международном рынке: численность иностранных (без учета стажеров-исследователей и ассистентов (8,5), иностранных граждан стран СНГ без ученой степени (9,25)) НПР (82,5) + российские граждане со степенью PhD (26,5). Численность иностранных граждан со степенью PhD – 49, всего НПР со степенью PhD – 75,5. НПР - иностранные граждане стран СНГ с ученой степенью доктора или кандидата наук 3,5, НПР – иностранные граждане (за исключением стран СНГ), не имеющие ученой степени – 30. + 13 иностранцев и россиян с PhD в филиалах</a:t>
            </a:r>
            <a:endParaRPr sz="2800"/>
          </a:p>
          <a:p>
            <a:pPr defTabSz="914400">
              <a:lnSpc>
                <a:spcPct val="100000"/>
              </a:lnSpc>
              <a:defRPr sz="2800">
                <a:latin typeface="Arial Narrow"/>
                <a:ea typeface="Arial Narrow"/>
                <a:cs typeface="Arial Narrow"/>
                <a:sym typeface="Arial Narrow"/>
              </a:defRPr>
            </a:pPr>
          </a:p>
          <a:p>
            <a:pPr defTabSz="914400">
              <a:lnSpc>
                <a:spcPct val="100000"/>
              </a:lnSpc>
              <a:defRPr sz="20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3. Российские преподаватели и исследователи, публикующиеся в рецензируемых международных журналах – оценка по спискам получателей надбавок 3-го уровня (за статью в зарубежном рецензируемом журнале), без учета иностранцев и россиян с PhD 27 (получатели 2012-2014 гг.) + 81 (2013-2015 гг.) + филиалы 17 (2013-2015) + 14 (2012-2014)</a:t>
            </a:r>
            <a:endParaRPr sz="2800"/>
          </a:p>
          <a:p>
            <a:pPr defTabSz="914400">
              <a:lnSpc>
                <a:spcPct val="100000"/>
              </a:lnSpc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Статьи считаются за 3 года, цитирования за 5 лет, комментарии к расчету на предыдущем слайде (соответствуют второму и третьему показателю соответственно)</a:t>
            </a:r>
            <a:endParaRPr sz="2800"/>
          </a:p>
          <a:p>
            <a:pPr defTabSz="914400">
              <a:lnSpc>
                <a:spcPct val="100000"/>
              </a:lnSpc>
              <a:defRPr sz="2800">
                <a:latin typeface="Arial"/>
                <a:ea typeface="Arial"/>
                <a:cs typeface="Arial"/>
                <a:sym typeface="Arial"/>
              </a:defRPr>
            </a:pPr>
          </a:p>
          <a:p>
            <a:pPr defTabSz="914400">
              <a:lnSpc>
                <a:spcPct val="100000"/>
              </a:lnSpc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4. Остальные показатели подтверждаю, кроме показателя: </a:t>
            </a:r>
            <a:r>
              <a:rPr>
                <a:latin typeface="Arial Narrow"/>
                <a:ea typeface="Arial Narrow"/>
                <a:cs typeface="Arial Narrow"/>
                <a:sym typeface="Arial Narrow"/>
              </a:rPr>
              <a:t>Доля исследовательских коллективов, интегрированных в глобальные научные сети, %</a:t>
            </a:r>
          </a:p>
        </p:txBody>
      </p:sp>
    </p:spTree>
  </p:cSld>
  <p:clrMapOvr>
    <a:masterClrMapping/>
  </p:clrMapOvr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заголовка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Текст заголовка</a:t>
            </a:r>
          </a:p>
        </p:txBody>
      </p:sp>
      <p:sp>
        <p:nvSpPr>
          <p:cNvPr id="12" name="Уровень текста 1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3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Уровень текста 1…"/>
          <p:cNvSpPr txBox="1"/>
          <p:nvPr>
            <p:ph type="body" sz="quarter" idx="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  <a:lvl2pPr marL="777875" indent="-333375" algn="ctr">
              <a:spcBef>
                <a:spcPts val="0"/>
              </a:spcBef>
              <a:defRPr i="1" sz="2400"/>
            </a:lvl2pPr>
            <a:lvl3pPr marL="1222375" indent="-333375" algn="ctr">
              <a:spcBef>
                <a:spcPts val="0"/>
              </a:spcBef>
              <a:defRPr i="1" sz="2400"/>
            </a:lvl3pPr>
            <a:lvl4pPr marL="1666875" indent="-333375" algn="ctr">
              <a:spcBef>
                <a:spcPts val="0"/>
              </a:spcBef>
              <a:defRPr i="1" sz="2400"/>
            </a:lvl4pPr>
            <a:lvl5pPr marL="2111375" indent="-333375" algn="ctr">
              <a:spcBef>
                <a:spcPts val="0"/>
              </a:spcBef>
              <a:defRPr i="1" sz="2400"/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94" name="«Место ввода цитаты»."/>
          <p:cNvSpPr txBox="1"/>
          <p:nvPr>
            <p:ph type="body" sz="quarter" idx="13"/>
          </p:nvPr>
        </p:nvSpPr>
        <p:spPr>
          <a:xfrm>
            <a:off x="1270000" y="4267112"/>
            <a:ext cx="10464800" cy="609777"/>
          </a:xfrm>
          <a:prstGeom prst="rect">
            <a:avLst/>
          </a:prstGeom>
        </p:spPr>
        <p:txBody>
          <a:bodyPr/>
          <a:lstStyle/>
          <a:p>
            <a:pPr marL="0" indent="0" algn="ctr" defTabSz="572516">
              <a:spcBef>
                <a:spcPts val="0"/>
              </a:spcBef>
              <a:buSzTx/>
              <a:buNone/>
              <a:defRPr sz="3332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95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Изображение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Прямоугольник"/>
          <p:cNvSpPr/>
          <p:nvPr/>
        </p:nvSpPr>
        <p:spPr>
          <a:xfrm>
            <a:off x="255127" y="1598506"/>
            <a:ext cx="12494546" cy="103859"/>
          </a:xfrm>
          <a:prstGeom prst="rect">
            <a:avLst/>
          </a:prstGeom>
          <a:solidFill>
            <a:srgbClr val="005AAB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650240">
              <a:defRPr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grpSp>
        <p:nvGrpSpPr>
          <p:cNvPr id="120" name="Группа"/>
          <p:cNvGrpSpPr/>
          <p:nvPr/>
        </p:nvGrpSpPr>
        <p:grpSpPr>
          <a:xfrm>
            <a:off x="255127" y="9004891"/>
            <a:ext cx="12494547" cy="244347"/>
            <a:chOff x="0" y="0"/>
            <a:chExt cx="12494545" cy="244345"/>
          </a:xfrm>
        </p:grpSpPr>
        <p:sp>
          <p:nvSpPr>
            <p:cNvPr id="118" name="Прямоугольник"/>
            <p:cNvSpPr/>
            <p:nvPr/>
          </p:nvSpPr>
          <p:spPr>
            <a:xfrm>
              <a:off x="-1" y="71373"/>
              <a:ext cx="12494547" cy="101602"/>
            </a:xfrm>
            <a:prstGeom prst="rect">
              <a:avLst/>
            </a:prstGeom>
            <a:solidFill>
              <a:srgbClr val="005AA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r" defTabSz="650240">
                <a:defRPr b="1" sz="7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19" name="МОСКОВСКИЙ ИНСТИТУТ ЭЛЕКТРОНИКИ И МАТЕМАТИКИ НАЦИОНАЛЬНОГО ИССЛЕДОВАТЕЛЬСКОГО УНИВЕРСИТЕТА «ВЫСШАЯ ШКОЛА ЭКОНОМИКИ» 2015 г."/>
            <p:cNvSpPr txBox="1"/>
            <p:nvPr/>
          </p:nvSpPr>
          <p:spPr>
            <a:xfrm>
              <a:off x="-1" y="-2"/>
              <a:ext cx="12494547" cy="24434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65022" tIns="65022" rIns="65022" bIns="65022" numCol="1" anchor="ctr">
              <a:spAutoFit/>
            </a:bodyPr>
            <a:lstStyle>
              <a:lvl1pPr algn="r" defTabSz="650240">
                <a:defRPr b="1" sz="7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/>
              <a:r>
                <a:t>МОСКОВСКИЙ ИНСТИТУТ ЭЛЕКТРОНИКИ И МАТЕМАТИКИ НАЦИОНАЛЬНОГО ИССЛЕДОВАТЕЛЬСКОГО УНИВЕРСИТЕТА «ВЫСШАЯ ШКОЛА ЭКОНОМИКИ» 2015 г.</a:t>
              </a:r>
            </a:p>
          </p:txBody>
        </p:sp>
      </p:grpSp>
      <p:pic>
        <p:nvPicPr>
          <p:cNvPr id="121" name="image.jpeg" descr="image.jpeg"/>
          <p:cNvPicPr>
            <a:picLocks noChangeAspect="1"/>
          </p:cNvPicPr>
          <p:nvPr/>
        </p:nvPicPr>
        <p:blipFill>
          <a:blip r:embed="rId2">
            <a:extLst/>
          </a:blip>
          <a:srcRect l="625" t="15101" r="0" b="19682"/>
          <a:stretch>
            <a:fillRect/>
          </a:stretch>
        </p:blipFill>
        <p:spPr>
          <a:xfrm>
            <a:off x="255127" y="205457"/>
            <a:ext cx="1873453" cy="1228233"/>
          </a:xfrm>
          <a:prstGeom prst="rect">
            <a:avLst/>
          </a:prstGeom>
          <a:ln w="12700">
            <a:miter lim="400000"/>
          </a:ln>
        </p:spPr>
      </p:pic>
      <p:pic>
        <p:nvPicPr>
          <p:cNvPr id="122" name="image.jpeg" descr="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417582" y="158043"/>
            <a:ext cx="1309513" cy="1266615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МОСКОВСКИЙ ИНСТИТУТ ЭЛЕКТРОНИКИ И МАТЕМАТИКИ…"/>
          <p:cNvSpPr txBox="1"/>
          <p:nvPr/>
        </p:nvSpPr>
        <p:spPr>
          <a:xfrm>
            <a:off x="1995875" y="268674"/>
            <a:ext cx="9320109" cy="10190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2" tIns="65022" rIns="65022" bIns="65022">
            <a:spAutoFit/>
          </a:bodyPr>
          <a:lstStyle/>
          <a:p>
            <a:pPr defTabSz="650240">
              <a:defRPr b="1" sz="2200">
                <a:solidFill>
                  <a:srgbClr val="005AAB"/>
                </a:solidFill>
                <a:latin typeface="Myriad Pro semibold"/>
                <a:ea typeface="Myriad Pro semibold"/>
                <a:cs typeface="Myriad Pro semibold"/>
                <a:sym typeface="Myriad Pro semibold"/>
              </a:defRPr>
            </a:pPr>
            <a:r>
              <a:t>МОСКОВСКИЙ ИНСТИТУТ ЭЛЕКТРОНИКИ И МАТЕМАТИКИ</a:t>
            </a:r>
          </a:p>
          <a:p>
            <a:pPr defTabSz="650240">
              <a:defRPr b="1" sz="1800">
                <a:solidFill>
                  <a:srgbClr val="005AAB"/>
                </a:solidFill>
                <a:latin typeface="Myriad Pro semibold"/>
                <a:ea typeface="Myriad Pro semibold"/>
                <a:cs typeface="Myriad Pro semibold"/>
                <a:sym typeface="Myriad Pro semibold"/>
              </a:defRPr>
            </a:pPr>
            <a:r>
              <a:t>НАЦИОНАЛЬНОГО ИССЛЕДОВАТЕЛЬСКОГО УНИВЕРСИТЕТА </a:t>
            </a:r>
            <a:br/>
            <a:r>
              <a:t>«ВЫСШАЯ ШКОЛА ЭКОНОМИКИ»</a:t>
            </a:r>
          </a:p>
        </p:txBody>
      </p:sp>
      <p:sp>
        <p:nvSpPr>
          <p:cNvPr id="124" name="Номер слайда"/>
          <p:cNvSpPr txBox="1"/>
          <p:nvPr>
            <p:ph type="sldNum" sz="quarter" idx="2"/>
          </p:nvPr>
        </p:nvSpPr>
        <p:spPr>
          <a:xfrm>
            <a:off x="11973689" y="9233776"/>
            <a:ext cx="380872" cy="371347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 defTabSz="650240">
              <a:defRPr b="1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Прямоугольник"/>
          <p:cNvSpPr/>
          <p:nvPr/>
        </p:nvSpPr>
        <p:spPr>
          <a:xfrm>
            <a:off x="1790417" y="1598506"/>
            <a:ext cx="10959256" cy="103859"/>
          </a:xfrm>
          <a:prstGeom prst="rect">
            <a:avLst/>
          </a:prstGeom>
          <a:solidFill>
            <a:srgbClr val="005AAB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1300480">
              <a:defRPr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grpSp>
        <p:nvGrpSpPr>
          <p:cNvPr id="134" name="Группа"/>
          <p:cNvGrpSpPr/>
          <p:nvPr/>
        </p:nvGrpSpPr>
        <p:grpSpPr>
          <a:xfrm>
            <a:off x="255127" y="9004891"/>
            <a:ext cx="12494547" cy="244347"/>
            <a:chOff x="0" y="0"/>
            <a:chExt cx="12494545" cy="244345"/>
          </a:xfrm>
        </p:grpSpPr>
        <p:sp>
          <p:nvSpPr>
            <p:cNvPr id="132" name="Прямоугольник"/>
            <p:cNvSpPr/>
            <p:nvPr/>
          </p:nvSpPr>
          <p:spPr>
            <a:xfrm>
              <a:off x="-1" y="71373"/>
              <a:ext cx="12494547" cy="101602"/>
            </a:xfrm>
            <a:prstGeom prst="rect">
              <a:avLst/>
            </a:prstGeom>
            <a:solidFill>
              <a:srgbClr val="005AA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r" defTabSz="1300480">
                <a:defRPr b="1" sz="7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33" name="НАЦИОНАЛЬНЫЙ ИССЛЕДОВАТЕЛЬСКИЙ УНИВЕРСИТЕТ «ВЫСШАЯ ШКОЛА ЭКОНОМИКИ» 2015 г."/>
            <p:cNvSpPr txBox="1"/>
            <p:nvPr/>
          </p:nvSpPr>
          <p:spPr>
            <a:xfrm>
              <a:off x="-1" y="-2"/>
              <a:ext cx="12494547" cy="24434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65022" tIns="65022" rIns="65022" bIns="65022" numCol="1" anchor="ctr">
              <a:spAutoFit/>
            </a:bodyPr>
            <a:lstStyle>
              <a:lvl1pPr algn="r" defTabSz="1300480">
                <a:defRPr b="1" sz="7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/>
              <a:r>
                <a:t>НАЦИОНАЛЬНЫЙ ИССЛЕДОВАТЕЛЬСКИЙ УНИВЕРСИТЕТ «ВЫСШАЯ ШКОЛА ЭКОНОМИКИ» 2015 г.</a:t>
              </a:r>
            </a:p>
          </p:txBody>
        </p:sp>
      </p:grpSp>
      <p:pic>
        <p:nvPicPr>
          <p:cNvPr id="135" name="image.jpeg" descr="image.jpeg"/>
          <p:cNvPicPr>
            <a:picLocks noChangeAspect="1"/>
          </p:cNvPicPr>
          <p:nvPr/>
        </p:nvPicPr>
        <p:blipFill>
          <a:blip r:embed="rId2">
            <a:extLst/>
          </a:blip>
          <a:srcRect l="625" t="15101" r="0" b="19682"/>
          <a:stretch>
            <a:fillRect/>
          </a:stretch>
        </p:blipFill>
        <p:spPr>
          <a:xfrm>
            <a:off x="255127" y="205457"/>
            <a:ext cx="1873453" cy="1228233"/>
          </a:xfrm>
          <a:prstGeom prst="rect">
            <a:avLst/>
          </a:prstGeom>
          <a:ln w="12700">
            <a:miter lim="400000"/>
          </a:ln>
        </p:spPr>
      </p:pic>
      <p:pic>
        <p:nvPicPr>
          <p:cNvPr id="136" name="image.jpeg" descr="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417582" y="158043"/>
            <a:ext cx="1309513" cy="1266615"/>
          </a:xfrm>
          <a:prstGeom prst="rect">
            <a:avLst/>
          </a:prstGeom>
          <a:ln w="12700">
            <a:miter lim="400000"/>
          </a:ln>
        </p:spPr>
      </p:pic>
      <p:sp>
        <p:nvSpPr>
          <p:cNvPr id="137" name="Прямоугольник"/>
          <p:cNvSpPr/>
          <p:nvPr/>
        </p:nvSpPr>
        <p:spPr>
          <a:xfrm>
            <a:off x="255127" y="1598506"/>
            <a:ext cx="12494546" cy="103859"/>
          </a:xfrm>
          <a:prstGeom prst="rect">
            <a:avLst/>
          </a:prstGeom>
          <a:solidFill>
            <a:srgbClr val="005AAB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1300480">
              <a:defRPr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38" name="Номер слайда"/>
          <p:cNvSpPr txBox="1"/>
          <p:nvPr>
            <p:ph type="sldNum" sz="quarter" idx="2"/>
          </p:nvPr>
        </p:nvSpPr>
        <p:spPr>
          <a:xfrm>
            <a:off x="11973689" y="9233776"/>
            <a:ext cx="380872" cy="371347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 defTabSz="1300480">
              <a:defRPr b="1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Фото — горизонталь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Изображение"/>
          <p:cNvSpPr/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Текст заголовка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Текст заголовка</a:t>
            </a:r>
          </a:p>
        </p:txBody>
      </p:sp>
      <p:sp>
        <p:nvSpPr>
          <p:cNvPr id="22" name="Уровень текста 1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3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Заголовок — по центр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Текст заголовка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31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Фото — вертикаль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Изображение"/>
          <p:cNvSpPr/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Текст заголовка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40" name="Уровень текста 1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1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Заголовок — сверх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Текст заголовка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49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Заголовок и 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Текст заголовка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57" name="Уровень текста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8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Заголовок, пункты и 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Изображение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Текст заголовка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67" name="Уровень текста 1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68" name="Номер слайда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Уровень текста 1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6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Фото — 3 шт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Изображение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Изображение"/>
          <p:cNvSpPr/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Изображение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Текст заголовка</a:t>
            </a:r>
          </a:p>
        </p:txBody>
      </p:sp>
      <p:sp>
        <p:nvSpPr>
          <p:cNvPr id="3" name="Уровень текста 1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Номер слайда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.xml"/><Relationship Id="rId3" Type="http://schemas.openxmlformats.org/officeDocument/2006/relationships/comments" Target="../comments/comment1.xml"/><Relationship Id="rId4" Type="http://schemas.openxmlformats.org/officeDocument/2006/relationships/image" Target="../media/image1.png"/><Relationship Id="rId5" Type="http://schemas.openxmlformats.org/officeDocument/2006/relationships/image" Target="../media/image2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aldservice.com/reliability-products/rams-software.html" TargetMode="External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3.jpeg"/><Relationship Id="rId7" Type="http://schemas.openxmlformats.org/officeDocument/2006/relationships/image" Target="../media/image4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5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Проект по разработке расчетного ядра программы оценки безотказности сложных резервированных систем"/>
          <p:cNvSpPr txBox="1"/>
          <p:nvPr/>
        </p:nvSpPr>
        <p:spPr>
          <a:xfrm>
            <a:off x="511385" y="3061709"/>
            <a:ext cx="11982030" cy="26666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2476" tIns="72476" rIns="72476" bIns="72476" anchor="ctr">
            <a:spAutoFit/>
          </a:bodyPr>
          <a:lstStyle/>
          <a:p>
            <a:pPr defTabSz="650240">
              <a:defRPr b="1" sz="4400">
                <a:solidFill>
                  <a:srgbClr val="003C7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Проект по разработке расчетного ядра программы оценки безотказности сложных резервированных систем</a:t>
            </a:r>
            <a:br/>
          </a:p>
        </p:txBody>
      </p:sp>
      <p:sp>
        <p:nvSpPr>
          <p:cNvPr id="148" name="Докладывает студент 2-ого курса Лукина А.С."/>
          <p:cNvSpPr txBox="1"/>
          <p:nvPr>
            <p:ph type="body" sz="quarter" idx="4294967295"/>
          </p:nvPr>
        </p:nvSpPr>
        <p:spPr>
          <a:xfrm>
            <a:off x="3455528" y="7751761"/>
            <a:ext cx="6400803" cy="406401"/>
          </a:xfrm>
          <a:prstGeom prst="rect">
            <a:avLst/>
          </a:prstGeom>
        </p:spPr>
        <p:txBody>
          <a:bodyPr lIns="45718" tIns="45718" rIns="45718" bIns="45718" anchor="t"/>
          <a:lstStyle>
            <a:lvl1pPr marL="0" indent="0" algn="ctr" defTabSz="650240">
              <a:spcBef>
                <a:spcPts val="300"/>
              </a:spcBef>
              <a:buSzTx/>
              <a:buNone/>
              <a:defRPr b="1" sz="1400">
                <a:solidFill>
                  <a:srgbClr val="003C73"/>
                </a:solidFill>
                <a:latin typeface="Myriad Pro"/>
                <a:ea typeface="Myriad Pro"/>
                <a:cs typeface="Myriad Pro"/>
                <a:sym typeface="Myriad Pro"/>
              </a:defRPr>
            </a:lvl1pPr>
          </a:lstStyle>
          <a:p>
            <a:pPr/>
            <a:r>
              <a:t>Докладывает студент 2-ого курса Лукина А.С.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Суть задачи"/>
          <p:cNvSpPr txBox="1"/>
          <p:nvPr/>
        </p:nvSpPr>
        <p:spPr>
          <a:xfrm>
            <a:off x="2315633" y="418047"/>
            <a:ext cx="9218508" cy="8031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2" tIns="65022" rIns="65022" bIns="65022">
            <a:spAutoFit/>
          </a:bodyPr>
          <a:lstStyle>
            <a:lvl1pPr algn="l" defTabSz="1300480">
              <a:defRPr b="1" sz="4400">
                <a:solidFill>
                  <a:srgbClr val="005AAB"/>
                </a:solidFill>
                <a:latin typeface="Myriad Pro"/>
                <a:ea typeface="Myriad Pro"/>
                <a:cs typeface="Myriad Pro"/>
                <a:sym typeface="Myriad Pro"/>
              </a:defRPr>
            </a:lvl1pPr>
          </a:lstStyle>
          <a:p>
            <a:pPr/>
            <a:r>
              <a:t>Суть задачи</a:t>
            </a:r>
          </a:p>
        </p:txBody>
      </p:sp>
      <p:sp>
        <p:nvSpPr>
          <p:cNvPr id="151" name="Расчет безотказности РЭА на основе данных о:…"/>
          <p:cNvSpPr txBox="1"/>
          <p:nvPr>
            <p:ph type="body" sz="half" idx="4294967295"/>
          </p:nvPr>
        </p:nvSpPr>
        <p:spPr>
          <a:xfrm>
            <a:off x="422279" y="2079674"/>
            <a:ext cx="12306587" cy="3673466"/>
          </a:xfrm>
          <a:prstGeom prst="rect">
            <a:avLst/>
          </a:prstGeom>
        </p:spPr>
        <p:txBody>
          <a:bodyPr lIns="65022" tIns="65022" rIns="65022" bIns="65022" anchor="t"/>
          <a:lstStyle/>
          <a:p>
            <a:pPr marL="0" indent="0" defTabSz="1300480">
              <a:spcBef>
                <a:spcPts val="1000"/>
              </a:spcBef>
              <a:buSzTx/>
              <a:buNone/>
              <a:defRPr b="1" sz="4400">
                <a:solidFill>
                  <a:srgbClr val="003C7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Расчет безотказности РЭА на основе данных о:</a:t>
            </a:r>
          </a:p>
          <a:p>
            <a:pPr marL="611187" indent="-611187" defTabSz="1300480">
              <a:spcBef>
                <a:spcPts val="1000"/>
              </a:spcBef>
              <a:defRPr b="1" sz="4400">
                <a:solidFill>
                  <a:srgbClr val="003C7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применённых в аппаратуре видах резервирования</a:t>
            </a:r>
          </a:p>
          <a:p>
            <a:pPr marL="611187" indent="-611187" defTabSz="1300480">
              <a:spcBef>
                <a:spcPts val="1000"/>
              </a:spcBef>
              <a:defRPr b="1" sz="4400">
                <a:solidFill>
                  <a:srgbClr val="003C7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о структуре изделия</a:t>
            </a:r>
          </a:p>
        </p:txBody>
      </p:sp>
      <p:pic>
        <p:nvPicPr>
          <p:cNvPr id="152" name="Изображение" descr="Изображение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71317" y="5903497"/>
            <a:ext cx="7068886" cy="2015627"/>
          </a:xfrm>
          <a:prstGeom prst="rect">
            <a:avLst/>
          </a:prstGeom>
          <a:ln w="12700">
            <a:miter lim="400000"/>
          </a:ln>
        </p:spPr>
      </p:pic>
      <p:pic>
        <p:nvPicPr>
          <p:cNvPr id="153" name="Изображение" descr="Изображение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938348" y="5934042"/>
            <a:ext cx="4032084" cy="1954536"/>
          </a:xfrm>
          <a:prstGeom prst="rect">
            <a:avLst/>
          </a:prstGeom>
          <a:ln w="12700">
            <a:miter lim="400000"/>
          </a:ln>
        </p:spPr>
      </p:pic>
      <p:sp>
        <p:nvSpPr>
          <p:cNvPr id="154" name="Резервирование с управляющей заменой"/>
          <p:cNvSpPr txBox="1"/>
          <p:nvPr/>
        </p:nvSpPr>
        <p:spPr>
          <a:xfrm>
            <a:off x="7814181" y="8069481"/>
            <a:ext cx="4658671" cy="18362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2" tIns="65022" rIns="65022" bIns="65022">
            <a:spAutoFit/>
          </a:bodyPr>
          <a:lstStyle/>
          <a:p>
            <a:pPr defTabSz="1300480">
              <a:spcBef>
                <a:spcPts val="1000"/>
              </a:spcBef>
              <a:defRPr b="1" sz="2000">
                <a:solidFill>
                  <a:srgbClr val="003C7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Пример резервирования: Резервирование с управляющей заменой</a:t>
            </a:r>
          </a:p>
          <a:p>
            <a:pPr algn="l" defTabSz="1300480">
              <a:spcBef>
                <a:spcPts val="1000"/>
              </a:spcBef>
              <a:defRPr b="1" sz="2000">
                <a:solidFill>
                  <a:srgbClr val="003C73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55" name="Резервирование с управляющей заменой"/>
          <p:cNvSpPr txBox="1"/>
          <p:nvPr/>
        </p:nvSpPr>
        <p:spPr>
          <a:xfrm>
            <a:off x="51185" y="8169188"/>
            <a:ext cx="7684635" cy="18362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2" tIns="65022" rIns="65022" bIns="65022">
            <a:spAutoFit/>
          </a:bodyPr>
          <a:lstStyle/>
          <a:p>
            <a:pPr defTabSz="1300480">
              <a:spcBef>
                <a:spcPts val="1000"/>
              </a:spcBef>
              <a:defRPr b="1" sz="2000">
                <a:solidFill>
                  <a:srgbClr val="003C7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Пример готовой схемы: Последовательное соединение группы пятиэлементного мостика и группы скользящего нагруженного резервирования</a:t>
            </a:r>
          </a:p>
          <a:p>
            <a:pPr algn="l" defTabSz="1300480">
              <a:spcBef>
                <a:spcPts val="1000"/>
              </a:spcBef>
              <a:defRPr b="1" sz="2000">
                <a:solidFill>
                  <a:srgbClr val="003C73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dissolve/>
      </p:transition>
    </mc:Choice>
    <mc:Fallback>
      <p:transition spd="fast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Актуальность и новизна"/>
          <p:cNvSpPr txBox="1"/>
          <p:nvPr/>
        </p:nvSpPr>
        <p:spPr>
          <a:xfrm>
            <a:off x="2315633" y="418047"/>
            <a:ext cx="9218508" cy="8031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2" tIns="65022" rIns="65022" bIns="65022">
            <a:spAutoFit/>
          </a:bodyPr>
          <a:lstStyle>
            <a:lvl1pPr algn="l" defTabSz="1300480">
              <a:defRPr b="1" sz="4400">
                <a:solidFill>
                  <a:srgbClr val="005AAB"/>
                </a:solidFill>
                <a:latin typeface="Myriad Pro"/>
                <a:ea typeface="Myriad Pro"/>
                <a:cs typeface="Myriad Pro"/>
                <a:sym typeface="Myriad Pro"/>
              </a:defRPr>
            </a:lvl1pPr>
          </a:lstStyle>
          <a:p>
            <a:pPr/>
            <a:r>
              <a:t>Актуальность и новизна</a:t>
            </a:r>
          </a:p>
        </p:txBody>
      </p:sp>
      <p:sp>
        <p:nvSpPr>
          <p:cNvPr id="160" name="Существующие программные пакеты:"/>
          <p:cNvSpPr txBox="1"/>
          <p:nvPr>
            <p:ph type="body" sz="quarter" idx="4294967295"/>
          </p:nvPr>
        </p:nvSpPr>
        <p:spPr>
          <a:xfrm>
            <a:off x="789173" y="1639904"/>
            <a:ext cx="11426454" cy="803150"/>
          </a:xfrm>
          <a:prstGeom prst="rect">
            <a:avLst/>
          </a:prstGeom>
        </p:spPr>
        <p:txBody>
          <a:bodyPr lIns="65022" tIns="65022" rIns="65022" bIns="65022" anchor="t"/>
          <a:lstStyle>
            <a:lvl1pPr marL="0" indent="0" defTabSz="1300480">
              <a:spcBef>
                <a:spcPts val="1000"/>
              </a:spcBef>
              <a:buSzTx/>
              <a:buNone/>
              <a:defRPr b="1" sz="4400">
                <a:solidFill>
                  <a:srgbClr val="003C7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Существующие программные пакеты:</a:t>
            </a:r>
          </a:p>
        </p:txBody>
      </p:sp>
      <p:sp>
        <p:nvSpPr>
          <p:cNvPr id="161" name="RAM Commander, ALD…"/>
          <p:cNvSpPr txBox="1"/>
          <p:nvPr/>
        </p:nvSpPr>
        <p:spPr>
          <a:xfrm>
            <a:off x="6551944" y="5145973"/>
            <a:ext cx="2941764" cy="41840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2" tIns="65022" rIns="65022" bIns="65022">
            <a:spAutoFit/>
          </a:bodyPr>
          <a:lstStyle/>
          <a:p>
            <a:pPr algn="l" defTabSz="1300480">
              <a:spcBef>
                <a:spcPts val="1000"/>
              </a:spcBef>
              <a:defRPr b="1" sz="2000">
                <a:solidFill>
                  <a:srgbClr val="003C7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RAM Commander, ALD   </a:t>
            </a:r>
          </a:p>
          <a:p>
            <a:pPr algn="l" defTabSz="1300480">
              <a:spcBef>
                <a:spcPts val="1000"/>
              </a:spcBef>
              <a:defRPr b="1" sz="2000" u="sng">
                <a:solidFill>
                  <a:srgbClr val="003C7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https://aldservice.com/reliability-products/rams-software.html</a:t>
            </a:r>
            <a:r>
              <a:rPr u="none"/>
              <a:t> </a:t>
            </a:r>
          </a:p>
          <a:p>
            <a:pPr algn="l" defTabSz="1300480">
              <a:spcBef>
                <a:spcPts val="1000"/>
              </a:spcBef>
              <a:defRPr b="1" sz="2000">
                <a:solidFill>
                  <a:srgbClr val="003C73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algn="l" defTabSz="1300480">
              <a:spcBef>
                <a:spcPts val="1000"/>
              </a:spcBef>
              <a:defRPr b="1">
                <a:solidFill>
                  <a:srgbClr val="003C73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algn="l" defTabSz="1300480">
              <a:spcBef>
                <a:spcPts val="1000"/>
              </a:spcBef>
              <a:defRPr b="1">
                <a:solidFill>
                  <a:srgbClr val="003C73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algn="l" defTabSz="1300480">
              <a:spcBef>
                <a:spcPts val="1000"/>
              </a:spcBef>
              <a:defRPr b="1" sz="2000">
                <a:solidFill>
                  <a:srgbClr val="003C73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algn="l" defTabSz="1300480">
              <a:spcBef>
                <a:spcPts val="1000"/>
              </a:spcBef>
              <a:defRPr b="1">
                <a:solidFill>
                  <a:srgbClr val="003C73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62" name="Windchill Quality Solutions, PTC…"/>
          <p:cNvSpPr txBox="1"/>
          <p:nvPr/>
        </p:nvSpPr>
        <p:spPr>
          <a:xfrm>
            <a:off x="180928" y="4905388"/>
            <a:ext cx="4704516" cy="38919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2" tIns="65022" rIns="65022" bIns="65022">
            <a:spAutoFit/>
          </a:bodyPr>
          <a:lstStyle/>
          <a:p>
            <a:pPr algn="l" defTabSz="1300480">
              <a:spcBef>
                <a:spcPts val="1000"/>
              </a:spcBef>
              <a:defRPr b="1" sz="2000">
                <a:solidFill>
                  <a:srgbClr val="003C7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Windchill Quality Solutions, PTC</a:t>
            </a:r>
          </a:p>
          <a:p>
            <a:pPr algn="l" defTabSz="1300480">
              <a:spcBef>
                <a:spcPts val="1000"/>
              </a:spcBef>
              <a:defRPr b="1" sz="2000" u="sng">
                <a:solidFill>
                  <a:srgbClr val="003C7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https://aldservice.com/reliability-products/rams-software.html</a:t>
            </a:r>
            <a:r>
              <a:rPr u="none"/>
              <a:t> </a:t>
            </a:r>
          </a:p>
          <a:p>
            <a:pPr algn="l" defTabSz="1300480">
              <a:spcBef>
                <a:spcPts val="1000"/>
              </a:spcBef>
              <a:defRPr b="1" sz="2000">
                <a:solidFill>
                  <a:srgbClr val="003C73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algn="l" defTabSz="1300480">
              <a:spcBef>
                <a:spcPts val="1000"/>
              </a:spcBef>
              <a:defRPr b="1">
                <a:solidFill>
                  <a:srgbClr val="003C73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algn="l" defTabSz="1300480">
              <a:spcBef>
                <a:spcPts val="1000"/>
              </a:spcBef>
              <a:defRPr b="1">
                <a:solidFill>
                  <a:srgbClr val="003C73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algn="l" defTabSz="1300480">
              <a:spcBef>
                <a:spcPts val="1000"/>
              </a:spcBef>
              <a:defRPr b="1" sz="2000">
                <a:solidFill>
                  <a:srgbClr val="003C73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algn="l" defTabSz="1300480">
              <a:spcBef>
                <a:spcPts val="1000"/>
              </a:spcBef>
              <a:defRPr b="1">
                <a:solidFill>
                  <a:srgbClr val="003C73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pic>
        <p:nvPicPr>
          <p:cNvPr id="163" name="Снимок экрана 2018-11-13 в 16.30.41.png" descr="Снимок экрана 2018-11-13 в 16.30.41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84751" y="2335770"/>
            <a:ext cx="5166461" cy="2554934"/>
          </a:xfrm>
          <a:prstGeom prst="rect">
            <a:avLst/>
          </a:prstGeom>
          <a:ln w="12700">
            <a:miter lim="400000"/>
          </a:ln>
        </p:spPr>
      </p:pic>
      <p:pic>
        <p:nvPicPr>
          <p:cNvPr id="164" name="Download_RAMC3.png" descr="Download_RAMC3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558718" y="2303614"/>
            <a:ext cx="4827636" cy="2766176"/>
          </a:xfrm>
          <a:prstGeom prst="rect">
            <a:avLst/>
          </a:prstGeom>
          <a:ln w="12700">
            <a:miter lim="400000"/>
          </a:ln>
        </p:spPr>
      </p:pic>
      <p:sp>
        <p:nvSpPr>
          <p:cNvPr id="165" name="Item Software products"/>
          <p:cNvSpPr txBox="1"/>
          <p:nvPr/>
        </p:nvSpPr>
        <p:spPr>
          <a:xfrm>
            <a:off x="6558423" y="8660149"/>
            <a:ext cx="3398016" cy="35998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2" tIns="65022" rIns="65022" bIns="65022">
            <a:spAutoFit/>
          </a:bodyPr>
          <a:lstStyle/>
          <a:p>
            <a:pPr algn="l" defTabSz="1300480">
              <a:spcBef>
                <a:spcPts val="1000"/>
              </a:spcBef>
              <a:defRPr b="1" sz="2000">
                <a:solidFill>
                  <a:srgbClr val="003C7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Item Software products</a:t>
            </a:r>
          </a:p>
          <a:p>
            <a:pPr algn="l" defTabSz="1300480">
              <a:spcBef>
                <a:spcPts val="1000"/>
              </a:spcBef>
              <a:defRPr b="1" sz="2000">
                <a:solidFill>
                  <a:srgbClr val="003C73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algn="l" defTabSz="1300480">
              <a:spcBef>
                <a:spcPts val="1000"/>
              </a:spcBef>
              <a:defRPr b="1" sz="2000">
                <a:solidFill>
                  <a:srgbClr val="003C73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algn="l" defTabSz="1300480">
              <a:spcBef>
                <a:spcPts val="1000"/>
              </a:spcBef>
              <a:defRPr b="1">
                <a:solidFill>
                  <a:srgbClr val="003C73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algn="l" defTabSz="1300480">
              <a:spcBef>
                <a:spcPts val="1000"/>
              </a:spcBef>
              <a:defRPr b="1">
                <a:solidFill>
                  <a:srgbClr val="003C73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algn="l" defTabSz="1300480">
              <a:spcBef>
                <a:spcPts val="1000"/>
              </a:spcBef>
              <a:defRPr b="1" sz="2000">
                <a:solidFill>
                  <a:srgbClr val="003C73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algn="l" defTabSz="1300480">
              <a:spcBef>
                <a:spcPts val="1000"/>
              </a:spcBef>
              <a:defRPr b="1">
                <a:solidFill>
                  <a:srgbClr val="003C73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pic>
        <p:nvPicPr>
          <p:cNvPr id="166" name="183p8.jpg" descr="183p8.jpg"/>
          <p:cNvPicPr>
            <a:picLocks noChangeAspect="1"/>
          </p:cNvPicPr>
          <p:nvPr/>
        </p:nvPicPr>
        <p:blipFill>
          <a:blip r:embed="rId6">
            <a:extLst/>
          </a:blip>
          <a:srcRect l="3740" t="2074" r="3740" b="2074"/>
          <a:stretch>
            <a:fillRect/>
          </a:stretch>
        </p:blipFill>
        <p:spPr>
          <a:xfrm>
            <a:off x="164634" y="5237917"/>
            <a:ext cx="5166334" cy="3584719"/>
          </a:xfrm>
          <a:prstGeom prst="rect">
            <a:avLst/>
          </a:prstGeom>
          <a:ln w="12700">
            <a:miter lim="400000"/>
          </a:ln>
        </p:spPr>
      </p:pic>
      <p:pic>
        <p:nvPicPr>
          <p:cNvPr id="167" name="rbd_lg_1.jpg" descr="rbd_lg_1.jp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6611322" y="5538880"/>
            <a:ext cx="4093594" cy="3183906"/>
          </a:xfrm>
          <a:prstGeom prst="rect">
            <a:avLst/>
          </a:prstGeom>
          <a:ln w="12700">
            <a:miter lim="400000"/>
          </a:ln>
        </p:spPr>
      </p:pic>
      <p:sp>
        <p:nvSpPr>
          <p:cNvPr id="168" name="АСОНИКА-К"/>
          <p:cNvSpPr txBox="1"/>
          <p:nvPr/>
        </p:nvSpPr>
        <p:spPr>
          <a:xfrm>
            <a:off x="193054" y="8660149"/>
            <a:ext cx="1674211" cy="4438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2" tIns="65022" rIns="65022" bIns="65022">
            <a:spAutoFit/>
          </a:bodyPr>
          <a:lstStyle/>
          <a:p>
            <a:pPr algn="l" defTabSz="1300480">
              <a:spcBef>
                <a:spcPts val="1000"/>
              </a:spcBef>
              <a:defRPr b="1" sz="2000">
                <a:solidFill>
                  <a:srgbClr val="003C7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АСОНИКА-К</a:t>
            </a:r>
          </a:p>
          <a:p>
            <a:pPr algn="l" defTabSz="1300480">
              <a:spcBef>
                <a:spcPts val="1000"/>
              </a:spcBef>
              <a:defRPr b="1" sz="2000">
                <a:solidFill>
                  <a:srgbClr val="003C73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algn="l" defTabSz="1300480">
              <a:spcBef>
                <a:spcPts val="1000"/>
              </a:spcBef>
              <a:defRPr b="1" sz="2000">
                <a:solidFill>
                  <a:srgbClr val="003C73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algn="l" defTabSz="1300480">
              <a:spcBef>
                <a:spcPts val="1000"/>
              </a:spcBef>
              <a:defRPr b="1" sz="2000">
                <a:solidFill>
                  <a:srgbClr val="003C73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algn="l" defTabSz="1300480">
              <a:spcBef>
                <a:spcPts val="1000"/>
              </a:spcBef>
              <a:defRPr b="1" sz="2000">
                <a:solidFill>
                  <a:srgbClr val="003C73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algn="l" defTabSz="1300480">
              <a:spcBef>
                <a:spcPts val="1000"/>
              </a:spcBef>
              <a:defRPr b="1">
                <a:solidFill>
                  <a:srgbClr val="003C73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algn="l" defTabSz="1300480">
              <a:spcBef>
                <a:spcPts val="1000"/>
              </a:spcBef>
              <a:defRPr b="1">
                <a:solidFill>
                  <a:srgbClr val="003C73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algn="l" defTabSz="1300480">
              <a:spcBef>
                <a:spcPts val="1000"/>
              </a:spcBef>
              <a:defRPr b="1" sz="2000">
                <a:solidFill>
                  <a:srgbClr val="003C73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algn="l" defTabSz="1300480">
              <a:spcBef>
                <a:spcPts val="1000"/>
              </a:spcBef>
              <a:defRPr b="1">
                <a:solidFill>
                  <a:srgbClr val="003C73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dissolve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ntr" nodeType="after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after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8" grpId="8"/>
      <p:bldP build="whole" bldLvl="1" animBg="1" rev="0" advAuto="0" spid="167" grpId="5"/>
      <p:bldP build="whole" bldLvl="1" animBg="1" rev="0" advAuto="0" spid="164" grpId="3"/>
      <p:bldP build="whole" bldLvl="1" animBg="1" rev="0" advAuto="0" spid="165" grpId="6"/>
      <p:bldP build="whole" bldLvl="1" animBg="1" rev="0" advAuto="0" spid="161" grpId="4"/>
      <p:bldP build="whole" bldLvl="1" animBg="1" rev="0" advAuto="0" spid="163" grpId="1"/>
      <p:bldP build="whole" bldLvl="1" animBg="1" rev="0" advAuto="0" spid="162" grpId="2"/>
      <p:bldP build="whole" bldLvl="1" animBg="1" rev="0" advAuto="0" spid="166" grpId="7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Результат"/>
          <p:cNvSpPr txBox="1"/>
          <p:nvPr/>
        </p:nvSpPr>
        <p:spPr>
          <a:xfrm>
            <a:off x="2315633" y="418047"/>
            <a:ext cx="9218508" cy="8031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2" tIns="65022" rIns="65022" bIns="65022">
            <a:spAutoFit/>
          </a:bodyPr>
          <a:lstStyle>
            <a:lvl1pPr algn="l" defTabSz="1300480">
              <a:defRPr b="1" sz="4400">
                <a:solidFill>
                  <a:srgbClr val="005AAB"/>
                </a:solidFill>
                <a:latin typeface="Myriad Pro"/>
                <a:ea typeface="Myriad Pro"/>
                <a:cs typeface="Myriad Pro"/>
                <a:sym typeface="Myriad Pro"/>
              </a:defRPr>
            </a:lvl1pPr>
          </a:lstStyle>
          <a:p>
            <a:pPr/>
            <a:r>
              <a:t>Результат</a:t>
            </a:r>
          </a:p>
        </p:txBody>
      </p:sp>
      <p:sp>
        <p:nvSpPr>
          <p:cNvPr id="173" name="ССН аппаратуры…"/>
          <p:cNvSpPr txBox="1"/>
          <p:nvPr>
            <p:ph type="body" sz="quarter" idx="4294967295"/>
          </p:nvPr>
        </p:nvSpPr>
        <p:spPr>
          <a:xfrm>
            <a:off x="196278" y="3502714"/>
            <a:ext cx="4960507" cy="4712618"/>
          </a:xfrm>
          <a:prstGeom prst="rect">
            <a:avLst/>
          </a:prstGeom>
        </p:spPr>
        <p:txBody>
          <a:bodyPr lIns="65022" tIns="65022" rIns="65022" bIns="65022" anchor="t"/>
          <a:lstStyle/>
          <a:p>
            <a:pPr marL="228600" indent="-228600" defTabSz="1300480">
              <a:spcBef>
                <a:spcPts val="1000"/>
              </a:spcBef>
              <a:buSzPct val="100000"/>
              <a:defRPr b="1" sz="4400">
                <a:solidFill>
                  <a:srgbClr val="003C7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ССН аппаратуры</a:t>
            </a:r>
          </a:p>
          <a:p>
            <a:pPr marL="228600" indent="-228600" defTabSz="1300480">
              <a:spcBef>
                <a:spcPts val="1000"/>
              </a:spcBef>
              <a:buSzPct val="100000"/>
              <a:defRPr b="1" sz="4400">
                <a:solidFill>
                  <a:srgbClr val="003C7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Параметры СЧ </a:t>
            </a:r>
          </a:p>
        </p:txBody>
      </p:sp>
      <p:sp>
        <p:nvSpPr>
          <p:cNvPr id="174" name="Среднее время наработки до отказа…"/>
          <p:cNvSpPr txBox="1"/>
          <p:nvPr/>
        </p:nvSpPr>
        <p:spPr>
          <a:xfrm>
            <a:off x="7578336" y="2439863"/>
            <a:ext cx="5131916" cy="53187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2" tIns="65022" rIns="65022" bIns="65022">
            <a:spAutoFit/>
          </a:bodyPr>
          <a:lstStyle/>
          <a:p>
            <a:pPr marL="611187" indent="-611187" algn="l" defTabSz="1300480">
              <a:spcBef>
                <a:spcPts val="1000"/>
              </a:spcBef>
              <a:buSzPct val="145000"/>
              <a:buChar char="•"/>
              <a:defRPr b="1" sz="4400">
                <a:solidFill>
                  <a:srgbClr val="003C7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Среднее время наработки до отказа</a:t>
            </a:r>
          </a:p>
          <a:p>
            <a:pPr marL="611187" indent="-611187" algn="l" defTabSz="1300480">
              <a:spcBef>
                <a:spcPts val="1000"/>
              </a:spcBef>
              <a:buSzPct val="145000"/>
              <a:buChar char="•"/>
              <a:defRPr b="1" sz="4400">
                <a:solidFill>
                  <a:srgbClr val="003C7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Вероятность безотказной работы за время эксплуатации</a:t>
            </a:r>
          </a:p>
        </p:txBody>
      </p:sp>
      <p:grpSp>
        <p:nvGrpSpPr>
          <p:cNvPr id="177" name="Программа"/>
          <p:cNvGrpSpPr/>
          <p:nvPr/>
        </p:nvGrpSpPr>
        <p:grpSpPr>
          <a:xfrm>
            <a:off x="4875781" y="4241800"/>
            <a:ext cx="2683478" cy="1270000"/>
            <a:chOff x="0" y="0"/>
            <a:chExt cx="2683477" cy="1270000"/>
          </a:xfrm>
        </p:grpSpPr>
        <p:sp>
          <p:nvSpPr>
            <p:cNvPr id="175" name="Стрелка"/>
            <p:cNvSpPr/>
            <p:nvPr/>
          </p:nvSpPr>
          <p:spPr>
            <a:xfrm>
              <a:off x="0" y="0"/>
              <a:ext cx="2683478" cy="1270000"/>
            </a:xfrm>
            <a:prstGeom prst="rightArrow">
              <a:avLst>
                <a:gd name="adj1" fmla="val 37333"/>
                <a:gd name="adj2" fmla="val 101413"/>
              </a:avLst>
            </a:prstGeom>
            <a:solidFill>
              <a:srgbClr val="004D8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6" name="Программа"/>
            <p:cNvSpPr txBox="1"/>
            <p:nvPr/>
          </p:nvSpPr>
          <p:spPr>
            <a:xfrm>
              <a:off x="-1" y="416802"/>
              <a:ext cx="2202650" cy="4363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2200">
                  <a:solidFill>
                    <a:srgbClr val="FFFFFF"/>
                  </a:solidFill>
                </a:defRPr>
              </a:lvl1pPr>
            </a:lstStyle>
            <a:p>
              <a:pPr/>
              <a:r>
                <a:t>Программа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dissolve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2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4" grpId="2"/>
      <p:bldP build="whole" bldLvl="1" animBg="1" rev="0" advAuto="0" spid="177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План работ"/>
          <p:cNvSpPr txBox="1"/>
          <p:nvPr/>
        </p:nvSpPr>
        <p:spPr>
          <a:xfrm>
            <a:off x="2315633" y="418047"/>
            <a:ext cx="9218508" cy="8031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2" tIns="65022" rIns="65022" bIns="65022">
            <a:spAutoFit/>
          </a:bodyPr>
          <a:lstStyle>
            <a:lvl1pPr algn="l" defTabSz="1300480">
              <a:defRPr b="1" sz="4400">
                <a:solidFill>
                  <a:srgbClr val="005AAB"/>
                </a:solidFill>
                <a:latin typeface="Myriad Pro"/>
                <a:ea typeface="Myriad Pro"/>
                <a:cs typeface="Myriad Pro"/>
                <a:sym typeface="Myriad Pro"/>
              </a:defRPr>
            </a:lvl1pPr>
          </a:lstStyle>
          <a:p>
            <a:pPr/>
            <a:r>
              <a:t>План работ</a:t>
            </a:r>
          </a:p>
        </p:txBody>
      </p:sp>
      <p:sp>
        <p:nvSpPr>
          <p:cNvPr id="182" name="Разработка алгоритмов  моделирования стандартных видов резервирования и создание конструктора схем"/>
          <p:cNvSpPr txBox="1"/>
          <p:nvPr>
            <p:ph type="body" sz="half" idx="4294967295"/>
          </p:nvPr>
        </p:nvSpPr>
        <p:spPr>
          <a:xfrm>
            <a:off x="569366" y="2233106"/>
            <a:ext cx="11866068" cy="2694216"/>
          </a:xfrm>
          <a:prstGeom prst="rect">
            <a:avLst/>
          </a:prstGeom>
        </p:spPr>
        <p:txBody>
          <a:bodyPr lIns="65022" tIns="65022" rIns="65022" bIns="65022" anchor="t"/>
          <a:lstStyle>
            <a:lvl1pPr marL="873125" indent="-873125" defTabSz="1300480">
              <a:spcBef>
                <a:spcPts val="1000"/>
              </a:spcBef>
              <a:buSzPct val="100000"/>
              <a:buAutoNum type="arabicPeriod" startAt="1"/>
              <a:defRPr b="1" sz="4400">
                <a:solidFill>
                  <a:srgbClr val="003C7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Разработка алгоритмов  моделирования стандартных видов резервирования и создание конструктора схем</a:t>
            </a:r>
          </a:p>
        </p:txBody>
      </p:sp>
      <p:sp>
        <p:nvSpPr>
          <p:cNvPr id="183" name="Разработка алгоритма моделирования сложных схем"/>
          <p:cNvSpPr txBox="1"/>
          <p:nvPr/>
        </p:nvSpPr>
        <p:spPr>
          <a:xfrm>
            <a:off x="569366" y="4881300"/>
            <a:ext cx="11866068" cy="13817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2" tIns="65022" rIns="65022" bIns="65022">
            <a:spAutoFit/>
          </a:bodyPr>
          <a:lstStyle>
            <a:lvl1pPr marL="873125" indent="-873125" algn="l" defTabSz="1300480">
              <a:spcBef>
                <a:spcPts val="1000"/>
              </a:spcBef>
              <a:buSzPct val="100000"/>
              <a:buAutoNum type="arabicPeriod" startAt="2"/>
              <a:defRPr b="1" sz="4400">
                <a:solidFill>
                  <a:srgbClr val="003C7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Разработка алгоритма моделирования сложных схем</a:t>
            </a:r>
          </a:p>
        </p:txBody>
      </p:sp>
      <p:sp>
        <p:nvSpPr>
          <p:cNvPr id="184" name="Реализация на языке программирования"/>
          <p:cNvSpPr txBox="1"/>
          <p:nvPr/>
        </p:nvSpPr>
        <p:spPr>
          <a:xfrm>
            <a:off x="569366" y="6191751"/>
            <a:ext cx="11866068" cy="13817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2" tIns="65022" rIns="65022" bIns="65022">
            <a:spAutoFit/>
          </a:bodyPr>
          <a:lstStyle>
            <a:lvl1pPr marL="873125" indent="-873125" algn="l" defTabSz="1300480">
              <a:spcBef>
                <a:spcPts val="1000"/>
              </a:spcBef>
              <a:buSzPct val="100000"/>
              <a:buAutoNum type="arabicPeriod" startAt="3"/>
              <a:defRPr b="1" sz="4400">
                <a:solidFill>
                  <a:srgbClr val="003C7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Реализация на языке программирования</a:t>
            </a:r>
          </a:p>
        </p:txBody>
      </p:sp>
      <p:sp>
        <p:nvSpPr>
          <p:cNvPr id="185" name="Пользовательский интерфейс"/>
          <p:cNvSpPr txBox="1"/>
          <p:nvPr/>
        </p:nvSpPr>
        <p:spPr>
          <a:xfrm>
            <a:off x="569366" y="7529493"/>
            <a:ext cx="11866068" cy="7467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2" tIns="65022" rIns="65022" bIns="65022">
            <a:spAutoFit/>
          </a:bodyPr>
          <a:lstStyle>
            <a:lvl1pPr marL="873125" indent="-873125" algn="l" defTabSz="1300480">
              <a:spcBef>
                <a:spcPts val="1000"/>
              </a:spcBef>
              <a:buSzPct val="100000"/>
              <a:buAutoNum type="arabicPeriod" startAt="4"/>
              <a:defRPr b="1" sz="4400">
                <a:solidFill>
                  <a:srgbClr val="003C7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Пользовательский интерфейс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dissolve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2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ID="9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7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ID="9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2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3" grpId="2"/>
      <p:bldP build="whole" bldLvl="1" animBg="1" rev="0" advAuto="0" spid="185" grpId="4"/>
      <p:bldP build="whole" bldLvl="1" animBg="1" rev="0" advAuto="0" spid="182" grpId="1"/>
      <p:bldP build="whole" bldLvl="1" animBg="1" rev="0" advAuto="0" spid="184" grpId="3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Команда"/>
          <p:cNvSpPr txBox="1"/>
          <p:nvPr/>
        </p:nvSpPr>
        <p:spPr>
          <a:xfrm>
            <a:off x="2315633" y="418047"/>
            <a:ext cx="9218508" cy="8031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2" tIns="65022" rIns="65022" bIns="65022">
            <a:spAutoFit/>
          </a:bodyPr>
          <a:lstStyle>
            <a:lvl1pPr algn="l" defTabSz="1300480">
              <a:defRPr b="1" sz="4400">
                <a:solidFill>
                  <a:srgbClr val="005AAB"/>
                </a:solidFill>
                <a:latin typeface="Myriad Pro"/>
                <a:ea typeface="Myriad Pro"/>
                <a:cs typeface="Myriad Pro"/>
                <a:sym typeface="Myriad Pro"/>
              </a:defRPr>
            </a:lvl1pPr>
          </a:lstStyle>
          <a:p>
            <a:pPr/>
            <a:r>
              <a:t>Команда</a:t>
            </a:r>
          </a:p>
        </p:txBody>
      </p:sp>
      <p:sp>
        <p:nvSpPr>
          <p:cNvPr id="190" name="Руководитель проекта — доцент ДЭИ Полесский С.Н.…"/>
          <p:cNvSpPr txBox="1"/>
          <p:nvPr>
            <p:ph type="body" idx="4294967295"/>
          </p:nvPr>
        </p:nvSpPr>
        <p:spPr>
          <a:xfrm>
            <a:off x="650238" y="2275839"/>
            <a:ext cx="11704323" cy="7477760"/>
          </a:xfrm>
          <a:prstGeom prst="rect">
            <a:avLst/>
          </a:prstGeom>
        </p:spPr>
        <p:txBody>
          <a:bodyPr lIns="65022" tIns="65022" rIns="65022" bIns="65022" anchor="t"/>
          <a:lstStyle/>
          <a:p>
            <a:pPr marL="873125" indent="-873125" defTabSz="1300480">
              <a:spcBef>
                <a:spcPts val="1000"/>
              </a:spcBef>
              <a:buSzPct val="100000"/>
              <a:buAutoNum type="arabicPeriod" startAt="1"/>
              <a:defRPr b="1" sz="4400">
                <a:solidFill>
                  <a:srgbClr val="003C7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Руководитель проекта — доцент ДКИ Полесский С.Н. </a:t>
            </a:r>
          </a:p>
          <a:p>
            <a:pPr marL="873125" indent="-873125" defTabSz="1300480">
              <a:spcBef>
                <a:spcPts val="1000"/>
              </a:spcBef>
              <a:buSzPct val="100000"/>
              <a:buAutoNum type="arabicPeriod" startAt="1"/>
              <a:defRPr b="1" sz="4400">
                <a:solidFill>
                  <a:srgbClr val="003C7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Технический консультант — аспирант ДЭИ Кулыгин В.Н. </a:t>
            </a:r>
          </a:p>
          <a:p>
            <a:pPr marL="873125" indent="-873125" defTabSz="1300480">
              <a:spcBef>
                <a:spcPts val="1000"/>
              </a:spcBef>
              <a:buSzPct val="100000"/>
              <a:buAutoNum type="arabicPeriod" startAt="1"/>
              <a:defRPr b="1" sz="4400">
                <a:solidFill>
                  <a:srgbClr val="003C7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Лидер проекта — Целищев И.С.</a:t>
            </a:r>
          </a:p>
          <a:p>
            <a:pPr marL="873125" indent="-873125" defTabSz="1300480">
              <a:spcBef>
                <a:spcPts val="1000"/>
              </a:spcBef>
              <a:buSzPct val="100000"/>
              <a:buAutoNum type="arabicPeriod" startAt="1"/>
              <a:defRPr b="1" sz="4400">
                <a:solidFill>
                  <a:srgbClr val="003C7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Администратор проекта — Лукина А.С.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dissolve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1000"/>
                                        <p:tgtEl>
                                          <p:spTgt spid="19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0" dur="1000"/>
                                        <p:tgtEl>
                                          <p:spTgt spid="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Class="entr" nodeType="after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4" dur="1000"/>
                                        <p:tgtEl>
                                          <p:spTgt spid="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9" dur="1000"/>
                                        <p:tgtEl>
                                          <p:spTgt spid="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4" dur="1000"/>
                                        <p:tgtEl>
                                          <p:spTgt spid="1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90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Спасибо за внимание!"/>
          <p:cNvSpPr txBox="1"/>
          <p:nvPr/>
        </p:nvSpPr>
        <p:spPr>
          <a:xfrm>
            <a:off x="1280159" y="4364283"/>
            <a:ext cx="10548340" cy="11333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2" tIns="65022" rIns="65022" bIns="65022">
            <a:spAutoFit/>
          </a:bodyPr>
          <a:lstStyle/>
          <a:p>
            <a:pPr defTabSz="1300480">
              <a:defRPr b="1" sz="1600">
                <a:solidFill>
                  <a:srgbClr val="003C73"/>
                </a:solidFill>
                <a:latin typeface="Myriad Pro"/>
                <a:ea typeface="Myriad Pro"/>
                <a:cs typeface="Myriad Pro"/>
                <a:sym typeface="Myriad Pro"/>
              </a:defRPr>
            </a:pPr>
          </a:p>
          <a:p>
            <a:pPr defTabSz="1300480">
              <a:defRPr b="1" sz="5000">
                <a:solidFill>
                  <a:srgbClr val="003C73"/>
                </a:solidFill>
                <a:latin typeface="Myriad Pro"/>
                <a:ea typeface="Myriad Pro"/>
                <a:cs typeface="Myriad Pro"/>
                <a:sym typeface="Myriad Pro"/>
              </a:defRPr>
            </a:pPr>
            <a:r>
              <a:t>Спасибо за внимание!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dissolve/>
      </p:transition>
    </mc:Choice>
    <mc:Fallback>
      <p:transition spd="fast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