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05" r:id="rId1"/>
  </p:sldMasterIdLst>
  <p:sldIdLst>
    <p:sldId id="264" r:id="rId2"/>
    <p:sldId id="270" r:id="rId3"/>
    <p:sldId id="271" r:id="rId4"/>
    <p:sldId id="272" r:id="rId5"/>
    <p:sldId id="259" r:id="rId6"/>
    <p:sldId id="257" r:id="rId7"/>
    <p:sldId id="273" r:id="rId8"/>
    <p:sldId id="265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C5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11/15/2018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622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0087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84027511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0867867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0162525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494971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3616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159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474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259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718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11/15/2018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468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11/15/2018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328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11/15/2018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49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298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955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smtClean="0"/>
              <a:t>11/15/2018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2895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6" r:id="rId1"/>
    <p:sldLayoutId id="2147483907" r:id="rId2"/>
    <p:sldLayoutId id="2147483908" r:id="rId3"/>
    <p:sldLayoutId id="2147483909" r:id="rId4"/>
    <p:sldLayoutId id="2147483910" r:id="rId5"/>
    <p:sldLayoutId id="2147483911" r:id="rId6"/>
    <p:sldLayoutId id="2147483912" r:id="rId7"/>
    <p:sldLayoutId id="2147483913" r:id="rId8"/>
    <p:sldLayoutId id="2147483914" r:id="rId9"/>
    <p:sldLayoutId id="2147483915" r:id="rId10"/>
    <p:sldLayoutId id="2147483916" r:id="rId11"/>
    <p:sldLayoutId id="2147483917" r:id="rId12"/>
    <p:sldLayoutId id="2147483918" r:id="rId13"/>
    <p:sldLayoutId id="2147483919" r:id="rId14"/>
    <p:sldLayoutId id="2147483920" r:id="rId15"/>
    <p:sldLayoutId id="2147483921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7.jpeg"/><Relationship Id="rId7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78" y="1776244"/>
            <a:ext cx="11201400" cy="130076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300" b="1" dirty="0" smtClean="0"/>
              <a:t>Проект</a:t>
            </a: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err="1" smtClean="0"/>
              <a:t>Рамановский</a:t>
            </a:r>
            <a:r>
              <a:rPr lang="ru-RU" sz="4400" dirty="0" smtClean="0"/>
              <a:t> спектрометр на чипе</a:t>
            </a:r>
            <a:endParaRPr lang="ru-RU" sz="4400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91058" y="0"/>
            <a:ext cx="12000942" cy="32316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100" dirty="0" smtClean="0">
                <a:solidFill>
                  <a:srgbClr val="212121"/>
                </a:solidFill>
                <a:latin typeface="inherit"/>
              </a:rPr>
              <a:t>Высшая Школа Экономики</a:t>
            </a:r>
            <a:r>
              <a:rPr kumimoji="0" lang="en-US" altLang="ru-RU" sz="21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</a:rPr>
              <a:t> 201</a:t>
            </a:r>
            <a:r>
              <a:rPr kumimoji="0" lang="ru-RU" altLang="ru-RU" sz="21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</a:rPr>
              <a:t>8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8100810" y="5338050"/>
            <a:ext cx="4091189" cy="11262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i="1" dirty="0" smtClean="0">
                <a:solidFill>
                  <a:schemeClr val="tx1"/>
                </a:solidFill>
              </a:rPr>
              <a:t>                </a:t>
            </a:r>
            <a:endParaRPr lang="ru-RU" b="1" i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0829" y="4438676"/>
            <a:ext cx="6819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chemeClr val="bg1"/>
                </a:solidFill>
              </a:rPr>
              <a:t>1</a:t>
            </a:r>
            <a:endParaRPr lang="ru-RU" sz="2400" i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ÐÐ°ÑÑÐ¸Ð½ÐºÐ¸ Ð¿Ð¾ Ð·Ð°Ð¿ÑÐ¾ÑÑ Ð»Ð¾Ð³Ð¾ÑÐ¸Ð¿ Ð¼Ð¿Ð³Ñ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7800" y="4321497"/>
            <a:ext cx="1579694" cy="1579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ÐÐ°ÑÑÐ¸Ð½ÐºÐ¸ Ð¿Ð¾ Ð·Ð°Ð¿ÑÐ¾ÑÑ DLR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224" y="2962308"/>
            <a:ext cx="3502025" cy="350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ÐÐ°ÑÑÐ¸Ð½ÐºÐ¸ Ð¿Ð¾ Ð·Ð°Ð¿ÑÐ¾ÑÑ HSE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6268" y="11406019"/>
            <a:ext cx="317969" cy="317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65775" y="4070448"/>
            <a:ext cx="3041603" cy="736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 descr="ÐÐ°ÑÑÐ¸Ð½ÐºÐ¸ Ð¿Ð¾ Ð·Ð°Ð¿ÑÐ¾ÑÑ MIEM 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3391" y="5417069"/>
            <a:ext cx="2278264" cy="587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4052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Полилиния 2052"/>
          <p:cNvSpPr/>
          <p:nvPr/>
        </p:nvSpPr>
        <p:spPr>
          <a:xfrm>
            <a:off x="581891" y="1114725"/>
            <a:ext cx="11064240" cy="5594466"/>
          </a:xfrm>
          <a:custGeom>
            <a:avLst/>
            <a:gdLst>
              <a:gd name="connsiteX0" fmla="*/ 4131425 w 11064240"/>
              <a:gd name="connsiteY0" fmla="*/ 266008 h 5594466"/>
              <a:gd name="connsiteX1" fmla="*/ 2136371 w 11064240"/>
              <a:gd name="connsiteY1" fmla="*/ 0 h 5594466"/>
              <a:gd name="connsiteX2" fmla="*/ 0 w 11064240"/>
              <a:gd name="connsiteY2" fmla="*/ 324197 h 5594466"/>
              <a:gd name="connsiteX3" fmla="*/ 307571 w 11064240"/>
              <a:gd name="connsiteY3" fmla="*/ 2809702 h 5594466"/>
              <a:gd name="connsiteX4" fmla="*/ 83127 w 11064240"/>
              <a:gd name="connsiteY4" fmla="*/ 5378335 h 5594466"/>
              <a:gd name="connsiteX5" fmla="*/ 8794865 w 11064240"/>
              <a:gd name="connsiteY5" fmla="*/ 5594466 h 5594466"/>
              <a:gd name="connsiteX6" fmla="*/ 11064240 w 11064240"/>
              <a:gd name="connsiteY6" fmla="*/ 5087389 h 5594466"/>
              <a:gd name="connsiteX7" fmla="*/ 10482349 w 11064240"/>
              <a:gd name="connsiteY7" fmla="*/ 2917768 h 5594466"/>
              <a:gd name="connsiteX8" fmla="*/ 5943600 w 11064240"/>
              <a:gd name="connsiteY8" fmla="*/ 216131 h 5594466"/>
              <a:gd name="connsiteX9" fmla="*/ 4131425 w 11064240"/>
              <a:gd name="connsiteY9" fmla="*/ 266008 h 5594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064240" h="5594466">
                <a:moveTo>
                  <a:pt x="4131425" y="266008"/>
                </a:moveTo>
                <a:lnTo>
                  <a:pt x="2136371" y="0"/>
                </a:lnTo>
                <a:lnTo>
                  <a:pt x="0" y="324197"/>
                </a:lnTo>
                <a:lnTo>
                  <a:pt x="307571" y="2809702"/>
                </a:lnTo>
                <a:lnTo>
                  <a:pt x="83127" y="5378335"/>
                </a:lnTo>
                <a:lnTo>
                  <a:pt x="8794865" y="5594466"/>
                </a:lnTo>
                <a:lnTo>
                  <a:pt x="11064240" y="5087389"/>
                </a:lnTo>
                <a:lnTo>
                  <a:pt x="10482349" y="2917768"/>
                </a:lnTo>
                <a:lnTo>
                  <a:pt x="5943600" y="216131"/>
                </a:lnTo>
                <a:lnTo>
                  <a:pt x="4131425" y="26600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9584837" y="1052424"/>
            <a:ext cx="2205132" cy="9791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91058" y="0"/>
            <a:ext cx="12000942" cy="32316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100" dirty="0">
                <a:solidFill>
                  <a:srgbClr val="212121"/>
                </a:solidFill>
                <a:latin typeface="inherit"/>
              </a:rPr>
              <a:t>Высшая Школа Экономики</a:t>
            </a:r>
            <a:r>
              <a:rPr lang="en-US" altLang="ru-RU" sz="2100" dirty="0">
                <a:solidFill>
                  <a:srgbClr val="212121"/>
                </a:solidFill>
                <a:latin typeface="inherit"/>
              </a:rPr>
              <a:t> </a:t>
            </a:r>
            <a:r>
              <a:rPr lang="en-US" altLang="ru-RU" sz="2100" dirty="0" smtClean="0">
                <a:solidFill>
                  <a:srgbClr val="212121"/>
                </a:solidFill>
                <a:latin typeface="inherit"/>
              </a:rPr>
              <a:t>201</a:t>
            </a:r>
            <a:r>
              <a:rPr lang="ru-RU" altLang="ru-RU" sz="2100" dirty="0" smtClean="0">
                <a:solidFill>
                  <a:srgbClr val="212121"/>
                </a:solidFill>
                <a:latin typeface="inherit"/>
              </a:rPr>
              <a:t>8</a:t>
            </a:r>
            <a:endParaRPr lang="ru-RU" altLang="ru-RU" dirty="0">
              <a:latin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5762" y="712738"/>
            <a:ext cx="296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chemeClr val="bg1"/>
                </a:solidFill>
              </a:rPr>
              <a:t>2</a:t>
            </a:r>
            <a:endParaRPr lang="ru-RU" sz="2400" i="1" dirty="0">
              <a:solidFill>
                <a:schemeClr val="bg1"/>
              </a:solidFill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735686" y="573947"/>
            <a:ext cx="8606050" cy="128089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Схема взаимодействия</a:t>
            </a:r>
            <a:r>
              <a:rPr lang="en-US" sz="4400" dirty="0" smtClean="0"/>
              <a:t/>
            </a:r>
            <a:br>
              <a:rPr lang="en-US" sz="4400" dirty="0" smtClean="0"/>
            </a:br>
            <a:endParaRPr lang="ru-RU" dirty="0"/>
          </a:p>
        </p:txBody>
      </p:sp>
      <p:pic>
        <p:nvPicPr>
          <p:cNvPr id="12" name="Picture 2" descr="Image result for Ð¼Ð¸ÑÐ¼ Ð²ÑÑ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0275" y="1450750"/>
            <a:ext cx="1857018" cy="906226"/>
          </a:xfrm>
          <a:prstGeom prst="rect">
            <a:avLst/>
          </a:prstGeom>
          <a:noFill/>
        </p:spPr>
      </p:pic>
      <p:pic>
        <p:nvPicPr>
          <p:cNvPr id="14" name="Picture 85" descr="Без названия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78791" y="3066439"/>
            <a:ext cx="1186006" cy="1233445"/>
          </a:xfrm>
          <a:prstGeom prst="rect">
            <a:avLst/>
          </a:prstGeom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19927" y="1903863"/>
            <a:ext cx="914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Прямоугольник 90"/>
          <p:cNvSpPr/>
          <p:nvPr/>
        </p:nvSpPr>
        <p:spPr>
          <a:xfrm>
            <a:off x="3642335" y="2540488"/>
            <a:ext cx="18325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i="1" dirty="0" smtClean="0"/>
              <a:t>Студенческая</a:t>
            </a:r>
          </a:p>
          <a:p>
            <a:pPr algn="ctr"/>
            <a:r>
              <a:rPr lang="ru-RU" sz="1400" b="1" i="1" dirty="0" smtClean="0"/>
              <a:t>команда проекта</a:t>
            </a:r>
            <a:endParaRPr lang="en-US" sz="1400" b="1" i="1" dirty="0"/>
          </a:p>
        </p:txBody>
      </p:sp>
      <p:sp>
        <p:nvSpPr>
          <p:cNvPr id="19" name="Curved Down Arrow 88"/>
          <p:cNvSpPr/>
          <p:nvPr/>
        </p:nvSpPr>
        <p:spPr>
          <a:xfrm rot="527578">
            <a:off x="2711092" y="1305203"/>
            <a:ext cx="1876114" cy="41518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Curved Down Arrow 90"/>
          <p:cNvSpPr/>
          <p:nvPr/>
        </p:nvSpPr>
        <p:spPr>
          <a:xfrm rot="582650" flipV="1">
            <a:off x="2767704" y="4616842"/>
            <a:ext cx="2841728" cy="42973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Curved Down Arrow 91"/>
          <p:cNvSpPr/>
          <p:nvPr/>
        </p:nvSpPr>
        <p:spPr>
          <a:xfrm rot="3941512" flipV="1">
            <a:off x="3177602" y="2936331"/>
            <a:ext cx="1311498" cy="43429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Прямоугольник 90"/>
          <p:cNvSpPr/>
          <p:nvPr/>
        </p:nvSpPr>
        <p:spPr>
          <a:xfrm>
            <a:off x="4032999" y="5005001"/>
            <a:ext cx="3659976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i="1" dirty="0" smtClean="0"/>
              <a:t>Доступ к </a:t>
            </a:r>
          </a:p>
          <a:p>
            <a:pPr algn="ctr"/>
            <a:r>
              <a:rPr lang="ru-RU" sz="1400" b="1" i="1" dirty="0" smtClean="0"/>
              <a:t>технологическому и измерительному</a:t>
            </a:r>
          </a:p>
          <a:p>
            <a:pPr algn="ctr"/>
            <a:r>
              <a:rPr lang="ru-RU" sz="1400" b="1" i="1" dirty="0" smtClean="0"/>
              <a:t>оборудованию</a:t>
            </a:r>
            <a:endParaRPr lang="en-US" sz="1400" b="1" i="1" dirty="0"/>
          </a:p>
        </p:txBody>
      </p:sp>
      <p:pic>
        <p:nvPicPr>
          <p:cNvPr id="23" name="Picture 94" descr="F2.large (1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50270" y="2808942"/>
            <a:ext cx="1219200" cy="1219200"/>
          </a:xfrm>
          <a:prstGeom prst="rect">
            <a:avLst/>
          </a:prstGeom>
        </p:spPr>
      </p:pic>
      <p:sp>
        <p:nvSpPr>
          <p:cNvPr id="24" name="Curved Down Arrow 95"/>
          <p:cNvSpPr/>
          <p:nvPr/>
        </p:nvSpPr>
        <p:spPr>
          <a:xfrm rot="901395">
            <a:off x="5011476" y="1950568"/>
            <a:ext cx="2731494" cy="61718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907419" y="5413042"/>
            <a:ext cx="2444734" cy="645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Curved Down Arrow 100"/>
          <p:cNvSpPr/>
          <p:nvPr/>
        </p:nvSpPr>
        <p:spPr>
          <a:xfrm rot="19623865" flipH="1" flipV="1">
            <a:off x="7157104" y="4481906"/>
            <a:ext cx="1336077" cy="27622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8" name="Picture 102" descr="Без названия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9102" y="5041635"/>
            <a:ext cx="1453153" cy="1210961"/>
          </a:xfrm>
          <a:prstGeom prst="rect">
            <a:avLst/>
          </a:prstGeom>
        </p:spPr>
      </p:pic>
      <p:sp>
        <p:nvSpPr>
          <p:cNvPr id="29" name="Прямоугольник 90"/>
          <p:cNvSpPr/>
          <p:nvPr/>
        </p:nvSpPr>
        <p:spPr>
          <a:xfrm>
            <a:off x="1443620" y="6107470"/>
            <a:ext cx="85867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i="1" dirty="0" smtClean="0"/>
              <a:t>Руководство проектной</a:t>
            </a:r>
            <a:r>
              <a:rPr lang="ru-RU" sz="1400" b="1" i="1" dirty="0"/>
              <a:t> </a:t>
            </a:r>
            <a:r>
              <a:rPr lang="ru-RU" sz="1400" b="1" i="1" dirty="0" smtClean="0"/>
              <a:t>работой</a:t>
            </a:r>
            <a:endParaRPr lang="en-US" sz="1400" b="1" i="1" dirty="0"/>
          </a:p>
        </p:txBody>
      </p:sp>
      <p:sp>
        <p:nvSpPr>
          <p:cNvPr id="30" name="Curved Down Arrow 105"/>
          <p:cNvSpPr/>
          <p:nvPr/>
        </p:nvSpPr>
        <p:spPr>
          <a:xfrm rot="18866561">
            <a:off x="348485" y="2750134"/>
            <a:ext cx="4143160" cy="885062"/>
          </a:xfrm>
          <a:prstGeom prst="curvedDownArrow">
            <a:avLst/>
          </a:prstGeom>
          <a:solidFill>
            <a:schemeClr val="accent1">
              <a:alpha val="10000"/>
            </a:schemeClr>
          </a:solidFill>
          <a:ln>
            <a:solidFill>
              <a:schemeClr val="accent1">
                <a:shade val="50000"/>
                <a:alpha val="3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1" name="Curved Down Arrow 105"/>
          <p:cNvSpPr/>
          <p:nvPr/>
        </p:nvSpPr>
        <p:spPr>
          <a:xfrm rot="12523979" flipV="1">
            <a:off x="4381049" y="2340320"/>
            <a:ext cx="6926694" cy="1223436"/>
          </a:xfrm>
          <a:prstGeom prst="curvedDownArrow">
            <a:avLst/>
          </a:prstGeom>
          <a:solidFill>
            <a:schemeClr val="accent1">
              <a:alpha val="10000"/>
            </a:schemeClr>
          </a:solidFill>
          <a:ln>
            <a:solidFill>
              <a:schemeClr val="accent1">
                <a:shade val="50000"/>
                <a:alpha val="3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4" name="Прямоугольник 90"/>
          <p:cNvSpPr/>
          <p:nvPr/>
        </p:nvSpPr>
        <p:spPr>
          <a:xfrm>
            <a:off x="9679330" y="1075643"/>
            <a:ext cx="20028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chemeClr val="bg1"/>
                </a:solidFill>
              </a:rPr>
              <a:t>Уникальный спектрометр</a:t>
            </a:r>
          </a:p>
          <a:p>
            <a:pPr algn="ctr"/>
            <a:r>
              <a:rPr lang="ru-RU" b="1" i="1" dirty="0">
                <a:solidFill>
                  <a:schemeClr val="bg1"/>
                </a:solidFill>
              </a:rPr>
              <a:t>н</a:t>
            </a:r>
            <a:r>
              <a:rPr lang="ru-RU" b="1" i="1" dirty="0" smtClean="0">
                <a:solidFill>
                  <a:schemeClr val="bg1"/>
                </a:solidFill>
              </a:rPr>
              <a:t>а чипе</a:t>
            </a:r>
            <a:endParaRPr lang="en-US" b="1" i="1" dirty="0">
              <a:solidFill>
                <a:schemeClr val="bg1"/>
              </a:solidFill>
            </a:endParaRPr>
          </a:p>
        </p:txBody>
      </p:sp>
      <p:pic>
        <p:nvPicPr>
          <p:cNvPr id="3074" name="Picture 2" descr="https://pp.userapi.com/c850424/v850424836/3dfc4/sL-k2jqoVx8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9212" y="3119052"/>
            <a:ext cx="2985941" cy="1676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Двойная стрелка вверх/вниз 9"/>
          <p:cNvSpPr/>
          <p:nvPr/>
        </p:nvSpPr>
        <p:spPr>
          <a:xfrm rot="16200000">
            <a:off x="5448999" y="2673247"/>
            <a:ext cx="328978" cy="6414441"/>
          </a:xfrm>
          <a:prstGeom prst="upDownArrow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54" name="Стрелка вправо 2053"/>
          <p:cNvSpPr/>
          <p:nvPr/>
        </p:nvSpPr>
        <p:spPr>
          <a:xfrm rot="18267097">
            <a:off x="9011806" y="1904487"/>
            <a:ext cx="785894" cy="8280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2013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animBg="1"/>
      <p:bldP spid="2" grpId="0" animBg="1"/>
      <p:bldP spid="18" grpId="0"/>
      <p:bldP spid="19" grpId="0" animBg="1"/>
      <p:bldP spid="20" grpId="0" animBg="1"/>
      <p:bldP spid="21" grpId="0" animBg="1"/>
      <p:bldP spid="22" grpId="0"/>
      <p:bldP spid="24" grpId="0" animBg="1"/>
      <p:bldP spid="26" grpId="0" animBg="1"/>
      <p:bldP spid="29" grpId="0"/>
      <p:bldP spid="30" grpId="0" animBg="1"/>
      <p:bldP spid="31" grpId="0" animBg="1"/>
      <p:bldP spid="34" grpId="0"/>
      <p:bldP spid="10" grpId="0" animBg="1"/>
      <p:bldP spid="205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кругленный прямоугольник 28"/>
          <p:cNvSpPr/>
          <p:nvPr/>
        </p:nvSpPr>
        <p:spPr>
          <a:xfrm>
            <a:off x="9027182" y="5818575"/>
            <a:ext cx="2145791" cy="59154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6458502" y="5824047"/>
            <a:ext cx="2145791" cy="59154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3873427" y="5822282"/>
            <a:ext cx="2145791" cy="59154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1276109" y="5831602"/>
            <a:ext cx="2145791" cy="59154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7428728" y="1002729"/>
            <a:ext cx="4359060" cy="6464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9034993" y="5100688"/>
            <a:ext cx="2145791" cy="5915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6458503" y="5106161"/>
            <a:ext cx="2145791" cy="5915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3873428" y="5100688"/>
            <a:ext cx="2145791" cy="5915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1276109" y="5106316"/>
            <a:ext cx="2145791" cy="5915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515762" y="712738"/>
            <a:ext cx="296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chemeClr val="bg1"/>
                </a:solidFill>
              </a:rPr>
              <a:t>3</a:t>
            </a:r>
            <a:endParaRPr lang="ru-RU" sz="2400" i="1" dirty="0">
              <a:solidFill>
                <a:schemeClr val="bg1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594369" y="223459"/>
            <a:ext cx="860605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b="1" dirty="0" smtClean="0"/>
              <a:t>Наша команда</a:t>
            </a:r>
            <a:r>
              <a:rPr lang="en-US" sz="4400" dirty="0" smtClean="0"/>
              <a:t/>
            </a:r>
            <a:br>
              <a:rPr lang="en-US" sz="4400" dirty="0" smtClean="0"/>
            </a:br>
            <a:endParaRPr lang="ru-RU" dirty="0"/>
          </a:p>
        </p:txBody>
      </p:sp>
      <p:sp>
        <p:nvSpPr>
          <p:cNvPr id="6" name="object 2"/>
          <p:cNvSpPr/>
          <p:nvPr/>
        </p:nvSpPr>
        <p:spPr>
          <a:xfrm>
            <a:off x="1293296" y="1902555"/>
            <a:ext cx="2145791" cy="25542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14"/>
          <p:cNvSpPr txBox="1"/>
          <p:nvPr/>
        </p:nvSpPr>
        <p:spPr>
          <a:xfrm>
            <a:off x="1467241" y="5257425"/>
            <a:ext cx="17208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85" dirty="0">
                <a:solidFill>
                  <a:schemeClr val="bg1"/>
                </a:solidFill>
                <a:latin typeface="Arial"/>
                <a:cs typeface="Arial"/>
              </a:rPr>
              <a:t>Ирина</a:t>
            </a:r>
            <a:r>
              <a:rPr sz="1800" spc="-13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800" spc="-114" dirty="0">
                <a:solidFill>
                  <a:schemeClr val="bg1"/>
                </a:solidFill>
                <a:latin typeface="Arial"/>
                <a:cs typeface="Arial"/>
              </a:rPr>
              <a:t>Елбакиева</a:t>
            </a:r>
            <a:endParaRPr sz="18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6" name="object 107"/>
          <p:cNvSpPr txBox="1"/>
          <p:nvPr/>
        </p:nvSpPr>
        <p:spPr>
          <a:xfrm>
            <a:off x="7651032" y="1163101"/>
            <a:ext cx="173930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5" dirty="0">
                <a:solidFill>
                  <a:schemeClr val="bg1"/>
                </a:solidFill>
                <a:latin typeface="Trebuchet MS"/>
                <a:cs typeface="Trebuchet MS"/>
              </a:rPr>
              <a:t>Девиз</a:t>
            </a:r>
            <a:r>
              <a:rPr sz="1800" b="1" spc="-235" dirty="0">
                <a:solidFill>
                  <a:schemeClr val="bg1"/>
                </a:solidFill>
                <a:latin typeface="Trebuchet MS"/>
                <a:cs typeface="Trebuchet MS"/>
              </a:rPr>
              <a:t> </a:t>
            </a:r>
            <a:r>
              <a:rPr sz="1800" b="1" spc="-85" dirty="0">
                <a:solidFill>
                  <a:schemeClr val="bg1"/>
                </a:solidFill>
                <a:latin typeface="Trebuchet MS"/>
                <a:cs typeface="Trebuchet MS"/>
              </a:rPr>
              <a:t>команды:</a:t>
            </a:r>
            <a:endParaRPr sz="1800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sp>
        <p:nvSpPr>
          <p:cNvPr id="17" name="object 108"/>
          <p:cNvSpPr txBox="1"/>
          <p:nvPr/>
        </p:nvSpPr>
        <p:spPr>
          <a:xfrm>
            <a:off x="9619925" y="1163100"/>
            <a:ext cx="2010841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800" spc="-160" dirty="0" smtClean="0">
                <a:solidFill>
                  <a:schemeClr val="bg1"/>
                </a:solidFill>
                <a:latin typeface="Trebuchet MS"/>
                <a:cs typeface="Trebuchet MS"/>
              </a:rPr>
              <a:t>На шею не дави!</a:t>
            </a:r>
            <a:endParaRPr sz="1800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sp>
        <p:nvSpPr>
          <p:cNvPr id="19" name="object 14"/>
          <p:cNvSpPr txBox="1"/>
          <p:nvPr/>
        </p:nvSpPr>
        <p:spPr>
          <a:xfrm>
            <a:off x="4117142" y="5251798"/>
            <a:ext cx="17208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800" spc="-85" dirty="0" smtClean="0">
                <a:solidFill>
                  <a:schemeClr val="bg1"/>
                </a:solidFill>
                <a:latin typeface="Arial"/>
                <a:cs typeface="Arial"/>
              </a:rPr>
              <a:t>Алексей Кузин</a:t>
            </a:r>
            <a:endParaRPr sz="18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0" name="object 14"/>
          <p:cNvSpPr txBox="1"/>
          <p:nvPr/>
        </p:nvSpPr>
        <p:spPr>
          <a:xfrm>
            <a:off x="6618716" y="5258511"/>
            <a:ext cx="1928658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pc="-85" dirty="0" smtClean="0">
                <a:solidFill>
                  <a:schemeClr val="bg1"/>
                </a:solidFill>
                <a:latin typeface="Arial"/>
                <a:cs typeface="Arial"/>
              </a:rPr>
              <a:t>Алексей Зыбынов</a:t>
            </a:r>
            <a:endParaRPr sz="18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1" name="object 14"/>
          <p:cNvSpPr txBox="1"/>
          <p:nvPr/>
        </p:nvSpPr>
        <p:spPr>
          <a:xfrm>
            <a:off x="9241367" y="5248091"/>
            <a:ext cx="17208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pc="-85" dirty="0" smtClean="0">
                <a:solidFill>
                  <a:schemeClr val="bg1"/>
                </a:solidFill>
                <a:latin typeface="Arial"/>
                <a:cs typeface="Arial"/>
              </a:rPr>
              <a:t>Алексей Тарасов</a:t>
            </a:r>
            <a:endParaRPr sz="18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22" name="Picture 2" descr="https://pp.userapi.com/c846522/v846522006/1238f2/q5ioFo2zCl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9" b="24816"/>
          <a:stretch/>
        </p:blipFill>
        <p:spPr bwMode="auto">
          <a:xfrm>
            <a:off x="8939204" y="1977490"/>
            <a:ext cx="2145600" cy="252700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https://pp.userapi.com/c846217/v846217353/12992b/KmYPjtrg0IE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45" t="17736" r="13669" b="24941"/>
          <a:stretch/>
        </p:blipFill>
        <p:spPr bwMode="auto">
          <a:xfrm>
            <a:off x="3903909" y="1944507"/>
            <a:ext cx="2145600" cy="247031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https://pp.userapi.com/c850624/v850624004/3fe9b/V607J16V-eQ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0" t="14661"/>
          <a:stretch/>
        </p:blipFill>
        <p:spPr bwMode="auto">
          <a:xfrm>
            <a:off x="6356024" y="1854837"/>
            <a:ext cx="2145600" cy="264965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object 20"/>
          <p:cNvSpPr txBox="1"/>
          <p:nvPr/>
        </p:nvSpPr>
        <p:spPr>
          <a:xfrm>
            <a:off x="1804428" y="5860295"/>
            <a:ext cx="109791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4135" marR="5080" indent="-52069" algn="ctr">
              <a:lnSpc>
                <a:spcPct val="100000"/>
              </a:lnSpc>
              <a:spcBef>
                <a:spcPts val="95"/>
              </a:spcBef>
            </a:pPr>
            <a:r>
              <a:rPr sz="1600" spc="-160" dirty="0">
                <a:latin typeface="Arial"/>
                <a:cs typeface="Arial"/>
              </a:rPr>
              <a:t>НИУ </a:t>
            </a:r>
            <a:r>
              <a:rPr sz="1600" spc="-135" dirty="0" smtClean="0">
                <a:latin typeface="Arial"/>
                <a:cs typeface="Arial"/>
              </a:rPr>
              <a:t>ВШЭ </a:t>
            </a:r>
            <a:r>
              <a:rPr sz="1600" spc="-85" dirty="0">
                <a:latin typeface="Arial"/>
                <a:cs typeface="Arial"/>
              </a:rPr>
              <a:t>МИЭМ</a:t>
            </a:r>
            <a:r>
              <a:rPr sz="1600" spc="-130" dirty="0">
                <a:latin typeface="Arial"/>
                <a:cs typeface="Arial"/>
              </a:rPr>
              <a:t> </a:t>
            </a:r>
            <a:r>
              <a:rPr sz="1600" spc="-190" dirty="0">
                <a:latin typeface="Arial"/>
                <a:cs typeface="Arial"/>
              </a:rPr>
              <a:t>ИВТ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26" name="object 20"/>
          <p:cNvSpPr txBox="1"/>
          <p:nvPr/>
        </p:nvSpPr>
        <p:spPr>
          <a:xfrm>
            <a:off x="4337589" y="5857176"/>
            <a:ext cx="1220515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4135" marR="5080" indent="-52069" algn="ctr">
              <a:lnSpc>
                <a:spcPct val="100000"/>
              </a:lnSpc>
              <a:spcBef>
                <a:spcPts val="95"/>
              </a:spcBef>
            </a:pPr>
            <a:r>
              <a:rPr sz="1600" spc="-160" dirty="0">
                <a:latin typeface="Arial"/>
                <a:cs typeface="Arial"/>
              </a:rPr>
              <a:t>НИУ </a:t>
            </a:r>
            <a:r>
              <a:rPr sz="1600" spc="-135" dirty="0" smtClean="0">
                <a:latin typeface="Arial"/>
                <a:cs typeface="Arial"/>
              </a:rPr>
              <a:t>ВШЭ </a:t>
            </a:r>
            <a:r>
              <a:rPr sz="1600" spc="-85" dirty="0">
                <a:latin typeface="Arial"/>
                <a:cs typeface="Arial"/>
              </a:rPr>
              <a:t>МИЭМ</a:t>
            </a:r>
            <a:r>
              <a:rPr sz="1600" spc="-130" dirty="0">
                <a:latin typeface="Arial"/>
                <a:cs typeface="Arial"/>
              </a:rPr>
              <a:t> </a:t>
            </a:r>
            <a:r>
              <a:rPr sz="1600" spc="-190" dirty="0" smtClean="0">
                <a:latin typeface="Arial"/>
                <a:cs typeface="Arial"/>
              </a:rPr>
              <a:t>И</a:t>
            </a:r>
            <a:r>
              <a:rPr lang="ru-RU" sz="1600" spc="-190" dirty="0" smtClean="0">
                <a:latin typeface="Arial"/>
                <a:cs typeface="Arial"/>
              </a:rPr>
              <a:t>ТСС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27" name="object 20"/>
          <p:cNvSpPr txBox="1"/>
          <p:nvPr/>
        </p:nvSpPr>
        <p:spPr>
          <a:xfrm>
            <a:off x="6984155" y="5833445"/>
            <a:ext cx="1173548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4135" marR="5080" indent="-52069" algn="ctr">
              <a:lnSpc>
                <a:spcPct val="100000"/>
              </a:lnSpc>
              <a:spcBef>
                <a:spcPts val="95"/>
              </a:spcBef>
            </a:pPr>
            <a:r>
              <a:rPr sz="1600" spc="-160" dirty="0">
                <a:latin typeface="Arial"/>
                <a:cs typeface="Arial"/>
              </a:rPr>
              <a:t>НИУ </a:t>
            </a:r>
            <a:r>
              <a:rPr sz="1600" spc="-135" dirty="0" smtClean="0">
                <a:latin typeface="Arial"/>
                <a:cs typeface="Arial"/>
              </a:rPr>
              <a:t>ВШЭ </a:t>
            </a:r>
            <a:r>
              <a:rPr sz="1600" spc="-85" dirty="0">
                <a:latin typeface="Arial"/>
                <a:cs typeface="Arial"/>
              </a:rPr>
              <a:t>МИЭМ</a:t>
            </a:r>
            <a:r>
              <a:rPr sz="1600" spc="-130" dirty="0">
                <a:latin typeface="Arial"/>
                <a:cs typeface="Arial"/>
              </a:rPr>
              <a:t> </a:t>
            </a:r>
            <a:r>
              <a:rPr lang="ru-RU" sz="1600" spc="-190" dirty="0" smtClean="0">
                <a:latin typeface="Arial"/>
                <a:cs typeface="Arial"/>
              </a:rPr>
              <a:t>ИТСС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28" name="object 20"/>
          <p:cNvSpPr txBox="1"/>
          <p:nvPr/>
        </p:nvSpPr>
        <p:spPr>
          <a:xfrm>
            <a:off x="9551215" y="5831602"/>
            <a:ext cx="109791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4135" marR="5080" indent="-52069" algn="ctr">
              <a:lnSpc>
                <a:spcPct val="100000"/>
              </a:lnSpc>
              <a:spcBef>
                <a:spcPts val="95"/>
              </a:spcBef>
            </a:pPr>
            <a:r>
              <a:rPr sz="1600" spc="-160" dirty="0">
                <a:latin typeface="Arial"/>
                <a:cs typeface="Arial"/>
              </a:rPr>
              <a:t>НИУ </a:t>
            </a:r>
            <a:r>
              <a:rPr sz="1600" spc="-135" dirty="0" smtClean="0">
                <a:latin typeface="Arial"/>
                <a:cs typeface="Arial"/>
              </a:rPr>
              <a:t>ВШЭ </a:t>
            </a:r>
            <a:r>
              <a:rPr sz="1600" spc="-85" dirty="0">
                <a:latin typeface="Arial"/>
                <a:cs typeface="Arial"/>
              </a:rPr>
              <a:t>МИЭМ</a:t>
            </a:r>
            <a:r>
              <a:rPr sz="1600" spc="-130" dirty="0">
                <a:latin typeface="Arial"/>
                <a:cs typeface="Arial"/>
              </a:rPr>
              <a:t> </a:t>
            </a:r>
            <a:r>
              <a:rPr lang="ru-RU" sz="1600" spc="-190" dirty="0" smtClean="0">
                <a:latin typeface="Arial"/>
                <a:cs typeface="Arial"/>
              </a:rPr>
              <a:t>МПН</a:t>
            </a:r>
            <a:endParaRPr sz="1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5811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5762" y="712738"/>
            <a:ext cx="296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chemeClr val="bg1"/>
                </a:solidFill>
              </a:rPr>
              <a:t>4</a:t>
            </a:r>
            <a:endParaRPr lang="ru-RU" sz="2400" i="1" dirty="0">
              <a:solidFill>
                <a:schemeClr val="bg1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594369" y="223459"/>
            <a:ext cx="860605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b="1" dirty="0" smtClean="0"/>
              <a:t>Принцип работы спектрометра</a:t>
            </a:r>
            <a:r>
              <a:rPr lang="en-US" sz="4400" dirty="0" smtClean="0"/>
              <a:t/>
            </a:r>
            <a:br>
              <a:rPr lang="en-US" sz="4400" dirty="0" smtClean="0"/>
            </a:br>
            <a:endParaRPr lang="ru-RU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11249420" y="3209203"/>
            <a:ext cx="184730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400" i="1" dirty="0"/>
          </a:p>
        </p:txBody>
      </p:sp>
      <p:pic>
        <p:nvPicPr>
          <p:cNvPr id="10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13680" y="4235128"/>
            <a:ext cx="3565528" cy="2377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90260" y="4233032"/>
            <a:ext cx="2112903" cy="2381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ctangle 11"/>
          <p:cNvSpPr/>
          <p:nvPr/>
        </p:nvSpPr>
        <p:spPr>
          <a:xfrm>
            <a:off x="8006967" y="4215547"/>
            <a:ext cx="1408495" cy="276999"/>
          </a:xfrm>
          <a:prstGeom prst="rect">
            <a:avLst/>
          </a:prstGeom>
          <a:solidFill>
            <a:schemeClr val="bg1">
              <a:alpha val="48000"/>
            </a:schemeClr>
          </a:solidFill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Детектор (</a:t>
            </a:r>
            <a:r>
              <a:rPr lang="en-US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CCD</a:t>
            </a:r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1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878893" y="4215547"/>
            <a:ext cx="2030982" cy="261610"/>
          </a:xfrm>
          <a:prstGeom prst="rect">
            <a:avLst/>
          </a:prstGeom>
          <a:solidFill>
            <a:schemeClr val="bg1">
              <a:alpha val="46000"/>
            </a:schemeClr>
          </a:solidFill>
        </p:spPr>
        <p:txBody>
          <a:bodyPr wrap="square">
            <a:spAutoFit/>
          </a:bodyPr>
          <a:lstStyle/>
          <a:p>
            <a:r>
              <a:rPr lang="ru-RU" sz="1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Оптическая часть</a:t>
            </a:r>
            <a:endParaRPr lang="ru-RU" sz="1100" b="1" dirty="0">
              <a:solidFill>
                <a:srgbClr val="FF0000"/>
              </a:solidFill>
            </a:endParaRPr>
          </a:p>
        </p:txBody>
      </p:sp>
      <p:pic>
        <p:nvPicPr>
          <p:cNvPr id="1028" name="Picture 4" descr="ÐÐ°ÑÑÐ¸Ð½ÐºÐ¸ Ð¿Ð¾ Ð·Ð°Ð¿ÑÐ¾ÑÑ ÑÐ¾Ð¼ÐµÐ»ÑÐ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689" y="1407953"/>
            <a:ext cx="2936618" cy="4218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66518" y="1153546"/>
            <a:ext cx="6012690" cy="282120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21371" y="5858745"/>
            <a:ext cx="29450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/>
              <a:t>Работает как </a:t>
            </a:r>
            <a:r>
              <a:rPr lang="ru-RU" b="1" i="1" dirty="0" err="1" smtClean="0"/>
              <a:t>сомелье</a:t>
            </a:r>
            <a:r>
              <a:rPr lang="ru-RU" b="1" i="1" dirty="0" smtClean="0"/>
              <a:t>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9356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2159" y="533958"/>
            <a:ext cx="10400308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Применение </a:t>
            </a:r>
            <a:r>
              <a:rPr lang="ru-RU" b="1" dirty="0" err="1" smtClean="0"/>
              <a:t>рамановской</a:t>
            </a:r>
            <a:r>
              <a:rPr lang="ru-RU" b="1" dirty="0" smtClean="0"/>
              <a:t> спектроскопии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43968" y="3761305"/>
            <a:ext cx="3543552" cy="3777622"/>
          </a:xfrm>
        </p:spPr>
        <p:txBody>
          <a:bodyPr>
            <a:normAutofit/>
          </a:bodyPr>
          <a:lstStyle/>
          <a:p>
            <a:pPr algn="ctr"/>
            <a:r>
              <a:rPr lang="ru-RU" sz="2000" i="1" dirty="0" smtClean="0"/>
              <a:t>Материаловедение - </a:t>
            </a:r>
            <a:r>
              <a:rPr lang="ru-RU" sz="2000" i="1" dirty="0" err="1" smtClean="0"/>
              <a:t>Нанотехнологии</a:t>
            </a:r>
            <a:endParaRPr lang="ru-RU" sz="2000" i="1" dirty="0" smtClean="0"/>
          </a:p>
          <a:p>
            <a:endParaRPr lang="ru-RU" sz="2000" i="1" dirty="0" smtClean="0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91058" y="0"/>
            <a:ext cx="12000942" cy="32316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100" dirty="0">
                <a:solidFill>
                  <a:srgbClr val="212121"/>
                </a:solidFill>
                <a:latin typeface="inherit"/>
              </a:rPr>
              <a:t>Высшая Школа Экономики</a:t>
            </a:r>
            <a:r>
              <a:rPr lang="en-US" altLang="ru-RU" sz="2100" dirty="0">
                <a:solidFill>
                  <a:srgbClr val="212121"/>
                </a:solidFill>
                <a:latin typeface="inherit"/>
              </a:rPr>
              <a:t> </a:t>
            </a:r>
            <a:r>
              <a:rPr lang="en-US" altLang="ru-RU" sz="2100" dirty="0" smtClean="0">
                <a:solidFill>
                  <a:srgbClr val="212121"/>
                </a:solidFill>
                <a:latin typeface="inherit"/>
              </a:rPr>
              <a:t>201</a:t>
            </a:r>
            <a:r>
              <a:rPr lang="ru-RU" altLang="ru-RU" sz="2100" dirty="0" smtClean="0">
                <a:solidFill>
                  <a:srgbClr val="212121"/>
                </a:solidFill>
                <a:latin typeface="inherit"/>
              </a:rPr>
              <a:t>8</a:t>
            </a:r>
            <a:endParaRPr lang="ru-RU" altLang="ru-RU" dirty="0">
              <a:latin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5762" y="712738"/>
            <a:ext cx="296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>
                <a:solidFill>
                  <a:schemeClr val="bg1"/>
                </a:solidFill>
              </a:rPr>
              <a:t>5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4126" y="1814848"/>
            <a:ext cx="5505607" cy="1893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10" descr="Detection-of-a-Low-Concentration-Analyte-Molecule-777x43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7866" y="4409739"/>
            <a:ext cx="2869787" cy="2268241"/>
          </a:xfrm>
          <a:prstGeom prst="rect">
            <a:avLst/>
          </a:prstGeom>
        </p:spPr>
      </p:pic>
      <p:pic>
        <p:nvPicPr>
          <p:cNvPr id="9" name="Picture 17" descr="hai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321147" y="4725829"/>
            <a:ext cx="2194626" cy="2003156"/>
          </a:xfrm>
          <a:prstGeom prst="rect">
            <a:avLst/>
          </a:prstGeom>
        </p:spPr>
      </p:pic>
      <p:sp>
        <p:nvSpPr>
          <p:cNvPr id="10" name="Объект 2"/>
          <p:cNvSpPr txBox="1">
            <a:spLocks/>
          </p:cNvSpPr>
          <p:nvPr/>
        </p:nvSpPr>
        <p:spPr>
          <a:xfrm>
            <a:off x="548376" y="1280659"/>
            <a:ext cx="6195757" cy="3777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i="1" dirty="0" smtClean="0"/>
              <a:t>Применение в биологии и медицине</a:t>
            </a:r>
          </a:p>
          <a:p>
            <a:pPr marL="0" indent="0">
              <a:buNone/>
            </a:pPr>
            <a:endParaRPr lang="ru-RU" sz="2000" i="1" dirty="0" smtClean="0"/>
          </a:p>
          <a:p>
            <a:pPr marL="0" indent="0">
              <a:buFont typeface="Wingdings 3" charset="2"/>
              <a:buNone/>
            </a:pPr>
            <a:endParaRPr lang="ru-RU" sz="2800" dirty="0"/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8740932" y="3682134"/>
            <a:ext cx="3107629" cy="3777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i="1" dirty="0" smtClean="0"/>
              <a:t>Криминалистика и борьба с преступностью</a:t>
            </a:r>
          </a:p>
          <a:p>
            <a:endParaRPr lang="ru-RU" sz="2000" i="1" dirty="0" smtClean="0"/>
          </a:p>
          <a:p>
            <a:pPr marL="0" indent="0">
              <a:buFont typeface="Wingdings 3" charset="2"/>
              <a:buNone/>
            </a:pPr>
            <a:endParaRPr lang="ru-RU" sz="2800" dirty="0"/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6895966" y="1232049"/>
            <a:ext cx="5886202" cy="3777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i="1" dirty="0" smtClean="0"/>
              <a:t>Космические исследования</a:t>
            </a:r>
          </a:p>
          <a:p>
            <a:endParaRPr lang="ru-RU" sz="2000" i="1" dirty="0" smtClean="0"/>
          </a:p>
        </p:txBody>
      </p:sp>
      <p:pic>
        <p:nvPicPr>
          <p:cNvPr id="13" name="Picture 10" descr="Raman_AMAS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89340" y="1701151"/>
            <a:ext cx="5459221" cy="1902130"/>
          </a:xfrm>
          <a:prstGeom prst="rect">
            <a:avLst/>
          </a:prstGeom>
        </p:spPr>
      </p:pic>
      <p:pic>
        <p:nvPicPr>
          <p:cNvPr id="14" name="Picture 5" descr="bb6e58b68b8e40cd935b9e9012eeecd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39012" y="4615388"/>
            <a:ext cx="5214320" cy="1856942"/>
          </a:xfrm>
          <a:prstGeom prst="rect">
            <a:avLst/>
          </a:prstGeom>
        </p:spPr>
      </p:pic>
      <p:sp>
        <p:nvSpPr>
          <p:cNvPr id="15" name="Объект 2"/>
          <p:cNvSpPr txBox="1">
            <a:spLocks/>
          </p:cNvSpPr>
          <p:nvPr/>
        </p:nvSpPr>
        <p:spPr>
          <a:xfrm>
            <a:off x="1067295" y="4137470"/>
            <a:ext cx="5886202" cy="3777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i="1" dirty="0" smtClean="0"/>
              <a:t>Минералогия и геология</a:t>
            </a:r>
          </a:p>
          <a:p>
            <a:endParaRPr lang="ru-RU" sz="2000" i="1" dirty="0" smtClean="0"/>
          </a:p>
        </p:txBody>
      </p:sp>
    </p:spTree>
    <p:extLst>
      <p:ext uri="{BB962C8B-B14F-4D97-AF65-F5344CB8AC3E}">
        <p14:creationId xmlns:p14="http://schemas.microsoft.com/office/powerpoint/2010/main" val="987084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/>
      <p:bldP spid="11" grpId="0"/>
      <p:bldP spid="12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91058" y="0"/>
            <a:ext cx="12000942" cy="32316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100" dirty="0">
                <a:solidFill>
                  <a:srgbClr val="212121"/>
                </a:solidFill>
                <a:latin typeface="inherit"/>
              </a:rPr>
              <a:t>Высшая Школа Экономики</a:t>
            </a:r>
            <a:r>
              <a:rPr lang="en-US" altLang="ru-RU" sz="2100" dirty="0">
                <a:solidFill>
                  <a:srgbClr val="212121"/>
                </a:solidFill>
                <a:latin typeface="inherit"/>
              </a:rPr>
              <a:t> </a:t>
            </a:r>
            <a:r>
              <a:rPr lang="en-US" altLang="ru-RU" sz="2100" dirty="0" smtClean="0">
                <a:solidFill>
                  <a:srgbClr val="212121"/>
                </a:solidFill>
                <a:latin typeface="inherit"/>
              </a:rPr>
              <a:t>201</a:t>
            </a:r>
            <a:r>
              <a:rPr lang="ru-RU" altLang="ru-RU" sz="2100" dirty="0" smtClean="0">
                <a:solidFill>
                  <a:srgbClr val="212121"/>
                </a:solidFill>
                <a:latin typeface="inherit"/>
              </a:rPr>
              <a:t>8</a:t>
            </a:r>
            <a:endParaRPr lang="ru-RU" altLang="ru-RU" sz="2400" dirty="0"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5762" y="712738"/>
            <a:ext cx="296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735685" y="573947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Преимущество спектрометра на чипе</a:t>
            </a:r>
            <a:r>
              <a:rPr lang="en-US" dirty="0"/>
              <a:t/>
            </a:r>
            <a:br>
              <a:rPr lang="en-US" dirty="0"/>
            </a:br>
            <a:endParaRPr lang="ru-RU" dirty="0"/>
          </a:p>
        </p:txBody>
      </p:sp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7601" y="3083329"/>
            <a:ext cx="2673478" cy="3565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7601" y="1374467"/>
            <a:ext cx="2673477" cy="170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" name="Straight Connector 6"/>
          <p:cNvCxnSpPr/>
          <p:nvPr/>
        </p:nvCxnSpPr>
        <p:spPr>
          <a:xfrm flipH="1">
            <a:off x="2452254" y="2517731"/>
            <a:ext cx="701684" cy="3442494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24"/>
          <p:cNvCxnSpPr/>
          <p:nvPr/>
        </p:nvCxnSpPr>
        <p:spPr>
          <a:xfrm>
            <a:off x="1471353" y="2517731"/>
            <a:ext cx="980901" cy="3442494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56847" y="4463934"/>
            <a:ext cx="4058880" cy="2184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Прямоугольник 19"/>
          <p:cNvSpPr/>
          <p:nvPr/>
        </p:nvSpPr>
        <p:spPr>
          <a:xfrm>
            <a:off x="3774740" y="1577971"/>
            <a:ext cx="389844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/>
              <a:t>Слева представлен спектрометрический блок (СПУ) с </a:t>
            </a:r>
            <a:r>
              <a:rPr lang="ru-RU" i="1" dirty="0" err="1" smtClean="0"/>
              <a:t>коллиматорной</a:t>
            </a:r>
            <a:r>
              <a:rPr lang="ru-RU" i="1" dirty="0" smtClean="0"/>
              <a:t> и собирательной оптикой. Его масса составляет </a:t>
            </a:r>
            <a:r>
              <a:rPr lang="ru-RU" b="1" i="1" dirty="0" smtClean="0"/>
              <a:t>0,85 кг</a:t>
            </a:r>
            <a:r>
              <a:rPr lang="ru-RU" i="1" dirty="0" smtClean="0"/>
              <a:t>.</a:t>
            </a:r>
            <a:endParaRPr lang="ru-RU" i="1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3680323" y="3354540"/>
            <a:ext cx="411294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/>
              <a:t>Справа </a:t>
            </a:r>
            <a:r>
              <a:rPr lang="ru-RU" i="1" dirty="0" err="1" smtClean="0"/>
              <a:t>распологается</a:t>
            </a:r>
            <a:r>
              <a:rPr lang="ru-RU" i="1" dirty="0"/>
              <a:t> </a:t>
            </a:r>
            <a:r>
              <a:rPr lang="ru-RU" i="1" dirty="0" smtClean="0"/>
              <a:t>оптическая часть спектрометра на чипе с гибридными сверхпроводящими </a:t>
            </a:r>
            <a:r>
              <a:rPr lang="ru-RU" i="1" dirty="0" err="1" smtClean="0"/>
              <a:t>нанофотонными</a:t>
            </a:r>
            <a:r>
              <a:rPr lang="ru-RU" i="1" dirty="0" smtClean="0"/>
              <a:t> схемами.</a:t>
            </a:r>
          </a:p>
          <a:p>
            <a:pPr algn="ctr"/>
            <a:r>
              <a:rPr lang="ru-RU" i="1" dirty="0" smtClean="0"/>
              <a:t>Масса  чипа составляет </a:t>
            </a:r>
            <a:r>
              <a:rPr lang="ru-RU" b="1" i="1" dirty="0" smtClean="0"/>
              <a:t>120 мг</a:t>
            </a:r>
            <a:r>
              <a:rPr lang="ru-RU" i="1" dirty="0"/>
              <a:t>.</a:t>
            </a:r>
          </a:p>
          <a:p>
            <a:endParaRPr lang="ru-RU" i="1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3886246" y="5583006"/>
            <a:ext cx="20035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Разница в весе 7000 раз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6845" y="1272614"/>
            <a:ext cx="4058216" cy="3191320"/>
          </a:xfrm>
          <a:prstGeom prst="rect">
            <a:avLst/>
          </a:prstGeom>
        </p:spPr>
      </p:pic>
      <p:sp>
        <p:nvSpPr>
          <p:cNvPr id="2" name="AutoShape 4" descr="ÐÐ°ÑÑÐ¸Ð½ÐºÐ¸ Ð¿Ð¾ Ð·Ð°Ð¿ÑÐ¾ÑÑ ÑÑÐ¸ÐºÐµÑÐ¿Ð°Ðº Ñ ÑÐ°ÐºÐµÑÐ¾Ð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18559" y="5062417"/>
            <a:ext cx="1838286" cy="1790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026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6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0571" y="562624"/>
            <a:ext cx="8911687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Преимущества РС на чипе перед другими, представленными на рынке</a:t>
            </a:r>
            <a:endParaRPr lang="ru-RU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Объект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579990253"/>
                  </p:ext>
                </p:extLst>
              </p:nvPr>
            </p:nvGraphicFramePr>
            <p:xfrm>
              <a:off x="1700571" y="2159358"/>
              <a:ext cx="8915400" cy="398752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971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971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9718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93293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/>
                            <a:t>Технико-экономические параметры продукта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/>
                            <a:t>Изготовленный </a:t>
                          </a:r>
                          <a:r>
                            <a:rPr lang="ru-RU" dirty="0" err="1" smtClean="0"/>
                            <a:t>рамановский</a:t>
                          </a:r>
                          <a:r>
                            <a:rPr lang="ru-RU" dirty="0" smtClean="0"/>
                            <a:t> </a:t>
                          </a:r>
                          <a:r>
                            <a:rPr lang="ru-RU" dirty="0" err="1" smtClean="0"/>
                            <a:t>сппектрометр</a:t>
                          </a:r>
                          <a:r>
                            <a:rPr lang="ru-RU" baseline="0" dirty="0" smtClean="0"/>
                            <a:t> в рамках проекта</a:t>
                          </a:r>
                          <a:endParaRPr lang="ru-RU" dirty="0" smtClean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/>
                            <a:t>Спектрометр </a:t>
                          </a:r>
                          <a:r>
                            <a:rPr lang="en-US" dirty="0" smtClean="0"/>
                            <a:t>I-Raman</a:t>
                          </a:r>
                          <a:endParaRPr lang="ru-RU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93293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/>
                            <a:t>Длина</a:t>
                          </a:r>
                          <a:r>
                            <a:rPr lang="ru-RU" baseline="0" dirty="0" smtClean="0"/>
                            <a:t> волны возбуждения</a:t>
                          </a:r>
                          <a:endParaRPr lang="ru-RU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/>
                            <a:t>532,</a:t>
                          </a:r>
                          <a:r>
                            <a:rPr lang="ru-RU" baseline="0" dirty="0" smtClean="0"/>
                            <a:t> 785, 1064 </a:t>
                          </a:r>
                          <a:r>
                            <a:rPr lang="ru-RU" baseline="0" dirty="0" err="1" smtClean="0"/>
                            <a:t>нм</a:t>
                          </a:r>
                          <a:endParaRPr lang="ru-RU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/>
                            <a:t>1064 </a:t>
                          </a:r>
                          <a:r>
                            <a:rPr lang="ru-RU" dirty="0" err="1" smtClean="0"/>
                            <a:t>нм</a:t>
                          </a:r>
                          <a:endParaRPr lang="ru-RU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93293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/>
                            <a:t>Рабочий диапазон измеряемых длин волн</a:t>
                          </a:r>
                          <a:endParaRPr lang="ru-RU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/>
                            <a:t>60 – 4200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ru-RU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b="0" i="1" smtClean="0">
                                      <a:latin typeface="Cambria Math" panose="02040503050406030204" pitchFamily="18" charset="0"/>
                                    </a:rPr>
                                    <m:t>см</m:t>
                                  </m:r>
                                </m:e>
                                <m:sup>
                                  <m:r>
                                    <a:rPr lang="ru-RU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oMath>
                          </a14:m>
                          <a:endParaRPr lang="ru-RU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dirty="0" smtClean="0"/>
                            <a:t>100 –</a:t>
                          </a:r>
                          <a:r>
                            <a:rPr lang="ru-RU" baseline="0" dirty="0" smtClean="0"/>
                            <a:t> 2500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ru-RU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b="0" i="1" smtClean="0">
                                      <a:latin typeface="Cambria Math" panose="02040503050406030204" pitchFamily="18" charset="0"/>
                                    </a:rPr>
                                    <m:t>см</m:t>
                                  </m:r>
                                </m:e>
                                <m:sup>
                                  <m:r>
                                    <a:rPr lang="ru-RU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oMath>
                          </a14:m>
                          <a:endParaRPr lang="ru-RU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93293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b="0" dirty="0" smtClean="0"/>
                            <a:t>Цена</a:t>
                          </a:r>
                          <a:endParaRPr lang="ru-RU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i="0" dirty="0" smtClean="0"/>
                            <a:t>30000 </a:t>
                          </a:r>
                          <a:r>
                            <a:rPr lang="en-US" i="0" dirty="0" smtClean="0"/>
                            <a:t>$</a:t>
                          </a:r>
                          <a:endParaRPr lang="ru-RU" i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/>
                            <a:t>56690</a:t>
                          </a:r>
                          <a:r>
                            <a:rPr lang="en-US" dirty="0" smtClean="0"/>
                            <a:t> $</a:t>
                          </a:r>
                          <a:endParaRPr lang="ru-RU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Объект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579990253"/>
                  </p:ext>
                </p:extLst>
              </p:nvPr>
            </p:nvGraphicFramePr>
            <p:xfrm>
              <a:off x="1700571" y="2159358"/>
              <a:ext cx="8915400" cy="398752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971800"/>
                    <a:gridCol w="2971800"/>
                    <a:gridCol w="2971800"/>
                  </a:tblGrid>
                  <a:tr h="11887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/>
                            <a:t>Технико-экономические параметры продукта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/>
                            <a:t>Изготовленный </a:t>
                          </a:r>
                          <a:r>
                            <a:rPr lang="ru-RU" dirty="0" err="1" smtClean="0"/>
                            <a:t>рамановский</a:t>
                          </a:r>
                          <a:r>
                            <a:rPr lang="ru-RU" dirty="0" smtClean="0"/>
                            <a:t> </a:t>
                          </a:r>
                          <a:r>
                            <a:rPr lang="ru-RU" dirty="0" err="1" smtClean="0"/>
                            <a:t>сппектрометр</a:t>
                          </a:r>
                          <a:r>
                            <a:rPr lang="ru-RU" baseline="0" dirty="0" smtClean="0"/>
                            <a:t> в рамках проекта</a:t>
                          </a:r>
                          <a:endParaRPr lang="ru-RU" dirty="0" smtClean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/>
                            <a:t>Спектрометр </a:t>
                          </a:r>
                          <a:r>
                            <a:rPr lang="en-US" dirty="0" smtClean="0"/>
                            <a:t>I-Raman</a:t>
                          </a:r>
                          <a:endParaRPr lang="ru-RU" dirty="0"/>
                        </a:p>
                      </a:txBody>
                      <a:tcPr anchor="ctr"/>
                    </a:tc>
                  </a:tr>
                  <a:tr h="93293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/>
                            <a:t>Длина</a:t>
                          </a:r>
                          <a:r>
                            <a:rPr lang="ru-RU" baseline="0" dirty="0" smtClean="0"/>
                            <a:t> волны возбуждения</a:t>
                          </a:r>
                          <a:endParaRPr lang="ru-RU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/>
                            <a:t>532,</a:t>
                          </a:r>
                          <a:r>
                            <a:rPr lang="ru-RU" baseline="0" dirty="0" smtClean="0"/>
                            <a:t> 785, 1064 </a:t>
                          </a:r>
                          <a:r>
                            <a:rPr lang="ru-RU" baseline="0" dirty="0" err="1" smtClean="0"/>
                            <a:t>нм</a:t>
                          </a:r>
                          <a:endParaRPr lang="ru-RU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/>
                            <a:t>1064 </a:t>
                          </a:r>
                          <a:r>
                            <a:rPr lang="ru-RU" dirty="0" err="1" smtClean="0"/>
                            <a:t>нм</a:t>
                          </a:r>
                          <a:endParaRPr lang="ru-RU" dirty="0"/>
                        </a:p>
                      </a:txBody>
                      <a:tcPr anchor="ctr"/>
                    </a:tc>
                  </a:tr>
                  <a:tr h="93293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/>
                            <a:t>Рабочий диапазон измеряемых длин волн</a:t>
                          </a:r>
                          <a:endParaRPr lang="ru-RU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100205" t="-231373" r="-100820" b="-1013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200205" t="-231373" r="-820" b="-101307"/>
                          </a:stretch>
                        </a:blipFill>
                      </a:tcPr>
                    </a:tc>
                  </a:tr>
                  <a:tr h="93293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b="0" dirty="0" smtClean="0"/>
                            <a:t>Цена</a:t>
                          </a:r>
                          <a:endParaRPr lang="ru-RU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i="0" dirty="0" smtClean="0"/>
                            <a:t>30000 </a:t>
                          </a:r>
                          <a:r>
                            <a:rPr lang="en-US" i="0" dirty="0" smtClean="0"/>
                            <a:t>$</a:t>
                          </a:r>
                          <a:endParaRPr lang="ru-RU" i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/>
                            <a:t>56690</a:t>
                          </a:r>
                          <a:r>
                            <a:rPr lang="en-US" dirty="0" smtClean="0"/>
                            <a:t> $</a:t>
                          </a:r>
                          <a:endParaRPr lang="ru-RU" dirty="0"/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Fallback>
      </mc:AlternateContent>
      <p:sp>
        <p:nvSpPr>
          <p:cNvPr id="5" name="TextBox 4"/>
          <p:cNvSpPr txBox="1"/>
          <p:nvPr/>
        </p:nvSpPr>
        <p:spPr>
          <a:xfrm>
            <a:off x="568410" y="741404"/>
            <a:ext cx="7743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chemeClr val="bg1"/>
                </a:solidFill>
              </a:rPr>
              <a:t>7</a:t>
            </a:r>
            <a:endParaRPr lang="ru-RU" sz="24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213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8830" y="2156696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/>
              <a:t>Спасибо за внимание</a:t>
            </a:r>
            <a:r>
              <a:rPr lang="en-US" sz="4800" b="1" dirty="0" smtClean="0"/>
              <a:t>!!!</a:t>
            </a:r>
            <a:endParaRPr lang="ru-RU" sz="4800" b="1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91058" y="0"/>
            <a:ext cx="12000942" cy="32316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100" dirty="0">
                <a:solidFill>
                  <a:srgbClr val="212121"/>
                </a:solidFill>
                <a:latin typeface="inherit"/>
              </a:rPr>
              <a:t>Высшая Школа Экономики</a:t>
            </a:r>
            <a:r>
              <a:rPr lang="en-US" altLang="ru-RU" sz="2100" dirty="0">
                <a:solidFill>
                  <a:srgbClr val="212121"/>
                </a:solidFill>
                <a:latin typeface="inherit"/>
              </a:rPr>
              <a:t> </a:t>
            </a:r>
            <a:r>
              <a:rPr lang="en-US" altLang="ru-RU" sz="2100" dirty="0" smtClean="0">
                <a:solidFill>
                  <a:srgbClr val="212121"/>
                </a:solidFill>
                <a:latin typeface="inherit"/>
              </a:rPr>
              <a:t>201</a:t>
            </a:r>
            <a:r>
              <a:rPr lang="ru-RU" altLang="ru-RU" sz="2100" dirty="0" smtClean="0">
                <a:solidFill>
                  <a:srgbClr val="212121"/>
                </a:solidFill>
                <a:latin typeface="inherit"/>
              </a:rPr>
              <a:t>8</a:t>
            </a:r>
            <a:endParaRPr lang="ru-RU" altLang="ru-RU" dirty="0">
              <a:latin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5761" y="712738"/>
            <a:ext cx="6819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>
                <a:solidFill>
                  <a:schemeClr val="bg1"/>
                </a:solidFill>
              </a:rPr>
              <a:t>8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5401" y="4977601"/>
            <a:ext cx="2006600" cy="188039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058" y="4977601"/>
            <a:ext cx="2112042" cy="188039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3714" y="3320648"/>
            <a:ext cx="1684309" cy="1579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643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3623</TotalTime>
  <Words>221</Words>
  <Application>Microsoft Office PowerPoint</Application>
  <PresentationFormat>Широкоэкранный</PresentationFormat>
  <Paragraphs>64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6" baseType="lpstr">
      <vt:lpstr>Arial</vt:lpstr>
      <vt:lpstr>Cambria Math</vt:lpstr>
      <vt:lpstr>Century Gothic</vt:lpstr>
      <vt:lpstr>inherit</vt:lpstr>
      <vt:lpstr>Times New Roman</vt:lpstr>
      <vt:lpstr>Trebuchet MS</vt:lpstr>
      <vt:lpstr>Wingdings 3</vt:lpstr>
      <vt:lpstr>Легкий дым</vt:lpstr>
      <vt:lpstr>Проект Рамановский спектрометр на чипе</vt:lpstr>
      <vt:lpstr>Схема взаимодействия </vt:lpstr>
      <vt:lpstr>Презентация PowerPoint</vt:lpstr>
      <vt:lpstr>Презентация PowerPoint</vt:lpstr>
      <vt:lpstr>Применение рамановской спектроскопии  </vt:lpstr>
      <vt:lpstr>Преимущество спектрометра на чипе </vt:lpstr>
      <vt:lpstr>Преимущества РС на чипе перед другими, представленными на рынке</vt:lpstr>
      <vt:lpstr>Спасибо за внимание!!!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Кузин Алексей</dc:creator>
  <cp:lastModifiedBy>Пользователь Windows</cp:lastModifiedBy>
  <cp:revision>161</cp:revision>
  <dcterms:created xsi:type="dcterms:W3CDTF">2017-02-23T20:59:49Z</dcterms:created>
  <dcterms:modified xsi:type="dcterms:W3CDTF">2018-11-15T17:52:32Z</dcterms:modified>
</cp:coreProperties>
</file>