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70" r:id="rId5"/>
    <p:sldId id="257" r:id="rId6"/>
    <p:sldId id="265" r:id="rId7"/>
    <p:sldId id="266" r:id="rId8"/>
    <p:sldId id="268" r:id="rId9"/>
    <p:sldId id="269" r:id="rId10"/>
    <p:sldId id="264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989D7B-E811-4DF4-8EB5-C8650BDE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BAF8-C36A-495B-B0EC-CF9DCA3AD469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D5058-F59D-439D-B0D5-6D2F02C9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80294-4A71-4813-A1CB-05DA153F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7A3B1-C7A3-47A1-AE1C-81DA1A6420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989D7B-E811-4DF4-8EB5-C8650BDE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47B2-338C-4269-9D1F-1761A40685A7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D5058-F59D-439D-B0D5-6D2F02C9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80294-4A71-4813-A1CB-05DA153F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57F78-E5F0-4FB6-B773-5AB6E874D1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989D7B-E811-4DF4-8EB5-C8650BDE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FB5D-1998-4805-AA66-1929000E6A81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D5058-F59D-439D-B0D5-6D2F02C9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80294-4A71-4813-A1CB-05DA153F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D4988-D0D5-4021-8864-E770A76E00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989D7B-E811-4DF4-8EB5-C8650BDE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F0C18-442D-42DD-89CC-A89169917E43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D5058-F59D-439D-B0D5-6D2F02C9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80294-4A71-4813-A1CB-05DA153F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26156-5821-4BE2-BE51-E8059E001E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989D7B-E811-4DF4-8EB5-C8650BDE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4C42-7228-47B7-BD8B-25DE5E4B52FF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D5058-F59D-439D-B0D5-6D2F02C9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80294-4A71-4813-A1CB-05DA153F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C7208-60FE-4806-A660-BD47F5905B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9989D7B-E811-4DF4-8EB5-C8650BDE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8A26-45FC-4A42-9AEF-7C8D5EAC2939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69D5058-F59D-439D-B0D5-6D2F02C9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B880294-4A71-4813-A1CB-05DA153F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560B8-2E59-4C8E-8C5A-6640E07995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9989D7B-E811-4DF4-8EB5-C8650BDE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C0E26-D77F-40E0-9F83-68A0F9B0F4EF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69D5058-F59D-439D-B0D5-6D2F02C9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B880294-4A71-4813-A1CB-05DA153F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B3877-B199-4876-83A3-804210414A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9989D7B-E811-4DF4-8EB5-C8650BDE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944DA-86C2-4CDD-AE80-2C16B79A8D47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69D5058-F59D-439D-B0D5-6D2F02C9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B880294-4A71-4813-A1CB-05DA153F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BEE4E-FB74-4E67-BDCE-0115311BC9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9989D7B-E811-4DF4-8EB5-C8650BDE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1B056-F710-4A98-BDB6-49AB96646143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69D5058-F59D-439D-B0D5-6D2F02C9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4B880294-4A71-4813-A1CB-05DA153F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31A46-CAA8-4FC2-BF63-4DE08A8000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9989D7B-E811-4DF4-8EB5-C8650BDE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A934F-7DFF-45C6-9224-DE590497D351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69D5058-F59D-439D-B0D5-6D2F02C9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B880294-4A71-4813-A1CB-05DA153F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27300-25F3-4FEE-92C7-A7A4346A25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9989D7B-E811-4DF4-8EB5-C8650BDE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217DE-8C2D-4ED2-9EC2-F81FC9D9DEB2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69D5058-F59D-439D-B0D5-6D2F02C9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B880294-4A71-4813-A1CB-05DA153F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F762-F169-4509-A19E-323D43503F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989D7B-E811-4DF4-8EB5-C8650BDEE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8E80C7-C0A6-4C70-A0C7-0772772DF6C1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D5058-F59D-439D-B0D5-6D2F02C9C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80294-4A71-4813-A1CB-05DA153F3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38774D2-6C15-48D6-834A-85FDB4A6278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26"/>
                    </a14:imgEffect>
                    <a14:imgEffect>
                      <a14:saturation sat="1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541337" y="304859"/>
            <a:ext cx="111093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800" b="1" dirty="0"/>
              <a:t>Проект:</a:t>
            </a:r>
          </a:p>
          <a:p>
            <a:pPr algn="ctr" eaLnBrk="1" hangingPunct="1"/>
            <a:r>
              <a:rPr lang="ru-RU" altLang="ru-RU" sz="4800" b="1" dirty="0" smtClean="0"/>
              <a:t>«Приложение поиска и анализа </a:t>
            </a:r>
            <a:r>
              <a:rPr lang="ru-RU" altLang="ru-RU" sz="4800" b="1" dirty="0"/>
              <a:t>данных </a:t>
            </a:r>
          </a:p>
          <a:p>
            <a:pPr algn="ctr" eaLnBrk="1" hangingPunct="1"/>
            <a:r>
              <a:rPr lang="ru-RU" altLang="ru-RU" sz="4800" b="1" dirty="0"/>
              <a:t>в социальных сетях»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3236913" y="2727325"/>
            <a:ext cx="7991475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dirty="0"/>
              <a:t>Команда: </a:t>
            </a:r>
          </a:p>
          <a:p>
            <a:pPr algn="ctr" eaLnBrk="1" hangingPunct="1"/>
            <a:r>
              <a:rPr lang="ru-RU" altLang="ru-RU" sz="2800" dirty="0"/>
              <a:t>Гороховская </a:t>
            </a:r>
            <a:r>
              <a:rPr lang="ru-RU" altLang="ru-RU" sz="2800" dirty="0" smtClean="0"/>
              <a:t>Олеся 	БПМ163</a:t>
            </a:r>
            <a:endParaRPr lang="ru-RU" altLang="ru-RU" sz="2000" dirty="0"/>
          </a:p>
          <a:p>
            <a:pPr algn="ctr" eaLnBrk="1" hangingPunct="1"/>
            <a:r>
              <a:rPr lang="ru-RU" altLang="ru-RU" sz="2800" dirty="0"/>
              <a:t>Пантелеев </a:t>
            </a:r>
            <a:r>
              <a:rPr lang="ru-RU" altLang="ru-RU" sz="2800" dirty="0" smtClean="0"/>
              <a:t>Евгений 	БПМ163</a:t>
            </a:r>
            <a:endParaRPr lang="ru-RU" altLang="ru-RU" sz="2800" dirty="0"/>
          </a:p>
          <a:p>
            <a:pPr algn="ctr" eaLnBrk="1" hangingPunct="1"/>
            <a:r>
              <a:rPr lang="ru-RU" altLang="ru-RU" sz="2800" dirty="0"/>
              <a:t>Сидоров </a:t>
            </a:r>
            <a:r>
              <a:rPr lang="ru-RU" altLang="ru-RU" sz="2800" dirty="0" smtClean="0"/>
              <a:t>Никита 		БПМ161</a:t>
            </a:r>
            <a:endParaRPr lang="ru-RU" altLang="ru-RU" sz="2800" dirty="0"/>
          </a:p>
          <a:p>
            <a:pPr algn="ctr" eaLnBrk="1" hangingPunct="1"/>
            <a:r>
              <a:rPr lang="ru-RU" altLang="ru-RU" sz="2800" dirty="0"/>
              <a:t>Богатов </a:t>
            </a:r>
            <a:r>
              <a:rPr lang="ru-RU" altLang="ru-RU" sz="2800" dirty="0" smtClean="0"/>
              <a:t>Антон 		БПМ161</a:t>
            </a:r>
            <a:endParaRPr lang="ru-RU" altLang="ru-RU" sz="2800" dirty="0"/>
          </a:p>
          <a:p>
            <a:pPr algn="ctr" eaLnBrk="1" hangingPunct="1"/>
            <a:r>
              <a:rPr lang="ru-RU" altLang="ru-RU" sz="2800" dirty="0"/>
              <a:t>Мезенцев </a:t>
            </a:r>
            <a:r>
              <a:rPr lang="ru-RU" altLang="ru-RU" sz="2800" dirty="0" smtClean="0"/>
              <a:t>Глеб 		БПМ161</a:t>
            </a:r>
            <a:endParaRPr lang="ru-RU" altLang="ru-RU" sz="2800" dirty="0"/>
          </a:p>
          <a:p>
            <a:pPr algn="ctr" eaLnBrk="1" hangingPunct="1"/>
            <a:r>
              <a:rPr lang="ru-RU" altLang="ru-RU" sz="2800" dirty="0" err="1"/>
              <a:t>Зиганшин</a:t>
            </a:r>
            <a:r>
              <a:rPr lang="ru-RU" altLang="ru-RU" sz="2800" dirty="0"/>
              <a:t> </a:t>
            </a:r>
            <a:r>
              <a:rPr lang="ru-RU" altLang="ru-RU" sz="2800" dirty="0" smtClean="0"/>
              <a:t>Дмитрий 	БИВ162</a:t>
            </a:r>
            <a:endParaRPr lang="ru-RU" altLang="ru-RU" sz="2800" dirty="0"/>
          </a:p>
          <a:p>
            <a:pPr algn="ctr" eaLnBrk="1" hangingPunct="1"/>
            <a:endParaRPr lang="ru-RU" altLang="ru-RU" sz="2800" dirty="0"/>
          </a:p>
          <a:p>
            <a:pPr algn="ctr" eaLnBrk="1" hangingPunct="1"/>
            <a:endParaRPr lang="ru-RU" altLang="ru-RU" sz="2000" dirty="0"/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979979" y="5766574"/>
            <a:ext cx="70321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 dirty="0"/>
              <a:t>Руководитель</a:t>
            </a:r>
            <a:r>
              <a:rPr lang="ru-RU" altLang="ru-RU" sz="2800" dirty="0" smtClean="0"/>
              <a:t>:</a:t>
            </a:r>
            <a:r>
              <a:rPr lang="ru-RU" altLang="ru-RU" sz="2800" dirty="0" smtClean="0">
                <a:solidFill>
                  <a:srgbClr val="FF0000"/>
                </a:solidFill>
              </a:rPr>
              <a:t> </a:t>
            </a:r>
            <a:r>
              <a:rPr lang="ru-RU" altLang="ru-RU" sz="2800" dirty="0"/>
              <a:t>доцент ДПМ МИЭМ НИУ ВШЭ</a:t>
            </a:r>
          </a:p>
          <a:p>
            <a:pPr eaLnBrk="1" hangingPunct="1"/>
            <a:r>
              <a:rPr lang="ru-RU" altLang="ru-RU" sz="2800" dirty="0">
                <a:solidFill>
                  <a:srgbClr val="FF0000"/>
                </a:solidFill>
              </a:rPr>
              <a:t>	</a:t>
            </a:r>
            <a:r>
              <a:rPr lang="ru-RU" altLang="ru-RU" sz="2800" dirty="0" smtClean="0">
                <a:solidFill>
                  <a:srgbClr val="FF0000"/>
                </a:solidFill>
              </a:rPr>
              <a:t>	</a:t>
            </a:r>
            <a:r>
              <a:rPr lang="ru-RU" altLang="ru-RU" sz="2800" dirty="0" smtClean="0"/>
              <a:t> </a:t>
            </a:r>
            <a:r>
              <a:rPr lang="ru-RU" altLang="ru-RU" sz="2800" dirty="0" err="1"/>
              <a:t>Сластников</a:t>
            </a:r>
            <a:r>
              <a:rPr lang="ru-RU" altLang="ru-RU" sz="2800" dirty="0"/>
              <a:t> </a:t>
            </a:r>
            <a:r>
              <a:rPr lang="ru-RU" altLang="ru-RU" sz="2800" dirty="0" smtClean="0"/>
              <a:t>С. А.</a:t>
            </a:r>
            <a:endParaRPr lang="ru-RU" altLang="ru-RU" sz="2800" dirty="0"/>
          </a:p>
        </p:txBody>
      </p:sp>
      <p:pic>
        <p:nvPicPr>
          <p:cNvPr id="2054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0916" y="2859202"/>
            <a:ext cx="3979979" cy="398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11"/>
          <p:cNvSpPr txBox="1">
            <a:spLocks noChangeArrowheads="1"/>
          </p:cNvSpPr>
          <p:nvPr/>
        </p:nvSpPr>
        <p:spPr bwMode="auto">
          <a:xfrm>
            <a:off x="4381500" y="638175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dirty="0"/>
              <a:t>Наша команда</a:t>
            </a:r>
          </a:p>
        </p:txBody>
      </p:sp>
      <p:sp>
        <p:nvSpPr>
          <p:cNvPr id="10244" name="TextBox 12"/>
          <p:cNvSpPr txBox="1">
            <a:spLocks noChangeArrowheads="1"/>
          </p:cNvSpPr>
          <p:nvPr/>
        </p:nvSpPr>
        <p:spPr bwMode="auto">
          <a:xfrm>
            <a:off x="785813" y="203517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69A6B6-4B8D-4DC0-96A1-D7669BD23A03}"/>
              </a:ext>
            </a:extLst>
          </p:cNvPr>
          <p:cNvSpPr txBox="1"/>
          <p:nvPr/>
        </p:nvSpPr>
        <p:spPr>
          <a:xfrm>
            <a:off x="395288" y="1514475"/>
            <a:ext cx="11401425" cy="5201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Руководитель проекта: </a:t>
            </a:r>
            <a:r>
              <a:rPr lang="ru-RU" sz="2800" dirty="0" err="1">
                <a:latin typeface="+mn-lt"/>
              </a:rPr>
              <a:t>Сластников</a:t>
            </a:r>
            <a:r>
              <a:rPr lang="ru-RU" sz="2800" dirty="0">
                <a:latin typeface="+mn-lt"/>
              </a:rPr>
              <a:t> Сергей </a:t>
            </a:r>
            <a:r>
              <a:rPr lang="ru-RU" sz="2800" dirty="0" smtClean="0">
                <a:latin typeface="+mn-lt"/>
              </a:rPr>
              <a:t>Александрович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</a:rPr>
              <a:t>Frontend </a:t>
            </a:r>
            <a:r>
              <a:rPr lang="ru-RU" sz="2800" dirty="0">
                <a:latin typeface="+mn-lt"/>
              </a:rPr>
              <a:t>разработчик: </a:t>
            </a:r>
            <a:r>
              <a:rPr lang="ru-RU" sz="2800" dirty="0" err="1"/>
              <a:t>Зиганшин</a:t>
            </a:r>
            <a:r>
              <a:rPr lang="ru-RU" sz="2800" dirty="0"/>
              <a:t> Дмитрий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Разработка алгоритма определения коннотации: Сидоров Никита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Разработка приложения поиска контента: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err="1"/>
              <a:t>Вконтакте</a:t>
            </a:r>
            <a:r>
              <a:rPr lang="en-US" sz="2800" dirty="0"/>
              <a:t>:</a:t>
            </a:r>
            <a:r>
              <a:rPr lang="ru-RU" sz="2800" dirty="0"/>
              <a:t> Богатов</a:t>
            </a:r>
            <a:r>
              <a:rPr lang="en-US" sz="2800" dirty="0"/>
              <a:t> </a:t>
            </a:r>
            <a:r>
              <a:rPr lang="ru-RU" sz="2800" dirty="0"/>
              <a:t>Антон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Instagram: </a:t>
            </a:r>
            <a:r>
              <a:rPr lang="ru-RU" sz="2800" dirty="0"/>
              <a:t>Гороховская Олеся</a:t>
            </a:r>
            <a:endParaRPr lang="ru-RU" sz="2400" dirty="0"/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Facebook</a:t>
            </a:r>
            <a:r>
              <a:rPr lang="ru-RU" sz="2800" dirty="0"/>
              <a:t>: Пантелеев Евгений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Twitter</a:t>
            </a:r>
            <a:r>
              <a:rPr lang="ru-RU" sz="2800" dirty="0"/>
              <a:t>: Мезенцев </a:t>
            </a:r>
            <a:r>
              <a:rPr lang="ru-RU" sz="2800" dirty="0" smtClean="0"/>
              <a:t>Глеб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Лидер проекта: Гороховская Олеся</a:t>
            </a:r>
            <a:endParaRPr lang="en-US" sz="28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Администратор проекта: </a:t>
            </a:r>
            <a:r>
              <a:rPr lang="ru-RU" sz="2800" dirty="0" err="1">
                <a:latin typeface="+mn-lt"/>
              </a:rPr>
              <a:t>Зиганшин</a:t>
            </a:r>
            <a:r>
              <a:rPr lang="ru-RU" sz="2800" dirty="0">
                <a:latin typeface="+mn-lt"/>
              </a:rPr>
              <a:t> Дмитрий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10246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6413" y="3028950"/>
            <a:ext cx="4551792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3951288" y="638175"/>
            <a:ext cx="4289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dirty="0"/>
              <a:t>Описание проекта</a:t>
            </a:r>
          </a:p>
        </p:txBody>
      </p:sp>
      <p:sp>
        <p:nvSpPr>
          <p:cNvPr id="3076" name="TextBox 12"/>
          <p:cNvSpPr txBox="1">
            <a:spLocks noChangeArrowheads="1"/>
          </p:cNvSpPr>
          <p:nvPr/>
        </p:nvSpPr>
        <p:spPr bwMode="auto">
          <a:xfrm>
            <a:off x="785813" y="203517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69A6B6-4B8D-4DC0-96A1-D7669BD23A03}"/>
              </a:ext>
            </a:extLst>
          </p:cNvPr>
          <p:cNvSpPr txBox="1"/>
          <p:nvPr/>
        </p:nvSpPr>
        <p:spPr>
          <a:xfrm>
            <a:off x="223838" y="1358325"/>
            <a:ext cx="11401425" cy="46474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Наше приложение предназначено для: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  </a:t>
            </a:r>
          </a:p>
          <a:p>
            <a:pPr marL="9715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atin typeface="+mn-lt"/>
              </a:rPr>
              <a:t>Поиска текстового контента по заданным </a:t>
            </a:r>
            <a:r>
              <a:rPr lang="ru-RU" sz="2800" dirty="0" smtClean="0">
                <a:latin typeface="+mn-lt"/>
              </a:rPr>
              <a:t>критериям поиска среди </a:t>
            </a:r>
            <a:r>
              <a:rPr lang="ru-RU" sz="2800" dirty="0">
                <a:latin typeface="+mn-lt"/>
              </a:rPr>
              <a:t>заданного набора</a:t>
            </a: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аккаунтов</a:t>
            </a:r>
            <a:endParaRPr lang="ru-RU" sz="2800" dirty="0">
              <a:latin typeface="+mn-lt"/>
            </a:endParaRPr>
          </a:p>
          <a:p>
            <a:pPr marL="971550" lvl="1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atin typeface="+mn-lt"/>
              </a:rPr>
              <a:t>Группировки и </a:t>
            </a:r>
            <a:r>
              <a:rPr lang="ru-RU" sz="2800" dirty="0" smtClean="0">
                <a:latin typeface="+mn-lt"/>
              </a:rPr>
              <a:t>сортировки</a:t>
            </a:r>
            <a:r>
              <a:rPr lang="en-US" sz="2800" dirty="0" smtClean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текстового контента</a:t>
            </a:r>
          </a:p>
          <a:p>
            <a:pPr marL="9715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latin typeface="+mn-lt"/>
              </a:rPr>
              <a:t>Определения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эмоционального </a:t>
            </a:r>
            <a:r>
              <a:rPr lang="ru-RU" sz="2800" dirty="0" smtClean="0">
                <a:latin typeface="+mn-lt"/>
              </a:rPr>
              <a:t>окраса </a:t>
            </a:r>
            <a:endParaRPr lang="ru-RU" sz="2800" dirty="0"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+mn-lt"/>
              </a:rPr>
              <a:t>       постов </a:t>
            </a:r>
            <a:r>
              <a:rPr lang="ru-RU" sz="2800" dirty="0">
                <a:latin typeface="+mn-lt"/>
              </a:rPr>
              <a:t>и комментариев к нему</a:t>
            </a:r>
          </a:p>
          <a:p>
            <a:pPr marL="971550" lvl="1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+mn-lt"/>
              </a:rPr>
              <a:t>Подведения статистики</a:t>
            </a:r>
            <a:endParaRPr lang="ru-RU" sz="28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</p:txBody>
      </p:sp>
      <p:pic>
        <p:nvPicPr>
          <p:cNvPr id="307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9431" y="3600450"/>
            <a:ext cx="4362570" cy="297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4270375" y="566738"/>
            <a:ext cx="3282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/>
              <a:t>Цели и задачи</a:t>
            </a:r>
          </a:p>
        </p:txBody>
      </p:sp>
      <p:sp>
        <p:nvSpPr>
          <p:cNvPr id="4100" name="TextBox 12"/>
          <p:cNvSpPr txBox="1">
            <a:spLocks noChangeArrowheads="1"/>
          </p:cNvSpPr>
          <p:nvPr/>
        </p:nvSpPr>
        <p:spPr bwMode="auto">
          <a:xfrm>
            <a:off x="785813" y="203517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4101" name="TextBox 13">
            <a:extLst>
              <a:ext uri="{FF2B5EF4-FFF2-40B4-BE49-F238E27FC236}">
                <a16:creationId xmlns:a16="http://schemas.microsoft.com/office/drawing/2014/main" id="{36468C46-6341-40B7-BE04-0DFD0DB30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1274763"/>
            <a:ext cx="114014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3600" dirty="0"/>
              <a:t>Цель: </a:t>
            </a:r>
          </a:p>
          <a:p>
            <a:pPr marL="0" indent="0" eaLnBrk="1" hangingPunct="1">
              <a:defRPr/>
            </a:pPr>
            <a:r>
              <a:rPr lang="ru-RU" altLang="ru-RU" sz="2800" dirty="0"/>
              <a:t>	упростить процесс поиска и анализа данных в социальных сетях</a:t>
            </a:r>
            <a:endParaRPr lang="ru-RU" altLang="ru-RU" sz="4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3F76BF-E9A0-40B3-818E-0115D7FAEA59}"/>
              </a:ext>
            </a:extLst>
          </p:cNvPr>
          <p:cNvSpPr txBox="1"/>
          <p:nvPr/>
        </p:nvSpPr>
        <p:spPr>
          <a:xfrm>
            <a:off x="211137" y="2219325"/>
            <a:ext cx="1177909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3600" dirty="0">
                <a:latin typeface="+mn-lt"/>
              </a:rPr>
              <a:t>Задачи: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	1. Разработать приложение поиска и анализа постов по заданным 	</a:t>
            </a:r>
            <a:r>
              <a:rPr lang="ru-RU" sz="2800" dirty="0" smtClean="0">
                <a:latin typeface="+mn-lt"/>
              </a:rPr>
              <a:t>критериям поиска </a:t>
            </a:r>
            <a:r>
              <a:rPr lang="ru-RU" sz="2800" dirty="0">
                <a:latin typeface="+mn-lt"/>
              </a:rPr>
              <a:t>в</a:t>
            </a:r>
            <a:endParaRPr lang="en-US" sz="2800" dirty="0">
              <a:latin typeface="+mn-lt"/>
            </a:endParaRPr>
          </a:p>
          <a:p>
            <a:pPr marL="2743200" lvl="5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VK</a:t>
            </a:r>
          </a:p>
          <a:p>
            <a:pPr marL="2743200" lvl="5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Instagram</a:t>
            </a:r>
          </a:p>
          <a:p>
            <a:pPr marL="2743200" lvl="5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Facebook</a:t>
            </a:r>
          </a:p>
          <a:p>
            <a:pPr marL="2743200" lvl="5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Twitter</a:t>
            </a:r>
            <a:endParaRPr lang="ru-RU" sz="2800" dirty="0">
              <a:latin typeface="+mn-lt"/>
            </a:endParaRPr>
          </a:p>
          <a:p>
            <a:pPr lv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	2. </a:t>
            </a:r>
            <a:r>
              <a:rPr lang="ru-RU" sz="2800" dirty="0" smtClean="0">
                <a:latin typeface="+mn-lt"/>
              </a:rPr>
              <a:t>Разработать</a:t>
            </a: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алгоритм </a:t>
            </a:r>
            <a:r>
              <a:rPr lang="ru-RU" sz="2800" dirty="0">
                <a:latin typeface="+mn-lt"/>
              </a:rPr>
              <a:t>определения эмоционального </a:t>
            </a:r>
            <a:r>
              <a:rPr lang="ru-RU" sz="2800" dirty="0" smtClean="0">
                <a:latin typeface="+mn-lt"/>
              </a:rPr>
              <a:t>окраса текста</a:t>
            </a:r>
            <a:r>
              <a:rPr lang="ru-RU" sz="2800" dirty="0">
                <a:latin typeface="+mn-lt"/>
              </a:rPr>
              <a:t>		</a:t>
            </a:r>
          </a:p>
        </p:txBody>
      </p:sp>
      <p:grpSp>
        <p:nvGrpSpPr>
          <p:cNvPr id="4103" name="Группа 5"/>
          <p:cNvGrpSpPr>
            <a:grpSpLocks/>
          </p:cNvGrpSpPr>
          <p:nvPr/>
        </p:nvGrpSpPr>
        <p:grpSpPr bwMode="auto">
          <a:xfrm>
            <a:off x="5422900" y="3433763"/>
            <a:ext cx="4957763" cy="1687512"/>
            <a:chOff x="5036541" y="3179499"/>
            <a:chExt cx="4957465" cy="1687385"/>
          </a:xfrm>
        </p:grpSpPr>
        <p:pic>
          <p:nvPicPr>
            <p:cNvPr id="4104" name="Рисунок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36541" y="3179499"/>
              <a:ext cx="1447105" cy="115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Рисунок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83646" y="3755828"/>
              <a:ext cx="1111056" cy="111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Рисунок 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64145" y="3179499"/>
              <a:ext cx="1448035" cy="1448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Рисунок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801927" y="3863662"/>
              <a:ext cx="1192079" cy="1003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2757666" y="553859"/>
            <a:ext cx="66766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dirty="0" smtClean="0"/>
              <a:t>Исследовательская составляющая проекта:</a:t>
            </a:r>
            <a:endParaRPr lang="ru-RU" altLang="ru-RU" sz="4000" dirty="0"/>
          </a:p>
        </p:txBody>
      </p:sp>
      <p:sp>
        <p:nvSpPr>
          <p:cNvPr id="4100" name="TextBox 12"/>
          <p:cNvSpPr txBox="1">
            <a:spLocks noChangeArrowheads="1"/>
          </p:cNvSpPr>
          <p:nvPr/>
        </p:nvSpPr>
        <p:spPr bwMode="auto">
          <a:xfrm>
            <a:off x="785813" y="203517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36468C46-6341-40B7-BE04-0DFD0DB30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6" y="2035175"/>
            <a:ext cx="11401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ru-RU" altLang="ru-RU" sz="2800" dirty="0" smtClean="0"/>
              <a:t> </a:t>
            </a:r>
            <a:endParaRPr lang="ru-RU" altLang="ru-RU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468C46-6341-40B7-BE04-0DFD0DB30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9093" y="2180544"/>
            <a:ext cx="100237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ru-RU" altLang="ru-RU" sz="2800" dirty="0"/>
              <a:t>	</a:t>
            </a:r>
            <a:r>
              <a:rPr lang="ru-RU" altLang="ru-RU" sz="2800" dirty="0" smtClean="0"/>
              <a:t>Разработка архитектуры нейронной сети для определения </a:t>
            </a:r>
          </a:p>
          <a:p>
            <a:pPr marL="0" indent="0" eaLnBrk="1" hangingPunct="1">
              <a:defRPr/>
            </a:pPr>
            <a:r>
              <a:rPr lang="ru-RU" altLang="ru-RU" sz="2800" dirty="0" smtClean="0"/>
              <a:t>	эмоционального окраса текстового контента.</a:t>
            </a:r>
            <a:endParaRPr lang="ru-RU" altLang="ru-RU" sz="4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468C46-6341-40B7-BE04-0DFD0DB30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4249" y="4317197"/>
            <a:ext cx="72894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28700" lvl="3" indent="0" eaLnBrk="1" hangingPunct="1">
              <a:defRPr/>
            </a:pPr>
            <a:r>
              <a:rPr lang="ru-RU" altLang="ru-RU" sz="2000" i="1" dirty="0" smtClean="0"/>
              <a:t>*задача определения эмоционального окраса контента решена только для англоязычного текста</a:t>
            </a:r>
            <a:endParaRPr lang="ru-RU" altLang="ru-RU" sz="40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250" y="2756800"/>
            <a:ext cx="5376979" cy="40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11"/>
          <p:cNvSpPr txBox="1">
            <a:spLocks noChangeArrowheads="1"/>
          </p:cNvSpPr>
          <p:nvPr/>
        </p:nvSpPr>
        <p:spPr bwMode="auto">
          <a:xfrm>
            <a:off x="4529138" y="582613"/>
            <a:ext cx="3133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/>
              <a:t>Актуальность</a:t>
            </a:r>
          </a:p>
        </p:txBody>
      </p:sp>
      <p:sp>
        <p:nvSpPr>
          <p:cNvPr id="5124" name="TextBox 12"/>
          <p:cNvSpPr txBox="1">
            <a:spLocks noChangeArrowheads="1"/>
          </p:cNvSpPr>
          <p:nvPr/>
        </p:nvSpPr>
        <p:spPr bwMode="auto">
          <a:xfrm>
            <a:off x="785813" y="203517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539750" y="1290638"/>
            <a:ext cx="9982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dirty="0"/>
              <a:t>Кто сможет использовать наше приложение:</a:t>
            </a:r>
          </a:p>
          <a:p>
            <a:pPr marL="914400" lvl="1" indent="-457200">
              <a:buFont typeface="Arial" charset="0"/>
              <a:buChar char="•"/>
            </a:pPr>
            <a:r>
              <a:rPr lang="ru-RU" altLang="ru-RU" sz="2800" dirty="0"/>
              <a:t>Любой пользователь социальной сети в личных целях</a:t>
            </a:r>
          </a:p>
          <a:p>
            <a:pPr lvl="2"/>
            <a:r>
              <a:rPr lang="ru-RU" altLang="ru-RU" sz="2000" i="1" dirty="0"/>
              <a:t>(например: поиск и анализ отзывов об отеле, курорте)</a:t>
            </a:r>
          </a:p>
          <a:p>
            <a:pPr marL="914400" lvl="1" indent="-457200">
              <a:buFont typeface="Arial" charset="0"/>
              <a:buChar char="•"/>
            </a:pPr>
            <a:r>
              <a:rPr lang="ru-RU" altLang="ru-RU" sz="2800" dirty="0"/>
              <a:t>Организаторы мероприятий для получения </a:t>
            </a:r>
            <a:r>
              <a:rPr lang="ru-RU" altLang="ru-RU" sz="2800" dirty="0" err="1"/>
              <a:t>фидбэка</a:t>
            </a:r>
            <a:r>
              <a:rPr lang="ru-RU" altLang="ru-RU" sz="2800" dirty="0"/>
              <a:t> о проделанной работе</a:t>
            </a:r>
          </a:p>
          <a:p>
            <a:pPr lvl="2"/>
            <a:r>
              <a:rPr lang="ru-RU" altLang="ru-RU" sz="2000" i="1" dirty="0"/>
              <a:t>(поиск упоминаний, отзывов в социальных сетях и анализ отношения пользователей)</a:t>
            </a:r>
          </a:p>
          <a:p>
            <a:pPr marL="914400" lvl="1" indent="-457200">
              <a:buFont typeface="Arial" charset="0"/>
              <a:buChar char="•"/>
            </a:pPr>
            <a:r>
              <a:rPr lang="ru-RU" altLang="ru-RU" sz="2800" dirty="0"/>
              <a:t>Любая организация для сбора данных социальных сетей</a:t>
            </a:r>
          </a:p>
          <a:p>
            <a:pPr lvl="2"/>
            <a:r>
              <a:rPr lang="ru-RU" altLang="ru-RU" sz="2000" i="1" dirty="0"/>
              <a:t>(например: выявление отношения людей к конкретным событиям, действиям организации</a:t>
            </a:r>
            <a:r>
              <a:rPr lang="en-US" altLang="ru-RU" sz="2000" i="1" dirty="0"/>
              <a:t>; </a:t>
            </a:r>
            <a:r>
              <a:rPr lang="ru-RU" altLang="ru-RU" sz="2000" i="1" dirty="0"/>
              <a:t>подведение статистики «за и против»</a:t>
            </a:r>
            <a:r>
              <a:rPr lang="en-US" altLang="ru-RU" sz="2000" i="1" dirty="0"/>
              <a:t>; </a:t>
            </a:r>
            <a:r>
              <a:rPr lang="ru-RU" altLang="ru-RU" sz="2000" i="1" dirty="0"/>
              <a:t>маркетинговые исследования; рейтинги)</a:t>
            </a:r>
          </a:p>
          <a:p>
            <a:endParaRPr lang="ru-RU" altLang="ru-RU" dirty="0"/>
          </a:p>
        </p:txBody>
      </p:sp>
      <p:pic>
        <p:nvPicPr>
          <p:cNvPr id="5126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6013" y="354013"/>
            <a:ext cx="1944687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6788" y="4611688"/>
            <a:ext cx="2112962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1"/>
          <p:cNvSpPr txBox="1">
            <a:spLocks noChangeArrowheads="1"/>
          </p:cNvSpPr>
          <p:nvPr/>
        </p:nvSpPr>
        <p:spPr bwMode="auto">
          <a:xfrm>
            <a:off x="4932363" y="598488"/>
            <a:ext cx="2327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/>
              <a:t>Результат</a:t>
            </a:r>
          </a:p>
        </p:txBody>
      </p:sp>
      <p:sp>
        <p:nvSpPr>
          <p:cNvPr id="6148" name="TextBox 12"/>
          <p:cNvSpPr txBox="1">
            <a:spLocks noChangeArrowheads="1"/>
          </p:cNvSpPr>
          <p:nvPr/>
        </p:nvSpPr>
        <p:spPr bwMode="auto">
          <a:xfrm>
            <a:off x="785813" y="203517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785813" y="1389063"/>
            <a:ext cx="10058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/>
              <a:t>Мы создаём удобное и простое приложение для анализа данных в социальных сетях, соответствующее следующим требованиям:</a:t>
            </a:r>
          </a:p>
        </p:txBody>
      </p:sp>
      <p:pic>
        <p:nvPicPr>
          <p:cNvPr id="6150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306513"/>
            <a:ext cx="8075837" cy="632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785813" y="2301875"/>
            <a:ext cx="5005387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altLang="ru-RU" sz="2400" dirty="0"/>
              <a:t>Интуитивно понятный интерфейс</a:t>
            </a:r>
          </a:p>
          <a:p>
            <a:pPr marL="342900" indent="-342900">
              <a:buFont typeface="Arial" charset="0"/>
              <a:buChar char="•"/>
            </a:pPr>
            <a:r>
              <a:rPr lang="ru-RU" altLang="ru-RU" sz="2400" dirty="0"/>
              <a:t>Возможность поиска текстового контента в социальных сетях </a:t>
            </a:r>
            <a:r>
              <a:rPr lang="en-US" altLang="ru-RU" sz="2400" dirty="0" err="1"/>
              <a:t>Vk</a:t>
            </a:r>
            <a:r>
              <a:rPr lang="en-US" altLang="ru-RU" sz="2400" dirty="0"/>
              <a:t>, Facebook, Twitter </a:t>
            </a:r>
            <a:r>
              <a:rPr lang="ru-RU" altLang="ru-RU" sz="2400" dirty="0"/>
              <a:t>и</a:t>
            </a:r>
            <a:r>
              <a:rPr lang="en-US" altLang="ru-RU" sz="2400" dirty="0"/>
              <a:t> Instagram</a:t>
            </a:r>
          </a:p>
          <a:p>
            <a:pPr marL="342900" indent="-342900">
              <a:buFont typeface="Arial" charset="0"/>
              <a:buChar char="•"/>
            </a:pPr>
            <a:r>
              <a:rPr lang="ru-RU" altLang="ru-RU" sz="2400" dirty="0"/>
              <a:t>Возможность группировки и сортировки постов</a:t>
            </a:r>
          </a:p>
          <a:p>
            <a:pPr marL="342900" indent="-342900">
              <a:buFont typeface="Arial" charset="0"/>
              <a:buChar char="•"/>
            </a:pPr>
            <a:r>
              <a:rPr lang="ru-RU" altLang="ru-RU" sz="2400" dirty="0"/>
              <a:t>Возможность подведения статистики эмоционального окраса комментариев к найденным постам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11"/>
          <p:cNvSpPr txBox="1">
            <a:spLocks noChangeArrowheads="1"/>
          </p:cNvSpPr>
          <p:nvPr/>
        </p:nvSpPr>
        <p:spPr bwMode="auto">
          <a:xfrm>
            <a:off x="4932363" y="598488"/>
            <a:ext cx="2327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/>
              <a:t>Результат</a:t>
            </a:r>
          </a:p>
        </p:txBody>
      </p:sp>
      <p:sp>
        <p:nvSpPr>
          <p:cNvPr id="7172" name="TextBox 12"/>
          <p:cNvSpPr txBox="1">
            <a:spLocks noChangeArrowheads="1"/>
          </p:cNvSpPr>
          <p:nvPr/>
        </p:nvSpPr>
        <p:spPr bwMode="auto">
          <a:xfrm>
            <a:off x="785813" y="203517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7173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9538" y="106363"/>
            <a:ext cx="9432925" cy="739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2263893" y="6273801"/>
            <a:ext cx="7664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Интерфейс определения статистики </a:t>
            </a:r>
            <a:r>
              <a:rPr lang="ru-RU" dirty="0" smtClean="0"/>
              <a:t>эмоционального окраса </a:t>
            </a:r>
            <a:r>
              <a:rPr lang="ru-RU" dirty="0"/>
              <a:t>комментариев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660D9-A4CF-4EDD-B2B4-D570440B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241300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sz="4000" dirty="0">
                <a:latin typeface="+mn-lt"/>
              </a:rPr>
              <a:t>План</a:t>
            </a:r>
            <a:r>
              <a:rPr lang="ru-RU" dirty="0"/>
              <a:t> </a:t>
            </a:r>
            <a:r>
              <a:rPr lang="ru-RU" sz="4000" dirty="0">
                <a:latin typeface="+mn-lt"/>
              </a:rPr>
              <a:t>работ</a:t>
            </a:r>
            <a:endParaRPr lang="ru-RU" dirty="0">
              <a:latin typeface="+mn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F1D782D-BB16-4C48-BA71-FD41102028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314626"/>
              </p:ext>
            </p:extLst>
          </p:nvPr>
        </p:nvGraphicFramePr>
        <p:xfrm>
          <a:off x="838200" y="1566863"/>
          <a:ext cx="10515600" cy="4691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83731">
                  <a:extLst>
                    <a:ext uri="{9D8B030D-6E8A-4147-A177-3AD203B41FA5}">
                      <a16:colId xmlns:a16="http://schemas.microsoft.com/office/drawing/2014/main" val="1551842565"/>
                    </a:ext>
                  </a:extLst>
                </a:gridCol>
                <a:gridCol w="2431869">
                  <a:extLst>
                    <a:ext uri="{9D8B030D-6E8A-4147-A177-3AD203B41FA5}">
                      <a16:colId xmlns:a16="http://schemas.microsoft.com/office/drawing/2014/main" val="1402202602"/>
                    </a:ext>
                  </a:extLst>
                </a:gridCol>
              </a:tblGrid>
              <a:tr h="457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Работа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Срок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2141887699"/>
                  </a:ext>
                </a:extLst>
              </a:tr>
              <a:tr h="123274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/>
                        <a:t>Изучить </a:t>
                      </a:r>
                      <a:r>
                        <a:rPr lang="en-US" sz="2200" dirty="0"/>
                        <a:t>API</a:t>
                      </a:r>
                      <a:r>
                        <a:rPr lang="ru-RU" sz="2200" dirty="0"/>
                        <a:t>,</a:t>
                      </a:r>
                      <a:r>
                        <a:rPr lang="ru-RU" sz="2200" baseline="0" dirty="0"/>
                        <a:t> соответствующие каждой из 4-х социальных сетей.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/>
                        <a:t>Изучить существующие модели для определения</a:t>
                      </a:r>
                      <a:r>
                        <a:rPr lang="ru-RU" sz="2200" baseline="0" dirty="0"/>
                        <a:t> коннотации.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baseline="0" dirty="0"/>
                        <a:t>Разработать макет интерфейса приложения.</a:t>
                      </a:r>
                      <a:endParaRPr lang="ru-RU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 До 30.11.2018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3820487765"/>
                  </a:ext>
                </a:extLst>
              </a:tr>
              <a:tr h="176772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/>
                        <a:t>Реализовать</a:t>
                      </a:r>
                      <a:r>
                        <a:rPr lang="ru-RU" sz="2200" baseline="0" dirty="0"/>
                        <a:t> базовый набор функций модулей поиска контента (поиск по ключевым словам, </a:t>
                      </a:r>
                      <a:r>
                        <a:rPr lang="en-US" sz="2200" baseline="0" dirty="0"/>
                        <a:t>n-</a:t>
                      </a:r>
                      <a:r>
                        <a:rPr lang="ru-RU" sz="2200" baseline="0" dirty="0"/>
                        <a:t>граммам, </a:t>
                      </a:r>
                      <a:r>
                        <a:rPr lang="ru-RU" sz="2200" baseline="0" dirty="0" err="1"/>
                        <a:t>хэштэгу</a:t>
                      </a:r>
                      <a:r>
                        <a:rPr lang="ru-RU" sz="2200" baseline="0" dirty="0"/>
                        <a:t>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/>
                        <a:t>Настроить модель анализа</a:t>
                      </a:r>
                      <a:r>
                        <a:rPr lang="ru-RU" sz="2200" baseline="0" dirty="0"/>
                        <a:t> тональности с качеством не ниже 70%.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baseline="0" dirty="0"/>
                        <a:t>Создать </a:t>
                      </a:r>
                      <a:r>
                        <a:rPr lang="ru-RU" sz="2200" baseline="0" dirty="0" smtClean="0"/>
                        <a:t>интерфейс </a:t>
                      </a:r>
                      <a:r>
                        <a:rPr lang="ru-RU" sz="2200" baseline="0" dirty="0"/>
                        <a:t>для тестирования.</a:t>
                      </a:r>
                      <a:endParaRPr lang="ru-RU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До 31.12.2018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123803839"/>
                  </a:ext>
                </a:extLst>
              </a:tr>
              <a:tr h="123274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/>
                        <a:t>Собрать</a:t>
                      </a:r>
                      <a:r>
                        <a:rPr lang="ru-RU" sz="2200" baseline="0" dirty="0"/>
                        <a:t> готовые модули в первый прототип приложения.</a:t>
                      </a:r>
                      <a:endParaRPr lang="ru-RU" sz="22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До 15.01.2019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853799127"/>
                  </a:ext>
                </a:extLst>
              </a:tr>
            </a:tbl>
          </a:graphicData>
        </a:graphic>
      </p:graphicFrame>
      <p:pic>
        <p:nvPicPr>
          <p:cNvPr id="821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249">
            <a:off x="6729413" y="14288"/>
            <a:ext cx="177800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8C47723-0424-4CD1-ADF2-977DF0730F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66863"/>
          <a:ext cx="10515600" cy="4703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83731">
                  <a:extLst>
                    <a:ext uri="{9D8B030D-6E8A-4147-A177-3AD203B41FA5}">
                      <a16:colId xmlns:a16="http://schemas.microsoft.com/office/drawing/2014/main" val="1551842565"/>
                    </a:ext>
                  </a:extLst>
                </a:gridCol>
                <a:gridCol w="2431869">
                  <a:extLst>
                    <a:ext uri="{9D8B030D-6E8A-4147-A177-3AD203B41FA5}">
                      <a16:colId xmlns:a16="http://schemas.microsoft.com/office/drawing/2014/main" val="1402202602"/>
                    </a:ext>
                  </a:extLst>
                </a:gridCol>
              </a:tblGrid>
              <a:tr h="509148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Работа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Срок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2141887699"/>
                  </a:ext>
                </a:extLst>
              </a:tr>
              <a:tr h="145282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/>
                        <a:t>Реализовать оставшиеся</a:t>
                      </a:r>
                      <a:r>
                        <a:rPr lang="ru-RU" sz="2200" baseline="0" dirty="0"/>
                        <a:t> функции поиска (семантический поиск, стоп-слова и т.д.)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/>
                        <a:t>Улучшить качество</a:t>
                      </a:r>
                      <a:r>
                        <a:rPr lang="ru-RU" sz="2200" baseline="0" dirty="0"/>
                        <a:t> определения эмоционального окраса.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baseline="0" dirty="0"/>
                        <a:t>Разработать полноценный интерфейс приложения.</a:t>
                      </a:r>
                      <a:endParaRPr lang="ru-RU" sz="2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 До 28.02.2019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3820487765"/>
                  </a:ext>
                </a:extLst>
              </a:tr>
              <a:tr h="13708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/>
                        <a:t>Итоговая сборка, создание</a:t>
                      </a:r>
                      <a:r>
                        <a:rPr lang="ru-RU" sz="2200" baseline="0" dirty="0"/>
                        <a:t> приложения.</a:t>
                      </a:r>
                      <a:endParaRPr lang="ru-RU" sz="22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До 31.03.2019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853799127"/>
                  </a:ext>
                </a:extLst>
              </a:tr>
              <a:tr h="13708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/>
                        <a:t>Подготовка к</a:t>
                      </a:r>
                      <a:r>
                        <a:rPr lang="ru-RU" sz="2200" baseline="0" dirty="0"/>
                        <a:t> публичной защите.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До 13.05.2019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4216936727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A8660D9-A4CF-4EDD-B2B4-D570440B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241300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sz="4000" dirty="0">
                <a:latin typeface="+mn-lt"/>
              </a:rPr>
              <a:t>План</a:t>
            </a:r>
            <a:r>
              <a:rPr lang="ru-RU" dirty="0"/>
              <a:t> </a:t>
            </a:r>
            <a:r>
              <a:rPr lang="ru-RU" sz="4000" dirty="0">
                <a:latin typeface="+mn-lt"/>
              </a:rPr>
              <a:t>работ</a:t>
            </a:r>
            <a:endParaRPr lang="ru-RU" dirty="0">
              <a:latin typeface="+mn-lt"/>
            </a:endParaRPr>
          </a:p>
        </p:txBody>
      </p:sp>
      <p:pic>
        <p:nvPicPr>
          <p:cNvPr id="9237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249">
            <a:off x="6729413" y="14288"/>
            <a:ext cx="177800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387</Words>
  <Application>Microsoft Office PowerPoint</Application>
  <PresentationFormat>Широкоэкранный</PresentationFormat>
  <Paragraphs>87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работ</vt:lpstr>
      <vt:lpstr>План работ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57</cp:revision>
  <dcterms:created xsi:type="dcterms:W3CDTF">2017-11-27T20:12:01Z</dcterms:created>
  <dcterms:modified xsi:type="dcterms:W3CDTF">2018-11-11T16:50:11Z</dcterms:modified>
</cp:coreProperties>
</file>