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65" r:id="rId3"/>
    <p:sldId id="266" r:id="rId4"/>
    <p:sldId id="257" r:id="rId5"/>
    <p:sldId id="258" r:id="rId6"/>
    <p:sldId id="264" r:id="rId7"/>
    <p:sldId id="259" r:id="rId8"/>
    <p:sldId id="267" r:id="rId9"/>
    <p:sldId id="268" r:id="rId10"/>
    <p:sldId id="263"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aj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691" y="4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1143000" y="685800"/>
            <a:ext cx="4572000" cy="3429000"/>
          </a:xfrm>
          <a:prstGeom prst="rect">
            <a:avLst/>
          </a:prstGeom>
        </p:spPr>
        <p:txBody>
          <a:bodyPr/>
          <a:lstStyle/>
          <a:p>
            <a:endParaRPr/>
          </a:p>
        </p:txBody>
      </p:sp>
      <p:sp>
        <p:nvSpPr>
          <p:cNvPr id="49" name="Shape 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6621125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6" name="Прямоугольник"/>
          <p:cNvSpPr/>
          <p:nvPr/>
        </p:nvSpPr>
        <p:spPr>
          <a:xfrm>
            <a:off x="5230254" y="-37339"/>
            <a:ext cx="19217708" cy="13716001"/>
          </a:xfrm>
          <a:prstGeom prst="rect">
            <a:avLst/>
          </a:prstGeom>
          <a:solidFill>
            <a:srgbClr val="FFFFFF"/>
          </a:solidFill>
          <a:ln w="12700">
            <a:miter lim="400000"/>
          </a:ln>
        </p:spPr>
        <p:txBody>
          <a:bodyPr lIns="71437" tIns="71437" rIns="71437" bIns="71437" anchor="ctr"/>
          <a:lstStyle/>
          <a:p>
            <a:pPr>
              <a:defRPr sz="3200">
                <a:solidFill>
                  <a:srgbClr val="FFFFFF"/>
                </a:solidFill>
              </a:defRPr>
            </a:pPr>
            <a:endParaRPr/>
          </a:p>
        </p:txBody>
      </p:sp>
      <p:sp>
        <p:nvSpPr>
          <p:cNvPr id="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bg>
      <p:bgPr>
        <a:solidFill>
          <a:srgbClr val="FFFFFF"/>
        </a:solidFill>
        <a:effectLst/>
      </p:bgPr>
    </p:bg>
    <p:spTree>
      <p:nvGrpSpPr>
        <p:cNvPr id="1" name=""/>
        <p:cNvGrpSpPr/>
        <p:nvPr/>
      </p:nvGrpSpPr>
      <p:grpSpPr>
        <a:xfrm>
          <a:off x="0" y="0"/>
          <a:ext cx="0" cy="0"/>
          <a:chOff x="0" y="0"/>
          <a:chExt cx="0" cy="0"/>
        </a:xfrm>
      </p:grpSpPr>
      <p:sp>
        <p:nvSpPr>
          <p:cNvPr id="40" name="–Иван Арсентьев"/>
          <p:cNvSpPr txBox="1">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atin typeface="Helvetica"/>
                <a:ea typeface="Helvetica"/>
                <a:cs typeface="Helvetica"/>
                <a:sym typeface="Helvetica"/>
              </a:defRPr>
            </a:lvl1pPr>
          </a:lstStyle>
          <a:p>
            <a:r>
              <a:t>–Иван Арсентьев</a:t>
            </a:r>
          </a:p>
        </p:txBody>
      </p:sp>
      <p:sp>
        <p:nvSpPr>
          <p:cNvPr id="41" name="«Место ввода цитаты»."/>
          <p:cNvSpPr txBox="1">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«Место ввода цитаты».</a:t>
            </a:r>
          </a:p>
        </p:txBody>
      </p:sp>
      <p:sp>
        <p:nvSpPr>
          <p:cNvPr id="4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bg>
      <p:bgPr>
        <a:solidFill>
          <a:srgbClr val="FFFFFF"/>
        </a:solidFill>
        <a:effectLst/>
      </p:bgPr>
    </p:bg>
    <p:spTree>
      <p:nvGrpSpPr>
        <p:cNvPr id="1" name=""/>
        <p:cNvGrpSpPr/>
        <p:nvPr/>
      </p:nvGrpSpPr>
      <p:grpSpPr>
        <a:xfrm>
          <a:off x="0" y="0"/>
          <a:ext cx="0" cy="0"/>
          <a:chOff x="0" y="0"/>
          <a:chExt cx="0" cy="0"/>
        </a:xfrm>
      </p:grpSpPr>
      <p:sp>
        <p:nvSpPr>
          <p:cNvPr id="44" name="Изображение"/>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4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bg>
      <p:bgPr>
        <a:solidFill>
          <a:srgbClr val="FFFFFF"/>
        </a:solidFill>
        <a:effectLst/>
      </p:bgPr>
    </p:bg>
    <p:spTree>
      <p:nvGrpSpPr>
        <p:cNvPr id="1" name=""/>
        <p:cNvGrpSpPr/>
        <p:nvPr/>
      </p:nvGrpSpPr>
      <p:grpSpPr>
        <a:xfrm>
          <a:off x="0" y="0"/>
          <a:ext cx="0" cy="0"/>
          <a:chOff x="0" y="0"/>
          <a:chExt cx="0" cy="0"/>
        </a:xfrm>
      </p:grpSpPr>
      <p:sp>
        <p:nvSpPr>
          <p:cNvPr id="4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bg>
      <p:bgPr>
        <a:solidFill>
          <a:srgbClr val="FFFFFF"/>
        </a:solidFill>
        <a:effectLst/>
      </p:bgPr>
    </p:bg>
    <p:spTree>
      <p:nvGrpSpPr>
        <p:cNvPr id="1" name=""/>
        <p:cNvGrpSpPr/>
        <p:nvPr/>
      </p:nvGrpSpPr>
      <p:grpSpPr>
        <a:xfrm>
          <a:off x="0" y="0"/>
          <a:ext cx="0" cy="0"/>
          <a:chOff x="0" y="0"/>
          <a:chExt cx="0" cy="0"/>
        </a:xfrm>
      </p:grpSpPr>
      <p:sp>
        <p:nvSpPr>
          <p:cNvPr id="9" name="Изображение"/>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10" name="Текст заголовка"/>
          <p:cNvSpPr txBox="1">
            <a:spLocks noGrp="1"/>
          </p:cNvSpPr>
          <p:nvPr>
            <p:ph type="title"/>
          </p:nvPr>
        </p:nvSpPr>
        <p:spPr>
          <a:xfrm>
            <a:off x="4833937" y="9447609"/>
            <a:ext cx="14716126" cy="2000251"/>
          </a:xfrm>
          <a:prstGeom prst="rect">
            <a:avLst/>
          </a:prstGeom>
        </p:spPr>
        <p:txBody>
          <a:bodyPr anchor="b"/>
          <a:lstStyle/>
          <a:p>
            <a:r>
              <a:t>Текст заголовка</a:t>
            </a:r>
          </a:p>
        </p:txBody>
      </p:sp>
      <p:sp>
        <p:nvSpPr>
          <p:cNvPr id="11" name="Уровень текста 1…"/>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 name="Номер слайда"/>
          <p:cNvSpPr txBox="1">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solidFill>
          <a:srgbClr val="FFFFFF"/>
        </a:solidFill>
        <a:effectLst/>
      </p:bgPr>
    </p:bg>
    <p:spTree>
      <p:nvGrpSpPr>
        <p:cNvPr id="1" name=""/>
        <p:cNvGrpSpPr/>
        <p:nvPr/>
      </p:nvGrpSpPr>
      <p:grpSpPr>
        <a:xfrm>
          <a:off x="0" y="0"/>
          <a:ext cx="0" cy="0"/>
          <a:chOff x="0" y="0"/>
          <a:chExt cx="0" cy="0"/>
        </a:xfrm>
      </p:grpSpPr>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bg>
      <p:bgPr>
        <a:solidFill>
          <a:srgbClr val="FFFFFF"/>
        </a:solidFill>
        <a:effectLst/>
      </p:bgPr>
    </p:bg>
    <p:spTree>
      <p:nvGrpSpPr>
        <p:cNvPr id="1" name=""/>
        <p:cNvGrpSpPr/>
        <p:nvPr/>
      </p:nvGrpSpPr>
      <p:grpSpPr>
        <a:xfrm>
          <a:off x="0" y="0"/>
          <a:ext cx="0" cy="0"/>
          <a:chOff x="0" y="0"/>
          <a:chExt cx="0" cy="0"/>
        </a:xfrm>
      </p:grpSpPr>
      <p:sp>
        <p:nvSpPr>
          <p:cNvPr id="16" name="Изображение"/>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17" name="Текст заголовка"/>
          <p:cNvSpPr txBox="1">
            <a:spLocks noGrp="1"/>
          </p:cNvSpPr>
          <p:nvPr>
            <p:ph type="title"/>
          </p:nvPr>
        </p:nvSpPr>
        <p:spPr>
          <a:xfrm>
            <a:off x="4387453" y="892968"/>
            <a:ext cx="7500938" cy="5607845"/>
          </a:xfrm>
          <a:prstGeom prst="rect">
            <a:avLst/>
          </a:prstGeom>
        </p:spPr>
        <p:txBody>
          <a:bodyPr anchor="b"/>
          <a:lstStyle>
            <a:lvl1pPr>
              <a:defRPr sz="8400"/>
            </a:lvl1pPr>
          </a:lstStyle>
          <a:p>
            <a:r>
              <a:t>Текст заголовка</a:t>
            </a:r>
          </a:p>
        </p:txBody>
      </p:sp>
      <p:sp>
        <p:nvSpPr>
          <p:cNvPr id="18" name="Уровень текста 1…"/>
          <p:cNvSpPr txBox="1">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bg>
      <p:bgPr>
        <a:solidFill>
          <a:srgbClr val="FFFFFF"/>
        </a:solidFill>
        <a:effectLst/>
      </p:bgPr>
    </p:bg>
    <p:spTree>
      <p:nvGrpSpPr>
        <p:cNvPr id="1" name=""/>
        <p:cNvGrpSpPr/>
        <p:nvPr/>
      </p:nvGrpSpPr>
      <p:grpSpPr>
        <a:xfrm>
          <a:off x="0" y="0"/>
          <a:ext cx="0" cy="0"/>
          <a:chOff x="0" y="0"/>
          <a:chExt cx="0" cy="0"/>
        </a:xfrm>
      </p:grpSpPr>
      <p:sp>
        <p:nvSpPr>
          <p:cNvPr id="23" name="Текст заголовка"/>
          <p:cNvSpPr txBox="1">
            <a:spLocks noGrp="1"/>
          </p:cNvSpPr>
          <p:nvPr>
            <p:ph type="title"/>
          </p:nvPr>
        </p:nvSpPr>
        <p:spPr>
          <a:prstGeom prst="rect">
            <a:avLst/>
          </a:prstGeom>
        </p:spPr>
        <p:txBody>
          <a:bodyPr/>
          <a:lstStyle/>
          <a:p>
            <a:r>
              <a:t>Текст заголовка</a:t>
            </a:r>
          </a:p>
        </p:txBody>
      </p:sp>
      <p:sp>
        <p:nvSpPr>
          <p:cNvPr id="24"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bg>
      <p:bgPr>
        <a:solidFill>
          <a:srgbClr val="FFFFFF"/>
        </a:solidFill>
        <a:effectLst/>
      </p:bgPr>
    </p:bg>
    <p:spTree>
      <p:nvGrpSpPr>
        <p:cNvPr id="1" name=""/>
        <p:cNvGrpSpPr/>
        <p:nvPr/>
      </p:nvGrpSpPr>
      <p:grpSpPr>
        <a:xfrm>
          <a:off x="0" y="0"/>
          <a:ext cx="0" cy="0"/>
          <a:chOff x="0" y="0"/>
          <a:chExt cx="0" cy="0"/>
        </a:xfrm>
      </p:grpSpPr>
      <p:sp>
        <p:nvSpPr>
          <p:cNvPr id="27" name="Изображение"/>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bg>
      <p:bgPr>
        <a:solidFill>
          <a:srgbClr val="FFFFFF"/>
        </a:solidFill>
        <a:effectLst/>
      </p:bgPr>
    </p:bg>
    <p:spTree>
      <p:nvGrpSpPr>
        <p:cNvPr id="1" name=""/>
        <p:cNvGrpSpPr/>
        <p:nvPr/>
      </p:nvGrpSpPr>
      <p:grpSpPr>
        <a:xfrm>
          <a:off x="0" y="0"/>
          <a:ext cx="0" cy="0"/>
          <a:chOff x="0" y="0"/>
          <a:chExt cx="0" cy="0"/>
        </a:xfrm>
      </p:grpSpPr>
      <p:sp>
        <p:nvSpPr>
          <p:cNvPr id="32" name="Уровень текста 1…"/>
          <p:cNvSpPr txBox="1">
            <a:spLocks noGrp="1"/>
          </p:cNvSpPr>
          <p:nvPr>
            <p:ph type="body" idx="1"/>
          </p:nvPr>
        </p:nvSpPr>
        <p:spPr>
          <a:xfrm>
            <a:off x="4387453" y="1785937"/>
            <a:ext cx="15609094" cy="101441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bg>
      <p:bgPr>
        <a:solidFill>
          <a:srgbClr val="FFFFFF"/>
        </a:solidFill>
        <a:effectLst/>
      </p:bgPr>
    </p:bg>
    <p:spTree>
      <p:nvGrpSpPr>
        <p:cNvPr id="1" name=""/>
        <p:cNvGrpSpPr/>
        <p:nvPr/>
      </p:nvGrpSpPr>
      <p:grpSpPr>
        <a:xfrm>
          <a:off x="0" y="0"/>
          <a:ext cx="0" cy="0"/>
          <a:chOff x="0" y="0"/>
          <a:chExt cx="0" cy="0"/>
        </a:xfrm>
      </p:grpSpPr>
      <p:sp>
        <p:nvSpPr>
          <p:cNvPr id="35" name="Изображение"/>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36" name="Изображение"/>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37" name="Изображение"/>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3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3957"/>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387453" y="625078"/>
            <a:ext cx="15609094" cy="3036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4387453" y="3661171"/>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10370343" y="1604166"/>
            <a:ext cx="1" cy="2777349"/>
          </a:xfrm>
          <a:prstGeom prst="line">
            <a:avLst/>
          </a:prstGeom>
          <a:ln w="12700">
            <a:solidFill>
              <a:srgbClr val="FFFFFF"/>
            </a:solidFill>
            <a:miter lim="400000"/>
          </a:ln>
        </p:spPr>
        <p:txBody>
          <a:bodyPr lIns="71437" tIns="71437" rIns="71437" bIns="71437" anchor="ctr"/>
          <a:lstStyle/>
          <a:p>
            <a:pPr>
              <a:defRPr sz="3200"/>
            </a:pPr>
            <a:endParaRPr/>
          </a:p>
        </p:txBody>
      </p:sp>
      <p:sp>
        <p:nvSpPr>
          <p:cNvPr id="52" name="Очень крутой…"/>
          <p:cNvSpPr txBox="1"/>
          <p:nvPr/>
        </p:nvSpPr>
        <p:spPr>
          <a:xfrm>
            <a:off x="7054304" y="4779954"/>
            <a:ext cx="14148094" cy="4156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lstStyle/>
          <a:p>
            <a:pPr algn="l">
              <a:defRPr sz="7000" b="1" cap="all">
                <a:solidFill>
                  <a:srgbClr val="253957"/>
                </a:solidFill>
                <a:latin typeface="+mn-lt"/>
                <a:ea typeface="+mn-ea"/>
                <a:cs typeface="+mn-cs"/>
                <a:sym typeface="Arial Narrow"/>
              </a:defRPr>
            </a:pPr>
            <a:r>
              <a:rPr lang="ru-RU" dirty="0">
                <a:solidFill>
                  <a:srgbClr val="253957"/>
                </a:solidFill>
                <a:latin typeface="Arial" panose="020B0604020202020204" pitchFamily="34" charset="0"/>
                <a:cs typeface="Arial" panose="020B0604020202020204" pitchFamily="34" charset="0"/>
              </a:rPr>
              <a:t>Библиотека виртуальных моделей современных измерительных приборов</a:t>
            </a:r>
          </a:p>
        </p:txBody>
      </p:sp>
      <p:sp>
        <p:nvSpPr>
          <p:cNvPr id="53" name="Очень крутой подзаголовок презентации"/>
          <p:cNvSpPr txBox="1"/>
          <p:nvPr/>
        </p:nvSpPr>
        <p:spPr>
          <a:xfrm>
            <a:off x="7056467" y="4651745"/>
            <a:ext cx="9443424" cy="1173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algn="l">
              <a:defRPr sz="42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Проект</a:t>
            </a:r>
            <a:endParaRPr dirty="0">
              <a:latin typeface="Arial" panose="020B0604020202020204" pitchFamily="34" charset="0"/>
              <a:cs typeface="Arial" panose="020B0604020202020204" pitchFamily="34" charset="0"/>
            </a:endParaRPr>
          </a:p>
        </p:txBody>
      </p:sp>
      <p:sp>
        <p:nvSpPr>
          <p:cNvPr id="54" name="Название подразделения,  лаборатории, факультета и т.д."/>
          <p:cNvSpPr txBox="1"/>
          <p:nvPr/>
        </p:nvSpPr>
        <p:spPr>
          <a:xfrm>
            <a:off x="7116914" y="1555059"/>
            <a:ext cx="11051749"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defRPr sz="4200">
                <a:solidFill>
                  <a:srgbClr val="253957"/>
                </a:solidFill>
                <a:latin typeface="+mn-lt"/>
                <a:ea typeface="+mn-ea"/>
                <a:cs typeface="+mn-cs"/>
                <a:sym typeface="Arial Narrow"/>
              </a:defRPr>
            </a:pPr>
            <a:r>
              <a:rPr lang="ru-RU" sz="4000" dirty="0">
                <a:latin typeface="Arial" panose="020B0604020202020204" pitchFamily="34" charset="0"/>
                <a:cs typeface="Arial" panose="020B0604020202020204" pitchFamily="34" charset="0"/>
              </a:rPr>
              <a:t>Департамент электронной инженерии МИЭМ им. </a:t>
            </a:r>
            <a:r>
              <a:rPr lang="ru-RU" sz="4000" dirty="0" err="1">
                <a:latin typeface="Arial" panose="020B0604020202020204" pitchFamily="34" charset="0"/>
                <a:cs typeface="Arial" panose="020B0604020202020204" pitchFamily="34" charset="0"/>
              </a:rPr>
              <a:t>А.Н.Тихонова</a:t>
            </a:r>
            <a:r>
              <a:rPr lang="ru-RU" sz="4000" dirty="0">
                <a:latin typeface="Arial" panose="020B0604020202020204" pitchFamily="34" charset="0"/>
                <a:cs typeface="Arial" panose="020B0604020202020204" pitchFamily="34" charset="0"/>
              </a:rPr>
              <a:t> НИУ ВШЭ</a:t>
            </a:r>
            <a:endParaRPr sz="4000" dirty="0">
              <a:latin typeface="Arial" panose="020B0604020202020204" pitchFamily="34" charset="0"/>
              <a:cs typeface="Arial" panose="020B0604020202020204" pitchFamily="34" charset="0"/>
            </a:endParaRPr>
          </a:p>
        </p:txBody>
      </p:sp>
      <p:sp>
        <p:nvSpPr>
          <p:cNvPr id="55" name="Москва, 2017"/>
          <p:cNvSpPr txBox="1"/>
          <p:nvPr/>
        </p:nvSpPr>
        <p:spPr>
          <a:xfrm>
            <a:off x="7116915" y="11892516"/>
            <a:ext cx="9443424" cy="575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642937">
              <a:defRPr sz="2800">
                <a:solidFill>
                  <a:srgbClr val="253957"/>
                </a:solidFill>
                <a:latin typeface="+mn-lt"/>
                <a:ea typeface="+mn-ea"/>
                <a:cs typeface="+mn-cs"/>
                <a:sym typeface="Arial Narrow"/>
              </a:defRPr>
            </a:lvl1pPr>
          </a:lstStyle>
          <a:p>
            <a:r>
              <a:rPr dirty="0" err="1">
                <a:latin typeface="Arial" panose="020B0604020202020204" pitchFamily="34" charset="0"/>
                <a:cs typeface="Arial" panose="020B0604020202020204" pitchFamily="34" charset="0"/>
              </a:rPr>
              <a:t>Москва</a:t>
            </a:r>
            <a:r>
              <a:rPr dirty="0">
                <a:latin typeface="Arial" panose="020B0604020202020204" pitchFamily="34" charset="0"/>
                <a:cs typeface="Arial" panose="020B0604020202020204" pitchFamily="34" charset="0"/>
              </a:rPr>
              <a:t>, 201</a:t>
            </a:r>
            <a:r>
              <a:rPr lang="en-US" dirty="0">
                <a:latin typeface="Arial" panose="020B0604020202020204" pitchFamily="34" charset="0"/>
                <a:cs typeface="Arial" panose="020B0604020202020204" pitchFamily="34" charset="0"/>
              </a:rPr>
              <a:t>8</a:t>
            </a:r>
            <a:endParaRPr dirty="0">
              <a:latin typeface="Arial" panose="020B0604020202020204" pitchFamily="34" charset="0"/>
              <a:cs typeface="Arial" panose="020B0604020202020204" pitchFamily="34" charset="0"/>
            </a:endParaRPr>
          </a:p>
        </p:txBody>
      </p:sp>
      <p:pic>
        <p:nvPicPr>
          <p:cNvPr id="56" name="Изображение" descr="Изображение"/>
          <p:cNvPicPr>
            <a:picLocks noChangeAspect="1"/>
          </p:cNvPicPr>
          <p:nvPr/>
        </p:nvPicPr>
        <p:blipFill>
          <a:blip r:embed="rId2">
            <a:extLst/>
          </a:blip>
          <a:stretch>
            <a:fillRect/>
          </a:stretch>
        </p:blipFill>
        <p:spPr>
          <a:xfrm>
            <a:off x="1221970" y="1330739"/>
            <a:ext cx="2736119" cy="2645547"/>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www.text"/>
          <p:cNvSpPr txBox="1"/>
          <p:nvPr/>
        </p:nvSpPr>
        <p:spPr>
          <a:xfrm>
            <a:off x="10325585" y="10485321"/>
            <a:ext cx="3732829" cy="63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rPr sz="3200" dirty="0">
                <a:latin typeface="Arial" panose="020B0604020202020204" pitchFamily="34" charset="0"/>
                <a:cs typeface="Arial" panose="020B0604020202020204" pitchFamily="34" charset="0"/>
              </a:rPr>
              <a:t>www.</a:t>
            </a:r>
            <a:r>
              <a:rPr lang="en-US" sz="3200" dirty="0">
                <a:latin typeface="Arial" panose="020B0604020202020204" pitchFamily="34" charset="0"/>
                <a:cs typeface="Arial" panose="020B0604020202020204" pitchFamily="34" charset="0"/>
              </a:rPr>
              <a:t>miem.hse.ru</a:t>
            </a:r>
            <a:endParaRPr sz="3200" dirty="0">
              <a:latin typeface="Arial" panose="020B0604020202020204" pitchFamily="34" charset="0"/>
              <a:cs typeface="Arial" panose="020B0604020202020204" pitchFamily="34" charset="0"/>
            </a:endParaRPr>
          </a:p>
        </p:txBody>
      </p:sp>
      <p:sp>
        <p:nvSpPr>
          <p:cNvPr id="102" name="Телефон.: +Х (ХХХ) ХХХ ХХХХ"/>
          <p:cNvSpPr txBox="1"/>
          <p:nvPr/>
        </p:nvSpPr>
        <p:spPr>
          <a:xfrm>
            <a:off x="8807624" y="12231634"/>
            <a:ext cx="7372117" cy="63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rPr lang="ru-RU" sz="3200" dirty="0">
                <a:latin typeface="Arial" panose="020B0604020202020204" pitchFamily="34" charset="0"/>
                <a:cs typeface="Arial" panose="020B0604020202020204" pitchFamily="34" charset="0"/>
              </a:rPr>
              <a:t>Телефон: +7 (495) 772-9590 * 15198</a:t>
            </a:r>
          </a:p>
        </p:txBody>
      </p:sp>
      <p:pic>
        <p:nvPicPr>
          <p:cNvPr id="103" name="Изображение" descr="Изображение"/>
          <p:cNvPicPr>
            <a:picLocks noChangeAspect="1"/>
          </p:cNvPicPr>
          <p:nvPr/>
        </p:nvPicPr>
        <p:blipFill>
          <a:blip r:embed="rId2">
            <a:extLst/>
          </a:blip>
          <a:stretch>
            <a:fillRect/>
          </a:stretch>
        </p:blipFill>
        <p:spPr>
          <a:xfrm>
            <a:off x="10594075" y="4920064"/>
            <a:ext cx="3195850" cy="3090059"/>
          </a:xfrm>
          <a:prstGeom prst="rect">
            <a:avLst/>
          </a:prstGeom>
          <a:ln w="12700">
            <a:miter lim="400000"/>
          </a:ln>
        </p:spPr>
      </p:pic>
      <p:sp>
        <p:nvSpPr>
          <p:cNvPr id="6" name="www.text">
            <a:extLst>
              <a:ext uri="{FF2B5EF4-FFF2-40B4-BE49-F238E27FC236}">
                <a16:creationId xmlns:a16="http://schemas.microsoft.com/office/drawing/2014/main" id="{DEF6A145-57D2-4BAB-876A-BFF8A4F1BC37}"/>
              </a:ext>
            </a:extLst>
          </p:cNvPr>
          <p:cNvSpPr txBox="1"/>
          <p:nvPr/>
        </p:nvSpPr>
        <p:spPr>
          <a:xfrm>
            <a:off x="8142583" y="8627279"/>
            <a:ext cx="7771071" cy="1621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defTabSz="642937">
              <a:defRPr sz="2400">
                <a:solidFill>
                  <a:srgbClr val="FFFFFF"/>
                </a:solidFill>
                <a:latin typeface="+mn-lt"/>
                <a:ea typeface="+mn-ea"/>
                <a:cs typeface="+mn-cs"/>
                <a:sym typeface="Arial Narrow"/>
              </a:defRPr>
            </a:lvl1pPr>
          </a:lstStyle>
          <a:p>
            <a:pPr algn="ctr"/>
            <a:r>
              <a:rPr lang="ru-RU" sz="3200" dirty="0">
                <a:latin typeface="Arial" panose="020B0604020202020204" pitchFamily="34" charset="0"/>
                <a:cs typeface="Arial" panose="020B0604020202020204" pitchFamily="34" charset="0"/>
              </a:rPr>
              <a:t>По вопросам и предложениям</a:t>
            </a:r>
          </a:p>
          <a:p>
            <a:pPr algn="ctr"/>
            <a:endParaRPr lang="ru-RU" sz="3200" dirty="0">
              <a:latin typeface="Arial" panose="020B0604020202020204" pitchFamily="34" charset="0"/>
              <a:cs typeface="Arial" panose="020B0604020202020204" pitchFamily="34" charset="0"/>
            </a:endParaRPr>
          </a:p>
          <a:p>
            <a:pPr algn="ctr"/>
            <a:r>
              <a:rPr lang="ru-RU" sz="3200" dirty="0">
                <a:latin typeface="Arial" panose="020B0604020202020204" pitchFamily="34" charset="0"/>
                <a:cs typeface="Arial" panose="020B0604020202020204" pitchFamily="34" charset="0"/>
              </a:rPr>
              <a:t>Организатор проекта</a:t>
            </a:r>
          </a:p>
        </p:txBody>
      </p:sp>
      <p:sp>
        <p:nvSpPr>
          <p:cNvPr id="7" name="Телефон.: +Х (ХХХ) ХХХ ХХХХ">
            <a:extLst>
              <a:ext uri="{FF2B5EF4-FFF2-40B4-BE49-F238E27FC236}">
                <a16:creationId xmlns:a16="http://schemas.microsoft.com/office/drawing/2014/main" id="{8C2AF0A9-20B9-4306-922A-2B4FC016FB64}"/>
              </a:ext>
            </a:extLst>
          </p:cNvPr>
          <p:cNvSpPr txBox="1"/>
          <p:nvPr/>
        </p:nvSpPr>
        <p:spPr>
          <a:xfrm>
            <a:off x="8141433" y="11358478"/>
            <a:ext cx="8380229" cy="63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l" defTabSz="642937">
              <a:defRPr sz="2400">
                <a:solidFill>
                  <a:srgbClr val="FFFFFF"/>
                </a:solidFill>
                <a:latin typeface="+mn-lt"/>
                <a:ea typeface="+mn-ea"/>
                <a:cs typeface="+mn-cs"/>
                <a:sym typeface="Arial Narrow"/>
              </a:defRPr>
            </a:lvl1pPr>
          </a:lstStyle>
          <a:p>
            <a:r>
              <a:rPr lang="ru-RU" sz="3200" dirty="0">
                <a:latin typeface="Arial" panose="020B0604020202020204" pitchFamily="34" charset="0"/>
                <a:cs typeface="Arial" panose="020B0604020202020204" pitchFamily="34" charset="0"/>
              </a:rPr>
              <a:t>Адрес: 123458, Москва, ул. Таллинская, 34</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Очень крутой заголовок…"/>
          <p:cNvSpPr txBox="1"/>
          <p:nvPr/>
        </p:nvSpPr>
        <p:spPr>
          <a:xfrm>
            <a:off x="1115664" y="2972786"/>
            <a:ext cx="21506374" cy="2313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latin typeface="Arial" panose="020B0604020202020204" pitchFamily="34" charset="0"/>
                <a:cs typeface="Arial" panose="020B0604020202020204" pitchFamily="34" charset="0"/>
              </a:rPr>
              <a:t>команда проекта</a:t>
            </a:r>
            <a:endParaRPr dirty="0">
              <a:latin typeface="Arial" panose="020B0604020202020204" pitchFamily="34" charset="0"/>
              <a:cs typeface="Arial" panose="020B0604020202020204" pitchFamily="34" charset="0"/>
            </a:endParaRPr>
          </a:p>
        </p:txBody>
      </p:sp>
      <p:sp>
        <p:nvSpPr>
          <p:cNvPr id="68"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70"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Название подразделения, лаборатории, факультета и т.д.">
            <a:extLst>
              <a:ext uri="{FF2B5EF4-FFF2-40B4-BE49-F238E27FC236}">
                <a16:creationId xmlns:a16="http://schemas.microsoft.com/office/drawing/2014/main" id="{63DCC41E-8A1C-4EA2-BFFF-F0272F3D9CEB}"/>
              </a:ext>
            </a:extLst>
          </p:cNvPr>
          <p:cNvSpPr txBox="1"/>
          <p:nvPr/>
        </p:nvSpPr>
        <p:spPr>
          <a:xfrm>
            <a:off x="11338744" y="942364"/>
            <a:ext cx="11366416"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Департамент электронной инженерии МИЭМ им. </a:t>
            </a:r>
            <a:r>
              <a:rPr lang="ru-RU" dirty="0" err="1">
                <a:latin typeface="Arial" panose="020B0604020202020204" pitchFamily="34" charset="0"/>
                <a:cs typeface="Arial" panose="020B0604020202020204" pitchFamily="34" charset="0"/>
              </a:rPr>
              <a:t>А.Н.Тихонова</a:t>
            </a:r>
            <a:r>
              <a:rPr lang="ru-RU" dirty="0">
                <a:latin typeface="Arial" panose="020B0604020202020204" pitchFamily="34" charset="0"/>
                <a:cs typeface="Arial" panose="020B0604020202020204" pitchFamily="34" charset="0"/>
              </a:rPr>
              <a:t> НИУ ВШЭ</a:t>
            </a:r>
          </a:p>
        </p:txBody>
      </p:sp>
      <p:pic>
        <p:nvPicPr>
          <p:cNvPr id="3" name="Рисунок 2">
            <a:extLst>
              <a:ext uri="{FF2B5EF4-FFF2-40B4-BE49-F238E27FC236}">
                <a16:creationId xmlns:a16="http://schemas.microsoft.com/office/drawing/2014/main" id="{D65DEC58-D0C9-48F1-98AF-A9E8C350D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549" y="4837714"/>
            <a:ext cx="5905500" cy="5905500"/>
          </a:xfrm>
          <a:prstGeom prst="rect">
            <a:avLst/>
          </a:prstGeom>
        </p:spPr>
      </p:pic>
      <p:pic>
        <p:nvPicPr>
          <p:cNvPr id="5" name="Рисунок 4">
            <a:extLst>
              <a:ext uri="{FF2B5EF4-FFF2-40B4-BE49-F238E27FC236}">
                <a16:creationId xmlns:a16="http://schemas.microsoft.com/office/drawing/2014/main" id="{C9D5DB87-A4CA-47DA-A4C9-85F3390DC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250" y="4840664"/>
            <a:ext cx="5905500" cy="5905500"/>
          </a:xfrm>
          <a:prstGeom prst="rect">
            <a:avLst/>
          </a:prstGeom>
        </p:spPr>
      </p:pic>
      <p:pic>
        <p:nvPicPr>
          <p:cNvPr id="7" name="Рисунок 6">
            <a:extLst>
              <a:ext uri="{FF2B5EF4-FFF2-40B4-BE49-F238E27FC236}">
                <a16:creationId xmlns:a16="http://schemas.microsoft.com/office/drawing/2014/main" id="{1364AB97-36C0-409A-A8F0-7F9E0988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6538" y="4837714"/>
            <a:ext cx="5905500" cy="5905500"/>
          </a:xfrm>
          <a:prstGeom prst="rect">
            <a:avLst/>
          </a:prstGeom>
        </p:spPr>
      </p:pic>
      <p:sp>
        <p:nvSpPr>
          <p:cNvPr id="12" name="Название подразделения, лаборатории, факультета и т.д.">
            <a:extLst>
              <a:ext uri="{FF2B5EF4-FFF2-40B4-BE49-F238E27FC236}">
                <a16:creationId xmlns:a16="http://schemas.microsoft.com/office/drawing/2014/main" id="{5CE51E03-4919-4793-B215-9FBE5D328496}"/>
              </a:ext>
            </a:extLst>
          </p:cNvPr>
          <p:cNvSpPr txBox="1"/>
          <p:nvPr/>
        </p:nvSpPr>
        <p:spPr>
          <a:xfrm>
            <a:off x="1997031" y="11112870"/>
            <a:ext cx="4824536"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r">
              <a:defRPr sz="2400">
                <a:solidFill>
                  <a:srgbClr val="253957"/>
                </a:solidFill>
                <a:latin typeface="+mn-lt"/>
                <a:ea typeface="+mn-ea"/>
                <a:cs typeface="+mn-cs"/>
                <a:sym typeface="Arial Narrow"/>
              </a:defRPr>
            </a:lvl1pPr>
          </a:lstStyle>
          <a:p>
            <a:pPr algn="ctr"/>
            <a:r>
              <a:rPr lang="ru-RU" sz="4000" dirty="0">
                <a:latin typeface="Arial" panose="020B0604020202020204" pitchFamily="34" charset="0"/>
                <a:cs typeface="Arial" panose="020B0604020202020204" pitchFamily="34" charset="0"/>
              </a:rPr>
              <a:t>Аналитик проекта</a:t>
            </a:r>
          </a:p>
          <a:p>
            <a:pPr algn="ctr"/>
            <a:r>
              <a:rPr lang="ru-RU" sz="4000" dirty="0">
                <a:latin typeface="Arial" panose="020B0604020202020204" pitchFamily="34" charset="0"/>
                <a:cs typeface="Arial" panose="020B0604020202020204" pitchFamily="34" charset="0"/>
              </a:rPr>
              <a:t>И.Ю. Пономарева</a:t>
            </a:r>
          </a:p>
        </p:txBody>
      </p:sp>
      <p:sp>
        <p:nvSpPr>
          <p:cNvPr id="13" name="Название подразделения, лаборатории, факультета и т.д.">
            <a:extLst>
              <a:ext uri="{FF2B5EF4-FFF2-40B4-BE49-F238E27FC236}">
                <a16:creationId xmlns:a16="http://schemas.microsoft.com/office/drawing/2014/main" id="{BE07E664-E5E7-4B00-A5A6-EB2E9E17ACD7}"/>
              </a:ext>
            </a:extLst>
          </p:cNvPr>
          <p:cNvSpPr txBox="1"/>
          <p:nvPr/>
        </p:nvSpPr>
        <p:spPr>
          <a:xfrm>
            <a:off x="8447584" y="11112870"/>
            <a:ext cx="7416824"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r">
              <a:defRPr sz="2400">
                <a:solidFill>
                  <a:srgbClr val="253957"/>
                </a:solidFill>
                <a:latin typeface="+mn-lt"/>
                <a:ea typeface="+mn-ea"/>
                <a:cs typeface="+mn-cs"/>
                <a:sym typeface="Arial Narrow"/>
              </a:defRPr>
            </a:lvl1pPr>
          </a:lstStyle>
          <a:p>
            <a:pPr algn="ctr"/>
            <a:r>
              <a:rPr lang="ru-RU" sz="4000" dirty="0">
                <a:latin typeface="Arial" panose="020B0604020202020204" pitchFamily="34" charset="0"/>
                <a:cs typeface="Arial" panose="020B0604020202020204" pitchFamily="34" charset="0"/>
              </a:rPr>
              <a:t>Разработчики проекта</a:t>
            </a:r>
          </a:p>
          <a:p>
            <a:pPr algn="ctr"/>
            <a:r>
              <a:rPr lang="ru-RU" sz="4000" dirty="0">
                <a:latin typeface="Arial" panose="020B0604020202020204" pitchFamily="34" charset="0"/>
                <a:cs typeface="Arial" panose="020B0604020202020204" pitchFamily="34" charset="0"/>
              </a:rPr>
              <a:t>А.А. Кузнецов и А.В. Шуваев</a:t>
            </a:r>
          </a:p>
        </p:txBody>
      </p:sp>
      <p:sp>
        <p:nvSpPr>
          <p:cNvPr id="14" name="Название подразделения, лаборатории, факультета и т.д.">
            <a:extLst>
              <a:ext uri="{FF2B5EF4-FFF2-40B4-BE49-F238E27FC236}">
                <a16:creationId xmlns:a16="http://schemas.microsoft.com/office/drawing/2014/main" id="{CDB178EE-40BF-4A0E-8D0B-B5EA56DAE1A1}"/>
              </a:ext>
            </a:extLst>
          </p:cNvPr>
          <p:cNvSpPr txBox="1"/>
          <p:nvPr/>
        </p:nvSpPr>
        <p:spPr>
          <a:xfrm>
            <a:off x="16716537" y="11110641"/>
            <a:ext cx="5670431"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r">
              <a:defRPr sz="2400">
                <a:solidFill>
                  <a:srgbClr val="253957"/>
                </a:solidFill>
                <a:latin typeface="+mn-lt"/>
                <a:ea typeface="+mn-ea"/>
                <a:cs typeface="+mn-cs"/>
                <a:sym typeface="Arial Narrow"/>
              </a:defRPr>
            </a:lvl1pPr>
          </a:lstStyle>
          <a:p>
            <a:pPr algn="ctr"/>
            <a:r>
              <a:rPr lang="ru-RU" sz="4000" dirty="0">
                <a:latin typeface="Arial" panose="020B0604020202020204" pitchFamily="34" charset="0"/>
                <a:cs typeface="Arial" panose="020B0604020202020204" pitchFamily="34" charset="0"/>
              </a:rPr>
              <a:t>Тестировщик проекта</a:t>
            </a:r>
          </a:p>
          <a:p>
            <a:pPr algn="ctr"/>
            <a:r>
              <a:rPr lang="ru-RU" sz="4000" dirty="0">
                <a:latin typeface="Arial" panose="020B0604020202020204" pitchFamily="34" charset="0"/>
                <a:cs typeface="Arial" panose="020B0604020202020204" pitchFamily="34" charset="0"/>
              </a:rPr>
              <a:t>В.П. </a:t>
            </a:r>
            <a:r>
              <a:rPr lang="ru-RU" sz="4000" dirty="0" err="1">
                <a:latin typeface="Arial" panose="020B0604020202020204" pitchFamily="34" charset="0"/>
                <a:cs typeface="Arial" panose="020B0604020202020204" pitchFamily="34" charset="0"/>
              </a:rPr>
              <a:t>Кругляченко</a:t>
            </a:r>
            <a:endParaRPr lang="ru-R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777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Очень крутой заголовок…"/>
          <p:cNvSpPr txBox="1"/>
          <p:nvPr/>
        </p:nvSpPr>
        <p:spPr>
          <a:xfrm>
            <a:off x="1115664" y="2972786"/>
            <a:ext cx="21506374" cy="2313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latin typeface="Arial" panose="020B0604020202020204" pitchFamily="34" charset="0"/>
                <a:cs typeface="Arial" panose="020B0604020202020204" pitchFamily="34" charset="0"/>
              </a:rPr>
              <a:t>команда проекта</a:t>
            </a:r>
            <a:endParaRPr dirty="0">
              <a:latin typeface="Arial" panose="020B0604020202020204" pitchFamily="34" charset="0"/>
              <a:cs typeface="Arial" panose="020B0604020202020204" pitchFamily="34" charset="0"/>
            </a:endParaRPr>
          </a:p>
        </p:txBody>
      </p:sp>
      <p:sp>
        <p:nvSpPr>
          <p:cNvPr id="68"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70"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Название подразделения, лаборатории, факультета и т.д.">
            <a:extLst>
              <a:ext uri="{FF2B5EF4-FFF2-40B4-BE49-F238E27FC236}">
                <a16:creationId xmlns:a16="http://schemas.microsoft.com/office/drawing/2014/main" id="{63DCC41E-8A1C-4EA2-BFFF-F0272F3D9CEB}"/>
              </a:ext>
            </a:extLst>
          </p:cNvPr>
          <p:cNvSpPr txBox="1"/>
          <p:nvPr/>
        </p:nvSpPr>
        <p:spPr>
          <a:xfrm>
            <a:off x="11338744" y="942364"/>
            <a:ext cx="11366416"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Департамент электронной инженерии МИЭМ им. </a:t>
            </a:r>
            <a:r>
              <a:rPr lang="ru-RU" dirty="0" err="1">
                <a:latin typeface="Arial" panose="020B0604020202020204" pitchFamily="34" charset="0"/>
                <a:cs typeface="Arial" panose="020B0604020202020204" pitchFamily="34" charset="0"/>
              </a:rPr>
              <a:t>А.Н.Тихонова</a:t>
            </a:r>
            <a:r>
              <a:rPr lang="ru-RU" dirty="0">
                <a:latin typeface="Arial" panose="020B0604020202020204" pitchFamily="34" charset="0"/>
                <a:cs typeface="Arial" panose="020B0604020202020204" pitchFamily="34" charset="0"/>
              </a:rPr>
              <a:t> НИУ ВШЭ</a:t>
            </a:r>
          </a:p>
        </p:txBody>
      </p:sp>
      <p:sp>
        <p:nvSpPr>
          <p:cNvPr id="13" name="Название подразделения, лаборатории, факультета и т.д.">
            <a:extLst>
              <a:ext uri="{FF2B5EF4-FFF2-40B4-BE49-F238E27FC236}">
                <a16:creationId xmlns:a16="http://schemas.microsoft.com/office/drawing/2014/main" id="{BE07E664-E5E7-4B00-A5A6-EB2E9E17ACD7}"/>
              </a:ext>
            </a:extLst>
          </p:cNvPr>
          <p:cNvSpPr txBox="1"/>
          <p:nvPr/>
        </p:nvSpPr>
        <p:spPr>
          <a:xfrm>
            <a:off x="8447584" y="11112870"/>
            <a:ext cx="7416824" cy="1375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r">
              <a:defRPr sz="2400">
                <a:solidFill>
                  <a:srgbClr val="253957"/>
                </a:solidFill>
                <a:latin typeface="+mn-lt"/>
                <a:ea typeface="+mn-ea"/>
                <a:cs typeface="+mn-cs"/>
                <a:sym typeface="Arial Narrow"/>
              </a:defRPr>
            </a:lvl1pPr>
          </a:lstStyle>
          <a:p>
            <a:pPr algn="ctr"/>
            <a:r>
              <a:rPr lang="ru-RU" sz="4000" dirty="0">
                <a:latin typeface="Arial" panose="020B0604020202020204" pitchFamily="34" charset="0"/>
                <a:cs typeface="Arial" panose="020B0604020202020204" pitchFamily="34" charset="0"/>
              </a:rPr>
              <a:t>Руководитель проекта</a:t>
            </a:r>
          </a:p>
          <a:p>
            <a:pPr algn="ctr"/>
            <a:r>
              <a:rPr lang="ru-RU" sz="4000" dirty="0">
                <a:latin typeface="Arial" panose="020B0604020202020204" pitchFamily="34" charset="0"/>
                <a:cs typeface="Arial" panose="020B0604020202020204" pitchFamily="34" charset="0"/>
              </a:rPr>
              <a:t>М.И. </a:t>
            </a:r>
            <a:r>
              <a:rPr lang="ru-RU" sz="4000" dirty="0" err="1">
                <a:latin typeface="Arial" panose="020B0604020202020204" pitchFamily="34" charset="0"/>
                <a:cs typeface="Arial" panose="020B0604020202020204" pitchFamily="34" charset="0"/>
              </a:rPr>
              <a:t>Красивская</a:t>
            </a:r>
            <a:endParaRPr lang="ru-RU" sz="40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771A6555-42DB-40B0-AA00-0D173C1F4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996" y="4254870"/>
            <a:ext cx="6858000" cy="6858000"/>
          </a:xfrm>
          <a:prstGeom prst="rect">
            <a:avLst/>
          </a:prstGeom>
        </p:spPr>
      </p:pic>
    </p:spTree>
    <p:extLst>
      <p:ext uri="{BB962C8B-B14F-4D97-AF65-F5344CB8AC3E}">
        <p14:creationId xmlns:p14="http://schemas.microsoft.com/office/powerpoint/2010/main" val="11045974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6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5927304" y="3208820"/>
            <a:ext cx="15337704" cy="4842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2800">
                <a:solidFill>
                  <a:srgbClr val="253957"/>
                </a:solidFill>
                <a:latin typeface="+mn-lt"/>
                <a:ea typeface="+mn-ea"/>
                <a:cs typeface="+mn-cs"/>
                <a:sym typeface="Arial Narrow"/>
              </a:defRPr>
            </a:pPr>
            <a:r>
              <a:rPr lang="ru-RU" sz="3600" dirty="0">
                <a:latin typeface="Arial" panose="020B0604020202020204" pitchFamily="34" charset="0"/>
                <a:cs typeface="Arial" panose="020B0604020202020204" pitchFamily="34" charset="0"/>
              </a:rPr>
              <a:t>разработка библиотеки виртуальных моделей измерительных приборов для оптимизации материально-технической базы лабораторного практикума по электрическим измерениям</a:t>
            </a:r>
            <a:endParaRPr sz="3600" dirty="0">
              <a:latin typeface="Arial" panose="020B0604020202020204" pitchFamily="34" charset="0"/>
              <a:cs typeface="Arial" panose="020B0604020202020204" pitchFamily="34" charset="0"/>
            </a:endParaRPr>
          </a:p>
        </p:txBody>
      </p:sp>
      <p:sp>
        <p:nvSpPr>
          <p:cNvPr id="61" name="Заголовок основного текста"/>
          <p:cNvSpPr txBox="1"/>
          <p:nvPr/>
        </p:nvSpPr>
        <p:spPr>
          <a:xfrm>
            <a:off x="1201065" y="2670952"/>
            <a:ext cx="16073438" cy="1324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Цель проекта – </a:t>
            </a:r>
            <a:endParaRPr dirty="0">
              <a:latin typeface="Arial" panose="020B0604020202020204" pitchFamily="34" charset="0"/>
              <a:cs typeface="Arial" panose="020B0604020202020204" pitchFamily="34" charset="0"/>
            </a:endParaRPr>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Департамент электронной инженерии МИЭМ им. </a:t>
            </a:r>
            <a:r>
              <a:rPr lang="ru-RU" dirty="0" err="1">
                <a:latin typeface="Arial" panose="020B0604020202020204" pitchFamily="34" charset="0"/>
                <a:cs typeface="Arial" panose="020B0604020202020204" pitchFamily="34" charset="0"/>
              </a:rPr>
              <a:t>А.Н.Тихонова</a:t>
            </a:r>
            <a:r>
              <a:rPr lang="ru-RU" dirty="0">
                <a:latin typeface="Arial" panose="020B0604020202020204" pitchFamily="34" charset="0"/>
                <a:cs typeface="Arial" panose="020B0604020202020204" pitchFamily="34" charset="0"/>
              </a:rPr>
              <a:t> НИУ ВШЭ</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Заголовок основного текста">
            <a:extLst>
              <a:ext uri="{FF2B5EF4-FFF2-40B4-BE49-F238E27FC236}">
                <a16:creationId xmlns:a16="http://schemas.microsoft.com/office/drawing/2014/main" id="{9946CFF8-8486-4B58-A13E-D3DE32EC985C}"/>
              </a:ext>
            </a:extLst>
          </p:cNvPr>
          <p:cNvSpPr txBox="1"/>
          <p:nvPr/>
        </p:nvSpPr>
        <p:spPr>
          <a:xfrm>
            <a:off x="1193086" y="6151774"/>
            <a:ext cx="16073438" cy="1324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b"/>
          <a:lstStyle>
            <a:lvl1pPr algn="l">
              <a:defRPr sz="4200" b="1">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Обоснование инициации проекта: </a:t>
            </a:r>
            <a:endParaRPr dirty="0">
              <a:latin typeface="Arial" panose="020B0604020202020204" pitchFamily="34" charset="0"/>
              <a:cs typeface="Arial" panose="020B0604020202020204" pitchFamily="34" charset="0"/>
            </a:endParaRPr>
          </a:p>
        </p:txBody>
      </p:sp>
      <p:sp>
        <p:nvSpPr>
          <p:cNvPr id="9"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020E865F-2802-4A43-85E2-164DB2B40863}"/>
              </a:ext>
            </a:extLst>
          </p:cNvPr>
          <p:cNvSpPr txBox="1"/>
          <p:nvPr/>
        </p:nvSpPr>
        <p:spPr>
          <a:xfrm>
            <a:off x="10607824" y="6713984"/>
            <a:ext cx="12258804" cy="4842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2800">
                <a:solidFill>
                  <a:srgbClr val="253957"/>
                </a:solidFill>
                <a:latin typeface="+mn-lt"/>
                <a:ea typeface="+mn-ea"/>
                <a:cs typeface="+mn-cs"/>
                <a:sym typeface="Arial Narrow"/>
              </a:defRPr>
            </a:pPr>
            <a:r>
              <a:rPr lang="ru-RU" sz="3600" dirty="0">
                <a:latin typeface="Arial" panose="020B0604020202020204" pitchFamily="34" charset="0"/>
                <a:cs typeface="Arial" panose="020B0604020202020204" pitchFamily="34" charset="0"/>
              </a:rPr>
              <a:t>уменьшение затрат на закупку и обслуживание большого парка измерительных приборов, снижение рисков вывода из строя дорогостоящего оборудования по причине неквалифицированного использования и упрощение организации образовательного процесса за счёт внедрения лабораторных работ во фронтальном или дистанционном режиме</a:t>
            </a:r>
            <a:endParaRPr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Очень крутой заголовок…"/>
          <p:cNvSpPr txBox="1"/>
          <p:nvPr/>
        </p:nvSpPr>
        <p:spPr>
          <a:xfrm>
            <a:off x="1115664" y="2972786"/>
            <a:ext cx="21506374" cy="2313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latin typeface="Arial" panose="020B0604020202020204" pitchFamily="34" charset="0"/>
                <a:cs typeface="Arial" panose="020B0604020202020204" pitchFamily="34" charset="0"/>
              </a:rPr>
              <a:t>Задачи проекта</a:t>
            </a:r>
            <a:endParaRPr dirty="0">
              <a:latin typeface="Arial" panose="020B0604020202020204" pitchFamily="34" charset="0"/>
              <a:cs typeface="Arial" panose="020B0604020202020204" pitchFamily="34" charset="0"/>
            </a:endParaRPr>
          </a:p>
        </p:txBody>
      </p:sp>
      <p:sp>
        <p:nvSpPr>
          <p:cNvPr id="68"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70"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Название подразделения, лаборатории, факультета и т.д.">
            <a:extLst>
              <a:ext uri="{FF2B5EF4-FFF2-40B4-BE49-F238E27FC236}">
                <a16:creationId xmlns:a16="http://schemas.microsoft.com/office/drawing/2014/main" id="{63DCC41E-8A1C-4EA2-BFFF-F0272F3D9CEB}"/>
              </a:ext>
            </a:extLst>
          </p:cNvPr>
          <p:cNvSpPr txBox="1"/>
          <p:nvPr/>
        </p:nvSpPr>
        <p:spPr>
          <a:xfrm>
            <a:off x="11338744" y="942364"/>
            <a:ext cx="11366416"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Департамент электронной инженерии МИЭМ им. </a:t>
            </a:r>
            <a:r>
              <a:rPr lang="ru-RU" dirty="0" err="1">
                <a:latin typeface="Arial" panose="020B0604020202020204" pitchFamily="34" charset="0"/>
                <a:cs typeface="Arial" panose="020B0604020202020204" pitchFamily="34" charset="0"/>
              </a:rPr>
              <a:t>А.Н.Тихонова</a:t>
            </a:r>
            <a:r>
              <a:rPr lang="ru-RU" dirty="0">
                <a:latin typeface="Arial" panose="020B0604020202020204" pitchFamily="34" charset="0"/>
                <a:cs typeface="Arial" panose="020B0604020202020204" pitchFamily="34" charset="0"/>
              </a:rPr>
              <a:t> НИУ ВШЭ</a:t>
            </a:r>
          </a:p>
        </p:txBody>
      </p:sp>
      <p:sp>
        <p:nvSpPr>
          <p:cNvPr id="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97954007-26E2-4B4D-B13D-41021796AB2F}"/>
              </a:ext>
            </a:extLst>
          </p:cNvPr>
          <p:cNvSpPr txBox="1"/>
          <p:nvPr/>
        </p:nvSpPr>
        <p:spPr>
          <a:xfrm>
            <a:off x="1360254" y="4625765"/>
            <a:ext cx="21506374" cy="7704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2800">
                <a:solidFill>
                  <a:srgbClr val="253957"/>
                </a:solidFill>
                <a:latin typeface="+mn-lt"/>
                <a:ea typeface="+mn-ea"/>
                <a:cs typeface="+mn-cs"/>
                <a:sym typeface="Arial Narrow"/>
              </a:defRPr>
            </a:pPr>
            <a:r>
              <a:rPr lang="ru-RU" sz="4800" dirty="0">
                <a:latin typeface="Arial" panose="020B0604020202020204" pitchFamily="34" charset="0"/>
                <a:cs typeface="Arial" panose="020B0604020202020204" pitchFamily="34" charset="0"/>
              </a:rPr>
              <a:t>1. Обзор и анализ существующих решений и подходов (аналогов)</a:t>
            </a:r>
          </a:p>
          <a:p>
            <a:pPr algn="l">
              <a:defRPr sz="2800">
                <a:solidFill>
                  <a:srgbClr val="253957"/>
                </a:solidFill>
                <a:latin typeface="+mn-lt"/>
                <a:ea typeface="+mn-ea"/>
                <a:cs typeface="+mn-cs"/>
                <a:sym typeface="Arial Narrow"/>
              </a:defRPr>
            </a:pPr>
            <a:endParaRPr lang="ru-RU" sz="48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r>
              <a:rPr lang="ru-RU" sz="4800" dirty="0">
                <a:latin typeface="Arial" panose="020B0604020202020204" pitchFamily="34" charset="0"/>
                <a:cs typeface="Arial" panose="020B0604020202020204" pitchFamily="34" charset="0"/>
              </a:rPr>
              <a:t>2. Разработка структуры и состава библиотеки</a:t>
            </a:r>
          </a:p>
          <a:p>
            <a:pPr algn="l">
              <a:defRPr sz="2800">
                <a:solidFill>
                  <a:srgbClr val="253957"/>
                </a:solidFill>
                <a:latin typeface="+mn-lt"/>
                <a:ea typeface="+mn-ea"/>
                <a:cs typeface="+mn-cs"/>
                <a:sym typeface="Arial Narrow"/>
              </a:defRPr>
            </a:pPr>
            <a:endParaRPr lang="ru-RU" sz="48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r>
              <a:rPr lang="ru-RU" sz="4800" dirty="0">
                <a:latin typeface="Arial" panose="020B0604020202020204" pitchFamily="34" charset="0"/>
                <a:cs typeface="Arial" panose="020B0604020202020204" pitchFamily="34" charset="0"/>
              </a:rPr>
              <a:t>3. Разработка компонентов библиотеки</a:t>
            </a:r>
          </a:p>
          <a:p>
            <a:pPr algn="l">
              <a:defRPr sz="2800">
                <a:solidFill>
                  <a:srgbClr val="253957"/>
                </a:solidFill>
                <a:latin typeface="+mn-lt"/>
                <a:ea typeface="+mn-ea"/>
                <a:cs typeface="+mn-cs"/>
                <a:sym typeface="Arial Narrow"/>
              </a:defRPr>
            </a:pPr>
            <a:endParaRPr lang="ru-RU" sz="48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r>
              <a:rPr lang="ru-RU" sz="4800" dirty="0">
                <a:latin typeface="Arial" panose="020B0604020202020204" pitchFamily="34" charset="0"/>
                <a:cs typeface="Arial" panose="020B0604020202020204" pitchFamily="34" charset="0"/>
              </a:rPr>
              <a:t>4. Подготовка методических материалов</a:t>
            </a:r>
          </a:p>
          <a:p>
            <a:pPr algn="l">
              <a:defRPr sz="2800">
                <a:solidFill>
                  <a:srgbClr val="253957"/>
                </a:solidFill>
                <a:latin typeface="+mn-lt"/>
                <a:ea typeface="+mn-ea"/>
                <a:cs typeface="+mn-cs"/>
                <a:sym typeface="Arial Narrow"/>
              </a:defRPr>
            </a:pPr>
            <a:endParaRPr lang="ru-RU" sz="48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r>
              <a:rPr lang="ru-RU" sz="4800" dirty="0">
                <a:latin typeface="Arial" panose="020B0604020202020204" pitchFamily="34" charset="0"/>
                <a:cs typeface="Arial" panose="020B0604020202020204" pitchFamily="34" charset="0"/>
              </a:rPr>
              <a:t>5. Апробация разработанной библиотеки</a:t>
            </a:r>
          </a:p>
          <a:p>
            <a:pPr algn="l">
              <a:defRPr sz="2800">
                <a:solidFill>
                  <a:srgbClr val="253957"/>
                </a:solidFill>
                <a:latin typeface="+mn-lt"/>
                <a:ea typeface="+mn-ea"/>
                <a:cs typeface="+mn-cs"/>
                <a:sym typeface="Arial Narrow"/>
              </a:defRPr>
            </a:pPr>
            <a:r>
              <a:rPr lang="ru-RU" sz="3600" dirty="0">
                <a:latin typeface="Arial" panose="020B0604020202020204" pitchFamily="34" charset="0"/>
                <a:cs typeface="Arial" panose="020B0604020202020204" pitchFamily="34" charset="0"/>
              </a:rPr>
              <a:t> </a:t>
            </a:r>
            <a:endParaRPr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1201065" y="2214562"/>
            <a:ext cx="21506373" cy="1"/>
          </a:xfrm>
          <a:prstGeom prst="line">
            <a:avLst/>
          </a:prstGeom>
          <a:ln w="12700">
            <a:solidFill>
              <a:srgbClr val="253957"/>
            </a:solidFill>
            <a:miter lim="400000"/>
          </a:ln>
        </p:spPr>
        <p:txBody>
          <a:bodyPr lIns="71437" tIns="71437" rIns="71437" bIns="71437" anchor="ctr"/>
          <a:lstStyle/>
          <a:p>
            <a:pPr>
              <a:defRPr sz="3200"/>
            </a:pPr>
            <a:endParaRPr/>
          </a:p>
        </p:txBody>
      </p:sp>
      <p:sp>
        <p:nvSpPr>
          <p:cNvPr id="62" name="Название подразделения, лаборатории, факультета и т.д."/>
          <p:cNvSpPr txBox="1"/>
          <p:nvPr/>
        </p:nvSpPr>
        <p:spPr>
          <a:xfrm>
            <a:off x="11338744" y="942364"/>
            <a:ext cx="11366416"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Департамент электронной инженерии МИЭМ им. </a:t>
            </a:r>
            <a:r>
              <a:rPr lang="ru-RU" dirty="0" err="1">
                <a:latin typeface="Arial" panose="020B0604020202020204" pitchFamily="34" charset="0"/>
                <a:cs typeface="Arial" panose="020B0604020202020204" pitchFamily="34" charset="0"/>
              </a:rPr>
              <a:t>А.Н.Тихонова</a:t>
            </a:r>
            <a:r>
              <a:rPr lang="ru-RU" dirty="0">
                <a:latin typeface="Arial" panose="020B0604020202020204" pitchFamily="34" charset="0"/>
                <a:cs typeface="Arial" panose="020B0604020202020204" pitchFamily="34" charset="0"/>
              </a:rPr>
              <a:t> НИУ ВШЭ</a:t>
            </a:r>
          </a:p>
        </p:txBody>
      </p:sp>
      <p:pic>
        <p:nvPicPr>
          <p:cNvPr id="63"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1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325CEF3-ACED-4D8F-A331-6F78018B7D6A}"/>
              </a:ext>
            </a:extLst>
          </p:cNvPr>
          <p:cNvSpPr txBox="1"/>
          <p:nvPr/>
        </p:nvSpPr>
        <p:spPr>
          <a:xfrm>
            <a:off x="1201065" y="10961261"/>
            <a:ext cx="21979884" cy="2808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defRPr sz="2800">
                <a:solidFill>
                  <a:srgbClr val="253957"/>
                </a:solidFill>
                <a:latin typeface="+mn-lt"/>
                <a:ea typeface="+mn-ea"/>
                <a:cs typeface="+mn-cs"/>
                <a:sym typeface="Arial Narrow"/>
              </a:defRPr>
            </a:pPr>
            <a:r>
              <a:rPr lang="ru-RU" sz="3600" dirty="0">
                <a:latin typeface="Arial" panose="020B0604020202020204" pitchFamily="34" charset="0"/>
                <a:cs typeface="Arial" panose="020B0604020202020204" pitchFamily="34" charset="0"/>
              </a:rPr>
              <a:t>Проект является частью более крупного проекта преподавателей ДЭИ МИЭМ НИУ ВШЭ </a:t>
            </a:r>
          </a:p>
          <a:p>
            <a:pPr>
              <a:defRPr sz="2800">
                <a:solidFill>
                  <a:srgbClr val="253957"/>
                </a:solidFill>
                <a:latin typeface="+mn-lt"/>
                <a:ea typeface="+mn-ea"/>
                <a:cs typeface="+mn-cs"/>
                <a:sym typeface="Arial Narrow"/>
              </a:defRPr>
            </a:pPr>
            <a:r>
              <a:rPr lang="ru-RU" sz="3600" dirty="0">
                <a:latin typeface="Arial" panose="020B0604020202020204" pitchFamily="34" charset="0"/>
                <a:cs typeface="Arial" panose="020B0604020202020204" pitchFamily="34" charset="0"/>
              </a:rPr>
              <a:t>«Разработка виртуальных лабораторных стендов по измерительным технологиям»</a:t>
            </a:r>
            <a:endParaRPr sz="36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E145ACA8-39D6-412A-99AD-74E528400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207" y="2907838"/>
            <a:ext cx="12947600" cy="7397372"/>
          </a:xfrm>
          <a:prstGeom prst="rect">
            <a:avLst/>
          </a:prstGeom>
        </p:spPr>
      </p:pic>
    </p:spTree>
    <p:extLst>
      <p:ext uri="{BB962C8B-B14F-4D97-AF65-F5344CB8AC3E}">
        <p14:creationId xmlns:p14="http://schemas.microsoft.com/office/powerpoint/2010/main" val="2632871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77" name="Изображение" descr="Изображение"/>
          <p:cNvPicPr>
            <a:picLocks noChangeAspect="1"/>
          </p:cNvPicPr>
          <p:nvPr/>
        </p:nvPicPr>
        <p:blipFill>
          <a:blip r:embed="rId4">
            <a:extLst/>
          </a:blip>
          <a:stretch>
            <a:fillRect/>
          </a:stretch>
        </p:blipFill>
        <p:spPr>
          <a:xfrm>
            <a:off x="1226606" y="586180"/>
            <a:ext cx="1199579" cy="1199579"/>
          </a:xfrm>
          <a:prstGeom prst="rect">
            <a:avLst/>
          </a:prstGeom>
          <a:ln w="12700">
            <a:miter lim="400000"/>
          </a:ln>
        </p:spPr>
      </p:pic>
      <p:pic>
        <p:nvPicPr>
          <p:cNvPr id="7" name="Control References.vi Front Panel 02.11.2018 20_43_24">
            <a:hlinkClick r:id="" action="ppaction://media"/>
            <a:extLst>
              <a:ext uri="{FF2B5EF4-FFF2-40B4-BE49-F238E27FC236}">
                <a16:creationId xmlns:a16="http://schemas.microsoft.com/office/drawing/2014/main" id="{35DCF189-B332-4C31-B0C9-C16D045F2C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9483" y="2535452"/>
            <a:ext cx="18814266" cy="9799097"/>
          </a:xfrm>
          <a:prstGeom prst="rect">
            <a:avLst/>
          </a:prstGeom>
        </p:spPr>
      </p:pic>
      <p:sp>
        <p:nvSpPr>
          <p:cNvPr id="14" name="Название подразделения, лаборатории, факультета и т.д.">
            <a:extLst>
              <a:ext uri="{FF2B5EF4-FFF2-40B4-BE49-F238E27FC236}">
                <a16:creationId xmlns:a16="http://schemas.microsoft.com/office/drawing/2014/main" id="{F3CADE73-04C4-4540-8473-7FACB1F968DC}"/>
              </a:ext>
            </a:extLst>
          </p:cNvPr>
          <p:cNvSpPr txBox="1"/>
          <p:nvPr/>
        </p:nvSpPr>
        <p:spPr>
          <a:xfrm>
            <a:off x="11338744" y="942364"/>
            <a:ext cx="11366416"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Департамент электронной инженерии МИЭМ им. </a:t>
            </a:r>
            <a:r>
              <a:rPr lang="ru-RU" dirty="0" err="1">
                <a:latin typeface="Arial" panose="020B0604020202020204" pitchFamily="34" charset="0"/>
                <a:cs typeface="Arial" panose="020B0604020202020204" pitchFamily="34" charset="0"/>
              </a:rPr>
              <a:t>А.Н.Тихонова</a:t>
            </a:r>
            <a:r>
              <a:rPr lang="ru-RU" dirty="0">
                <a:latin typeface="Arial" panose="020B0604020202020204" pitchFamily="34" charset="0"/>
                <a:cs typeface="Arial" panose="020B0604020202020204" pitchFamily="34" charset="0"/>
              </a:rPr>
              <a:t> НИУ ВШЭ</a:t>
            </a:r>
          </a:p>
        </p:txBody>
      </p:sp>
      <p:sp>
        <p:nvSpPr>
          <p:cNvPr id="15" name="Название подразделения, лаборатории, факультета и т.д.">
            <a:extLst>
              <a:ext uri="{FF2B5EF4-FFF2-40B4-BE49-F238E27FC236}">
                <a16:creationId xmlns:a16="http://schemas.microsoft.com/office/drawing/2014/main" id="{10F9C52F-1A0B-4B35-9CA4-384D95ADC8AD}"/>
              </a:ext>
            </a:extLst>
          </p:cNvPr>
          <p:cNvSpPr txBox="1"/>
          <p:nvPr/>
        </p:nvSpPr>
        <p:spPr>
          <a:xfrm>
            <a:off x="7079432" y="12486058"/>
            <a:ext cx="11366416" cy="575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pPr algn="ctr"/>
            <a:r>
              <a:rPr lang="ru-RU" sz="2800" dirty="0">
                <a:latin typeface="Arial" panose="020B0604020202020204" pitchFamily="34" charset="0"/>
                <a:cs typeface="Arial" panose="020B0604020202020204" pitchFamily="34" charset="0"/>
              </a:rPr>
              <a:t>Пример инструмента из справки программы </a:t>
            </a:r>
            <a:r>
              <a:rPr lang="en-US" sz="2800" dirty="0">
                <a:latin typeface="Arial" panose="020B0604020202020204" pitchFamily="34" charset="0"/>
                <a:cs typeface="Arial" panose="020B0604020202020204" pitchFamily="34" charset="0"/>
              </a:rPr>
              <a:t>LabVIEW</a:t>
            </a:r>
            <a:endParaRPr lang="ru-RU" sz="2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77" name="Изображение" descr="Изображение"/>
          <p:cNvPicPr>
            <a:picLocks noChangeAspect="1"/>
          </p:cNvPicPr>
          <p:nvPr/>
        </p:nvPicPr>
        <p:blipFill>
          <a:blip r:embed="rId4">
            <a:extLst/>
          </a:blip>
          <a:stretch>
            <a:fillRect/>
          </a:stretch>
        </p:blipFill>
        <p:spPr>
          <a:xfrm>
            <a:off x="1226606" y="586180"/>
            <a:ext cx="1199579" cy="1199579"/>
          </a:xfrm>
          <a:prstGeom prst="rect">
            <a:avLst/>
          </a:prstGeom>
          <a:ln w="12700">
            <a:miter lim="400000"/>
          </a:ln>
        </p:spPr>
      </p:pic>
      <p:pic>
        <p:nvPicPr>
          <p:cNvPr id="4" name="Рисунок 3">
            <a:extLst>
              <a:ext uri="{FF2B5EF4-FFF2-40B4-BE49-F238E27FC236}">
                <a16:creationId xmlns:a16="http://schemas.microsoft.com/office/drawing/2014/main" id="{F2DA455E-F822-41C9-A773-C75FE93B5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08024" y="4083974"/>
            <a:ext cx="11479816" cy="6302419"/>
          </a:xfrm>
          <a:prstGeom prst="rect">
            <a:avLst/>
          </a:prstGeom>
        </p:spPr>
      </p:pic>
      <p:pic>
        <p:nvPicPr>
          <p:cNvPr id="6" name="Без названия">
            <a:hlinkClick r:id="" action="ppaction://media"/>
            <a:extLst>
              <a:ext uri="{FF2B5EF4-FFF2-40B4-BE49-F238E27FC236}">
                <a16:creationId xmlns:a16="http://schemas.microsoft.com/office/drawing/2014/main" id="{72C83E22-8FAD-449E-BBA0-A911C1E786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7705" y="4083973"/>
            <a:ext cx="11204295" cy="6302416"/>
          </a:xfrm>
          <a:prstGeom prst="rect">
            <a:avLst/>
          </a:prstGeom>
        </p:spPr>
      </p:pic>
      <p:sp>
        <p:nvSpPr>
          <p:cNvPr id="8" name="Название подразделения, лаборатории, факультета и т.д.">
            <a:extLst>
              <a:ext uri="{FF2B5EF4-FFF2-40B4-BE49-F238E27FC236}">
                <a16:creationId xmlns:a16="http://schemas.microsoft.com/office/drawing/2014/main" id="{FD32F722-8C11-4831-B8F4-763DB9B9264C}"/>
              </a:ext>
            </a:extLst>
          </p:cNvPr>
          <p:cNvSpPr txBox="1"/>
          <p:nvPr/>
        </p:nvSpPr>
        <p:spPr>
          <a:xfrm>
            <a:off x="11338744" y="942364"/>
            <a:ext cx="11366416"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Департамент электронной инженерии МИЭМ им. </a:t>
            </a:r>
            <a:r>
              <a:rPr lang="ru-RU" dirty="0" err="1">
                <a:latin typeface="Arial" panose="020B0604020202020204" pitchFamily="34" charset="0"/>
                <a:cs typeface="Arial" panose="020B0604020202020204" pitchFamily="34" charset="0"/>
              </a:rPr>
              <a:t>А.Н.Тихонова</a:t>
            </a:r>
            <a:r>
              <a:rPr lang="ru-RU" dirty="0">
                <a:latin typeface="Arial" panose="020B0604020202020204" pitchFamily="34" charset="0"/>
                <a:cs typeface="Arial" panose="020B0604020202020204" pitchFamily="34" charset="0"/>
              </a:rPr>
              <a:t> НИУ ВШЭ</a:t>
            </a:r>
          </a:p>
        </p:txBody>
      </p:sp>
      <p:sp>
        <p:nvSpPr>
          <p:cNvPr id="9" name="Название подразделения, лаборатории, факультета и т.д.">
            <a:extLst>
              <a:ext uri="{FF2B5EF4-FFF2-40B4-BE49-F238E27FC236}">
                <a16:creationId xmlns:a16="http://schemas.microsoft.com/office/drawing/2014/main" id="{D4637D84-59A4-40C7-BCBE-FD2D0A34EB14}"/>
              </a:ext>
            </a:extLst>
          </p:cNvPr>
          <p:cNvSpPr txBox="1"/>
          <p:nvPr/>
        </p:nvSpPr>
        <p:spPr>
          <a:xfrm>
            <a:off x="6508792" y="11183082"/>
            <a:ext cx="11366416" cy="63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pPr algn="ctr"/>
            <a:r>
              <a:rPr lang="ru-RU" sz="3200" dirty="0">
                <a:latin typeface="Arial" panose="020B0604020202020204" pitchFamily="34" charset="0"/>
                <a:cs typeface="Arial" panose="020B0604020202020204" pitchFamily="34" charset="0"/>
              </a:rPr>
              <a:t>Лаборатория ДЭИ МИЭМ НИУ ВШЭ</a:t>
            </a:r>
          </a:p>
        </p:txBody>
      </p:sp>
    </p:spTree>
    <p:extLst>
      <p:ext uri="{BB962C8B-B14F-4D97-AF65-F5344CB8AC3E}">
        <p14:creationId xmlns:p14="http://schemas.microsoft.com/office/powerpoint/2010/main" val="22821252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Очень крутой заголовок…"/>
          <p:cNvSpPr txBox="1"/>
          <p:nvPr/>
        </p:nvSpPr>
        <p:spPr>
          <a:xfrm>
            <a:off x="1115664" y="2972786"/>
            <a:ext cx="21506374" cy="2313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7000" b="1" cap="all">
                <a:solidFill>
                  <a:srgbClr val="253957"/>
                </a:solidFill>
                <a:latin typeface="+mn-lt"/>
                <a:ea typeface="+mn-ea"/>
                <a:cs typeface="+mn-cs"/>
                <a:sym typeface="Arial Narrow"/>
              </a:defRPr>
            </a:pPr>
            <a:r>
              <a:rPr lang="ru-RU" dirty="0">
                <a:latin typeface="Arial" panose="020B0604020202020204" pitchFamily="34" charset="0"/>
                <a:cs typeface="Arial" panose="020B0604020202020204" pitchFamily="34" charset="0"/>
              </a:rPr>
              <a:t>Работа над проектом</a:t>
            </a:r>
            <a:endParaRPr dirty="0">
              <a:latin typeface="Arial" panose="020B0604020202020204" pitchFamily="34" charset="0"/>
              <a:cs typeface="Arial" panose="020B0604020202020204" pitchFamily="34" charset="0"/>
            </a:endParaRPr>
          </a:p>
        </p:txBody>
      </p:sp>
      <p:sp>
        <p:nvSpPr>
          <p:cNvPr id="68" name="Линия"/>
          <p:cNvSpPr/>
          <p:nvPr/>
        </p:nvSpPr>
        <p:spPr>
          <a:xfrm>
            <a:off x="1201065" y="2214562"/>
            <a:ext cx="21506374" cy="1"/>
          </a:xfrm>
          <a:prstGeom prst="line">
            <a:avLst/>
          </a:prstGeom>
          <a:ln w="12700">
            <a:solidFill>
              <a:srgbClr val="253957"/>
            </a:solidFill>
            <a:miter lim="400000"/>
          </a:ln>
        </p:spPr>
        <p:txBody>
          <a:bodyPr lIns="71437" tIns="71437" rIns="71437" bIns="71437" anchor="ctr"/>
          <a:lstStyle/>
          <a:p>
            <a:pPr>
              <a:defRPr sz="3200"/>
            </a:pPr>
            <a:endParaRPr/>
          </a:p>
        </p:txBody>
      </p:sp>
      <p:pic>
        <p:nvPicPr>
          <p:cNvPr id="70" name="Изображение" descr="Изображение"/>
          <p:cNvPicPr>
            <a:picLocks noChangeAspect="1"/>
          </p:cNvPicPr>
          <p:nvPr/>
        </p:nvPicPr>
        <p:blipFill>
          <a:blip r:embed="rId2">
            <a:extLst/>
          </a:blip>
          <a:stretch>
            <a:fillRect/>
          </a:stretch>
        </p:blipFill>
        <p:spPr>
          <a:xfrm>
            <a:off x="1226606" y="586180"/>
            <a:ext cx="1199579" cy="1199579"/>
          </a:xfrm>
          <a:prstGeom prst="rect">
            <a:avLst/>
          </a:prstGeom>
          <a:ln w="12700">
            <a:miter lim="400000"/>
          </a:ln>
        </p:spPr>
      </p:pic>
      <p:sp>
        <p:nvSpPr>
          <p:cNvPr id="8" name="Название подразделения, лаборатории, факультета и т.д.">
            <a:extLst>
              <a:ext uri="{FF2B5EF4-FFF2-40B4-BE49-F238E27FC236}">
                <a16:creationId xmlns:a16="http://schemas.microsoft.com/office/drawing/2014/main" id="{63DCC41E-8A1C-4EA2-BFFF-F0272F3D9CEB}"/>
              </a:ext>
            </a:extLst>
          </p:cNvPr>
          <p:cNvSpPr txBox="1"/>
          <p:nvPr/>
        </p:nvSpPr>
        <p:spPr>
          <a:xfrm>
            <a:off x="11338744" y="942364"/>
            <a:ext cx="11366416" cy="51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defRPr sz="2400">
                <a:solidFill>
                  <a:srgbClr val="253957"/>
                </a:solidFill>
                <a:latin typeface="+mn-lt"/>
                <a:ea typeface="+mn-ea"/>
                <a:cs typeface="+mn-cs"/>
                <a:sym typeface="Arial Narrow"/>
              </a:defRPr>
            </a:lvl1pPr>
          </a:lstStyle>
          <a:p>
            <a:r>
              <a:rPr lang="ru-RU" dirty="0">
                <a:latin typeface="Arial" panose="020B0604020202020204" pitchFamily="34" charset="0"/>
                <a:cs typeface="Arial" panose="020B0604020202020204" pitchFamily="34" charset="0"/>
              </a:rPr>
              <a:t>Департамент электронной инженерии МИЭМ им. </a:t>
            </a:r>
            <a:r>
              <a:rPr lang="ru-RU" dirty="0" err="1">
                <a:latin typeface="Arial" panose="020B0604020202020204" pitchFamily="34" charset="0"/>
                <a:cs typeface="Arial" panose="020B0604020202020204" pitchFamily="34" charset="0"/>
              </a:rPr>
              <a:t>А.Н.Тихонова</a:t>
            </a:r>
            <a:r>
              <a:rPr lang="ru-RU" dirty="0">
                <a:latin typeface="Arial" panose="020B0604020202020204" pitchFamily="34" charset="0"/>
                <a:cs typeface="Arial" panose="020B0604020202020204" pitchFamily="34" charset="0"/>
              </a:rPr>
              <a:t> НИУ ВШЭ</a:t>
            </a:r>
          </a:p>
        </p:txBody>
      </p:sp>
      <p:sp>
        <p:nvSpPr>
          <p:cNvPr id="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97954007-26E2-4B4D-B13D-41021796AB2F}"/>
              </a:ext>
            </a:extLst>
          </p:cNvPr>
          <p:cNvSpPr txBox="1"/>
          <p:nvPr/>
        </p:nvSpPr>
        <p:spPr>
          <a:xfrm>
            <a:off x="1198786" y="5068801"/>
            <a:ext cx="21506374" cy="7704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pPr algn="l">
              <a:defRPr sz="2800">
                <a:solidFill>
                  <a:srgbClr val="253957"/>
                </a:solidFill>
                <a:latin typeface="+mn-lt"/>
                <a:ea typeface="+mn-ea"/>
                <a:cs typeface="+mn-cs"/>
                <a:sym typeface="Arial Narrow"/>
              </a:defRPr>
            </a:pPr>
            <a:r>
              <a:rPr lang="ru-RU" sz="4400" dirty="0">
                <a:latin typeface="Arial" panose="020B0604020202020204" pitchFamily="34" charset="0"/>
                <a:cs typeface="Arial" panose="020B0604020202020204" pitchFamily="34" charset="0"/>
              </a:rPr>
              <a:t>Создание документации проекта </a:t>
            </a:r>
          </a:p>
          <a:p>
            <a:pPr algn="l">
              <a:defRPr sz="2800">
                <a:solidFill>
                  <a:srgbClr val="253957"/>
                </a:solidFill>
                <a:latin typeface="+mn-lt"/>
                <a:ea typeface="+mn-ea"/>
                <a:cs typeface="+mn-cs"/>
                <a:sym typeface="Arial Narrow"/>
              </a:defRPr>
            </a:pPr>
            <a:endParaRPr lang="ru-RU" sz="44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endParaRPr lang="ru-RU" sz="44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r>
              <a:rPr lang="ru-RU" sz="4400" dirty="0">
                <a:latin typeface="Arial" panose="020B0604020202020204" pitchFamily="34" charset="0"/>
                <a:cs typeface="Arial" panose="020B0604020202020204" pitchFamily="34" charset="0"/>
              </a:rPr>
              <a:t>Предварительная презентация проекта</a:t>
            </a:r>
          </a:p>
          <a:p>
            <a:pPr algn="l">
              <a:defRPr sz="2800">
                <a:solidFill>
                  <a:srgbClr val="253957"/>
                </a:solidFill>
                <a:latin typeface="+mn-lt"/>
                <a:ea typeface="+mn-ea"/>
                <a:cs typeface="+mn-cs"/>
                <a:sym typeface="Arial Narrow"/>
              </a:defRPr>
            </a:pPr>
            <a:endParaRPr lang="ru-RU" sz="44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endParaRPr lang="ru-RU" sz="44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r>
              <a:rPr lang="ru-RU" sz="4400" dirty="0">
                <a:latin typeface="Arial" panose="020B0604020202020204" pitchFamily="34" charset="0"/>
                <a:cs typeface="Arial" panose="020B0604020202020204" pitchFamily="34" charset="0"/>
              </a:rPr>
              <a:t>Первый этап разработки</a:t>
            </a:r>
          </a:p>
          <a:p>
            <a:pPr algn="l">
              <a:defRPr sz="2800">
                <a:solidFill>
                  <a:srgbClr val="253957"/>
                </a:solidFill>
                <a:latin typeface="+mn-lt"/>
                <a:ea typeface="+mn-ea"/>
                <a:cs typeface="+mn-cs"/>
                <a:sym typeface="Arial Narrow"/>
              </a:defRPr>
            </a:pPr>
            <a:endParaRPr lang="ru-RU" sz="3600" dirty="0">
              <a:latin typeface="Arial" panose="020B0604020202020204" pitchFamily="34" charset="0"/>
              <a:cs typeface="Arial" panose="020B0604020202020204" pitchFamily="34" charset="0"/>
            </a:endParaRPr>
          </a:p>
          <a:p>
            <a:pPr algn="l">
              <a:defRPr sz="2800">
                <a:solidFill>
                  <a:srgbClr val="253957"/>
                </a:solidFill>
                <a:latin typeface="+mn-lt"/>
                <a:ea typeface="+mn-ea"/>
                <a:cs typeface="+mn-cs"/>
                <a:sym typeface="Arial Narrow"/>
              </a:defRPr>
            </a:pPr>
            <a:r>
              <a:rPr lang="ru-RU" sz="3600" dirty="0">
                <a:latin typeface="Arial" panose="020B0604020202020204" pitchFamily="34" charset="0"/>
                <a:cs typeface="Arial" panose="020B0604020202020204" pitchFamily="34" charset="0"/>
              </a:rPr>
              <a:t> </a:t>
            </a:r>
          </a:p>
        </p:txBody>
      </p:sp>
      <p:pic>
        <p:nvPicPr>
          <p:cNvPr id="1032" name="Picture 8" descr="https://i.siteapi.org/jLf42_1VoxvpXSpn1rpGUba9gyw=/fit-in/1400x1000/center/top/6d9d220f8ee9922.ru.s.siteapi.org/img/641730b058e20addbedaff6227e3a2e4a9542386.png">
            <a:extLst>
              <a:ext uri="{FF2B5EF4-FFF2-40B4-BE49-F238E27FC236}">
                <a16:creationId xmlns:a16="http://schemas.microsoft.com/office/drawing/2014/main" id="{5AB6CA2E-4A23-40E1-93FC-3F09BADC91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3808" y="4896994"/>
            <a:ext cx="115212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i.siteapi.org/jLf42_1VoxvpXSpn1rpGUba9gyw=/fit-in/1400x1000/center/top/6d9d220f8ee9922.ru.s.siteapi.org/img/641730b058e20addbedaff6227e3a2e4a9542386.png">
            <a:extLst>
              <a:ext uri="{FF2B5EF4-FFF2-40B4-BE49-F238E27FC236}">
                <a16:creationId xmlns:a16="http://schemas.microsoft.com/office/drawing/2014/main" id="{109352CD-BF0B-497A-95DB-A9FDB4403D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0" y="6988123"/>
            <a:ext cx="1152128"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6DBC8B01-D3DC-40A8-8FD0-5F92F9F71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528" y="8658200"/>
            <a:ext cx="1782595" cy="1782595"/>
          </a:xfrm>
          <a:prstGeom prst="rect">
            <a:avLst/>
          </a:prstGeom>
        </p:spPr>
      </p:pic>
    </p:spTree>
    <p:extLst>
      <p:ext uri="{BB962C8B-B14F-4D97-AF65-F5344CB8AC3E}">
        <p14:creationId xmlns:p14="http://schemas.microsoft.com/office/powerpoint/2010/main" val="41960680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411</TotalTime>
  <Words>340</Words>
  <Application>Microsoft Office PowerPoint</Application>
  <PresentationFormat>Произвольный</PresentationFormat>
  <Paragraphs>57</Paragraphs>
  <Slides>10</Slides>
  <Notes>0</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Arial</vt:lpstr>
      <vt:lpstr>Arial Narrow</vt:lpstr>
      <vt:lpstr>Helvetica</vt:lpstr>
      <vt:lpstr>Helvetica Light</vt:lpstr>
      <vt:lpstr>Helvetica Neue</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Rina Ponomareva</dc:creator>
  <cp:lastModifiedBy>Rina Ponomareva</cp:lastModifiedBy>
  <cp:revision>17</cp:revision>
  <dcterms:modified xsi:type="dcterms:W3CDTF">2018-11-07T19:07:26Z</dcterms:modified>
</cp:coreProperties>
</file>