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59" r:id="rId5"/>
    <p:sldId id="260" r:id="rId6"/>
    <p:sldId id="261" r:id="rId7"/>
    <p:sldId id="264" r:id="rId8"/>
    <p:sldId id="267" r:id="rId9"/>
    <p:sldId id="265" r:id="rId10"/>
    <p:sldId id="266" r:id="rId11"/>
    <p:sldId id="263" r:id="rId1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691" y="43"/>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116914" y="3934663"/>
            <a:ext cx="16740382" cy="41560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p>
            <a:pPr algn="l">
              <a:defRPr sz="7000" b="1" cap="all">
                <a:solidFill>
                  <a:srgbClr val="253957"/>
                </a:solidFill>
                <a:latin typeface="+mn-lt"/>
                <a:ea typeface="+mn-ea"/>
                <a:cs typeface="+mn-cs"/>
                <a:sym typeface="Arial Narrow"/>
              </a:defRPr>
            </a:pPr>
            <a:r>
              <a:rPr lang="ru-RU" sz="7000" cap="all" dirty="0">
                <a:sym typeface="Arial Narrow"/>
              </a:rPr>
              <a:t>Разработка программно-аппаратного комплекса на ПЛИС для задач машинного обучения</a:t>
            </a:r>
            <a:endParaRPr lang="ru-RU" dirty="0"/>
          </a:p>
        </p:txBody>
      </p:sp>
      <p:sp>
        <p:nvSpPr>
          <p:cNvPr id="53" name="Очень крутой подзаголовок презентации"/>
          <p:cNvSpPr txBox="1"/>
          <p:nvPr/>
        </p:nvSpPr>
        <p:spPr>
          <a:xfrm>
            <a:off x="7116914" y="8929563"/>
            <a:ext cx="10259661" cy="15288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ru-RU" dirty="0"/>
              <a:t>Руководитель</a:t>
            </a:r>
            <a:r>
              <a:rPr lang="en-US" dirty="0"/>
              <a:t>:</a:t>
            </a:r>
            <a:r>
              <a:rPr lang="ru-RU" dirty="0"/>
              <a:t> Романов А.Ю.</a:t>
            </a:r>
          </a:p>
          <a:p>
            <a:r>
              <a:rPr lang="ru-RU" dirty="0"/>
              <a:t>Участники проекта</a:t>
            </a:r>
            <a:r>
              <a:rPr lang="en-US" dirty="0"/>
              <a:t>: </a:t>
            </a:r>
            <a:r>
              <a:rPr lang="ru-RU" dirty="0"/>
              <a:t>Манджиев Д.А. Иванов П.О.</a:t>
            </a:r>
            <a:endParaRPr dirty="0"/>
          </a:p>
        </p:txBody>
      </p:sp>
      <p:sp>
        <p:nvSpPr>
          <p:cNvPr id="54" name="Название подразделения,  лаборатории, факультета и т.д."/>
          <p:cNvSpPr txBox="1"/>
          <p:nvPr/>
        </p:nvSpPr>
        <p:spPr>
          <a:xfrm>
            <a:off x="7116915" y="1847447"/>
            <a:ext cx="9443423" cy="790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p>
            <a:pPr algn="l">
              <a:defRPr sz="4200">
                <a:solidFill>
                  <a:srgbClr val="253957"/>
                </a:solidFill>
                <a:latin typeface="+mn-lt"/>
                <a:ea typeface="+mn-ea"/>
                <a:cs typeface="+mn-cs"/>
                <a:sym typeface="Arial Narrow"/>
              </a:defRPr>
            </a:pPr>
            <a:r>
              <a:rPr lang="ru-RU" dirty="0"/>
              <a:t>МИЭМ НИУ ВШЭ</a:t>
            </a:r>
            <a:endParaRPr dirty="0"/>
          </a:p>
        </p:txBody>
      </p:sp>
      <p:sp>
        <p:nvSpPr>
          <p:cNvPr id="55" name="Москва, 2017"/>
          <p:cNvSpPr txBox="1"/>
          <p:nvPr/>
        </p:nvSpPr>
        <p:spPr>
          <a:xfrm>
            <a:off x="7116915" y="11892516"/>
            <a:ext cx="9443424" cy="5751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dirty="0" err="1"/>
              <a:t>Москва</a:t>
            </a:r>
            <a:r>
              <a:t>, 201</a:t>
            </a:r>
            <a:r>
              <a:rPr lang="en-US"/>
              <a:t>8</a:t>
            </a:r>
            <a:endParaRPr dirty="0"/>
          </a:p>
        </p:txBody>
      </p:sp>
      <p:pic>
        <p:nvPicPr>
          <p:cNvPr id="56" name="Изображение" descr="Изображение"/>
          <p:cNvPicPr>
            <a:picLocks noChangeAspect="1"/>
          </p:cNvPicPr>
          <p:nvPr/>
        </p:nvPicPr>
        <p:blipFill>
          <a:blip r:embed="rId2">
            <a:extLst/>
          </a:blip>
          <a:stretch>
            <a:fillRect/>
          </a:stretch>
        </p:blipFill>
        <p:spPr>
          <a:xfrm>
            <a:off x="1221970" y="1330739"/>
            <a:ext cx="2736119" cy="2645547"/>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90"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МИЭМ НИУ ВШЭ</a:t>
            </a:r>
            <a:endParaRPr dirty="0"/>
          </a:p>
        </p:txBody>
      </p:sp>
      <p:pic>
        <p:nvPicPr>
          <p:cNvPr id="91"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pic>
        <p:nvPicPr>
          <p:cNvPr id="4" name="Рисунок 3">
            <a:extLst>
              <a:ext uri="{FF2B5EF4-FFF2-40B4-BE49-F238E27FC236}">
                <a16:creationId xmlns:a16="http://schemas.microsoft.com/office/drawing/2014/main" id="{CD7614A6-DF39-4B38-B4F6-81EA89E712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9152" y="2646574"/>
            <a:ext cx="15625736" cy="10143299"/>
          </a:xfrm>
          <a:prstGeom prst="rect">
            <a:avLst/>
          </a:prstGeom>
        </p:spPr>
      </p:pic>
      <p:sp>
        <p:nvSpPr>
          <p:cNvPr id="8" name="Заголовок основного текста">
            <a:extLst>
              <a:ext uri="{FF2B5EF4-FFF2-40B4-BE49-F238E27FC236}">
                <a16:creationId xmlns:a16="http://schemas.microsoft.com/office/drawing/2014/main" id="{704108D1-6C6A-401B-ABA5-338389D6797E}"/>
              </a:ext>
            </a:extLst>
          </p:cNvPr>
          <p:cNvSpPr txBox="1"/>
          <p:nvPr/>
        </p:nvSpPr>
        <p:spPr>
          <a:xfrm>
            <a:off x="1238414" y="2310212"/>
            <a:ext cx="3320738" cy="9131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dirty="0">
                <a:latin typeface="Times New Roman" panose="02020603050405020304" pitchFamily="18" charset="0"/>
                <a:cs typeface="Times New Roman" panose="02020603050405020304" pitchFamily="18" charset="0"/>
              </a:rPr>
              <a:t>Приложение</a:t>
            </a:r>
            <a:endParaRP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420492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 name="Изображение" descr="Изображение"/>
          <p:cNvPicPr>
            <a:picLocks noChangeAspect="1"/>
          </p:cNvPicPr>
          <p:nvPr/>
        </p:nvPicPr>
        <p:blipFill>
          <a:blip r:embed="rId2">
            <a:extLst/>
          </a:blip>
          <a:stretch>
            <a:fillRect/>
          </a:stretch>
        </p:blipFill>
        <p:spPr>
          <a:xfrm>
            <a:off x="10594075" y="4920064"/>
            <a:ext cx="3195850" cy="3090059"/>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16073440"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latin typeface="Times New Roman" panose="02020603050405020304" pitchFamily="18" charset="0"/>
                <a:cs typeface="Times New Roman" panose="02020603050405020304" pitchFamily="18" charset="0"/>
              </a:rPr>
              <a:t>Цель проекта, Актуальность </a:t>
            </a:r>
            <a:endParaRPr dirty="0">
              <a:latin typeface="Times New Roman" panose="02020603050405020304" pitchFamily="18" charset="0"/>
              <a:cs typeface="Times New Roman" panose="02020603050405020304" pitchFamily="18" charset="0"/>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98786" y="5418014"/>
            <a:ext cx="21506374" cy="13249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2800">
                <a:solidFill>
                  <a:srgbClr val="253957"/>
                </a:solidFill>
                <a:latin typeface="+mn-lt"/>
                <a:ea typeface="+mn-ea"/>
                <a:cs typeface="+mn-cs"/>
                <a:sym typeface="Arial Narrow"/>
              </a:defRPr>
            </a:pPr>
            <a:r>
              <a:rPr lang="ru-RU" sz="4400" dirty="0">
                <a:latin typeface="Times New Roman" panose="02020603050405020304" pitchFamily="18" charset="0"/>
                <a:cs typeface="Times New Roman" panose="02020603050405020304" pitchFamily="18" charset="0"/>
              </a:rPr>
              <a:t>Разработка программно-аппаратного комплекса, который позволяет создавать вычислительную систему на ПЛИС предназначенную для выполнения задач машинного обучения.</a:t>
            </a:r>
            <a:endParaRPr sz="4400" dirty="0">
              <a:latin typeface="Times New Roman" panose="02020603050405020304" pitchFamily="18" charset="0"/>
              <a:cs typeface="Times New Roman" panose="02020603050405020304" pitchFamily="18" charset="0"/>
            </a:endParaRPr>
          </a:p>
        </p:txBody>
      </p:sp>
      <p:sp>
        <p:nvSpPr>
          <p:cNvPr id="61" name="Заголовок основного текста"/>
          <p:cNvSpPr txBox="1"/>
          <p:nvPr/>
        </p:nvSpPr>
        <p:spPr>
          <a:xfrm>
            <a:off x="1226606" y="4116417"/>
            <a:ext cx="16073438"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dirty="0">
                <a:latin typeface="Times New Roman" panose="02020603050405020304" pitchFamily="18" charset="0"/>
                <a:cs typeface="Times New Roman" panose="02020603050405020304" pitchFamily="18" charset="0"/>
              </a:rPr>
              <a:t>Цель</a:t>
            </a:r>
            <a:r>
              <a:rPr lang="en-US" dirty="0">
                <a:latin typeface="Times New Roman" panose="02020603050405020304" pitchFamily="18" charset="0"/>
                <a:cs typeface="Times New Roman" panose="02020603050405020304" pitchFamily="18" charset="0"/>
              </a:rPr>
              <a:t>:</a:t>
            </a:r>
            <a:endParaRPr dirty="0">
              <a:latin typeface="Times New Roman" panose="02020603050405020304" pitchFamily="18" charset="0"/>
              <a:cs typeface="Times New Roman" panose="02020603050405020304" pitchFamily="18" charset="0"/>
            </a:endParaRPr>
          </a:p>
        </p:txBody>
      </p:sp>
      <p:sp>
        <p:nvSpPr>
          <p:cNvPr id="62"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МИЭМ НИУ ВШЭ</a:t>
            </a:r>
            <a:r>
              <a:rPr dirty="0"/>
              <a:t>.</a:t>
            </a:r>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8" name="Заголовок основного текста">
            <a:extLst>
              <a:ext uri="{FF2B5EF4-FFF2-40B4-BE49-F238E27FC236}">
                <a16:creationId xmlns:a16="http://schemas.microsoft.com/office/drawing/2014/main" id="{3775BEBA-99FE-43C9-A84B-2C2C8AD7E6DC}"/>
              </a:ext>
            </a:extLst>
          </p:cNvPr>
          <p:cNvSpPr txBox="1"/>
          <p:nvPr/>
        </p:nvSpPr>
        <p:spPr>
          <a:xfrm>
            <a:off x="1198786" y="7569466"/>
            <a:ext cx="16073438" cy="10762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dirty="0">
                <a:latin typeface="Times New Roman" panose="02020603050405020304" pitchFamily="18" charset="0"/>
                <a:cs typeface="Times New Roman" panose="02020603050405020304" pitchFamily="18" charset="0"/>
              </a:rPr>
              <a:t>Актуальность</a:t>
            </a:r>
            <a:r>
              <a:rPr lang="en-US" dirty="0">
                <a:latin typeface="Times New Roman" panose="02020603050405020304" pitchFamily="18" charset="0"/>
                <a:cs typeface="Times New Roman" panose="02020603050405020304" pitchFamily="18" charset="0"/>
              </a:rPr>
              <a:t>:</a:t>
            </a:r>
            <a:endParaRPr dirty="0">
              <a:latin typeface="Times New Roman" panose="02020603050405020304" pitchFamily="18" charset="0"/>
              <a:cs typeface="Times New Roman" panose="02020603050405020304" pitchFamily="18" charset="0"/>
            </a:endParaRPr>
          </a:p>
        </p:txBody>
      </p:sp>
      <p:sp>
        <p:nvSpPr>
          <p:cNvPr id="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B8DEB655-768F-4281-8747-CE2A89AFCC00}"/>
              </a:ext>
            </a:extLst>
          </p:cNvPr>
          <p:cNvSpPr txBox="1"/>
          <p:nvPr/>
        </p:nvSpPr>
        <p:spPr>
          <a:xfrm>
            <a:off x="1226606" y="8709011"/>
            <a:ext cx="21506374" cy="13249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2800">
                <a:solidFill>
                  <a:srgbClr val="253957"/>
                </a:solidFill>
                <a:latin typeface="+mn-lt"/>
                <a:ea typeface="+mn-ea"/>
                <a:cs typeface="+mn-cs"/>
                <a:sym typeface="Arial Narrow"/>
              </a:defRPr>
            </a:pPr>
            <a:r>
              <a:rPr lang="ru-RU" sz="4400" dirty="0">
                <a:latin typeface="Times New Roman" panose="02020603050405020304" pitchFamily="18" charset="0"/>
                <a:cs typeface="Times New Roman" panose="02020603050405020304" pitchFamily="18" charset="0"/>
              </a:rPr>
              <a:t>В современном мире мы все чаще слышим о машинном обучении и системах искусственного интеллекта. Эти технологии дают потрясающие результаты, однако острым вопросом встает проблема о все растущих вычислительных потребностях данных систем, энергопотреблении и времени отклика (время обработки данных).Для решения этих задач все чаще использую ПЛИС(</a:t>
            </a:r>
            <a:r>
              <a:rPr lang="en-US" sz="4400" dirty="0">
                <a:latin typeface="Times New Roman" panose="02020603050405020304" pitchFamily="18" charset="0"/>
                <a:cs typeface="Times New Roman" panose="02020603050405020304" pitchFamily="18" charset="0"/>
              </a:rPr>
              <a:t>FPGA)</a:t>
            </a:r>
            <a:r>
              <a:rPr lang="ru-RU" sz="4400" dirty="0">
                <a:latin typeface="Times New Roman" panose="02020603050405020304" pitchFamily="18" charset="0"/>
                <a:cs typeface="Times New Roman" panose="02020603050405020304" pitchFamily="18" charset="0"/>
              </a:rPr>
              <a:t>, что делает наш проекта актуальным так как позволяет упростить и автоматизировать процесс </a:t>
            </a:r>
            <a:r>
              <a:rPr lang="en-US" sz="4400" dirty="0">
                <a:latin typeface="Times New Roman" panose="02020603050405020304" pitchFamily="18" charset="0"/>
                <a:cs typeface="Times New Roman" panose="02020603050405020304" pitchFamily="18" charset="0"/>
              </a:rPr>
              <a:t>“</a:t>
            </a:r>
            <a:r>
              <a:rPr lang="ru-RU" sz="4400" dirty="0">
                <a:latin typeface="Times New Roman" panose="02020603050405020304" pitchFamily="18" charset="0"/>
                <a:cs typeface="Times New Roman" panose="02020603050405020304" pitchFamily="18" charset="0"/>
              </a:rPr>
              <a:t>программирования</a:t>
            </a:r>
            <a:r>
              <a:rPr lang="en-US" sz="4400" dirty="0">
                <a:latin typeface="Times New Roman" panose="02020603050405020304" pitchFamily="18" charset="0"/>
                <a:cs typeface="Times New Roman" panose="02020603050405020304" pitchFamily="18" charset="0"/>
              </a:rPr>
              <a:t>”</a:t>
            </a:r>
            <a:r>
              <a:rPr lang="ru-RU" sz="4400" dirty="0">
                <a:latin typeface="Times New Roman" panose="02020603050405020304" pitchFamily="18" charset="0"/>
                <a:cs typeface="Times New Roman" panose="02020603050405020304" pitchFamily="18" charset="0"/>
              </a:rPr>
              <a:t> ПЛИС</a:t>
            </a:r>
            <a:r>
              <a:rPr lang="en-US" sz="4400" dirty="0">
                <a:latin typeface="Times New Roman" panose="02020603050405020304" pitchFamily="18" charset="0"/>
                <a:cs typeface="Times New Roman" panose="02020603050405020304" pitchFamily="18" charset="0"/>
              </a:rPr>
              <a:t> </a:t>
            </a:r>
            <a:r>
              <a:rPr lang="ru-RU" sz="4400" dirty="0">
                <a:latin typeface="Times New Roman" panose="02020603050405020304" pitchFamily="18" charset="0"/>
                <a:cs typeface="Times New Roman" panose="02020603050405020304" pitchFamily="18" charset="0"/>
              </a:rPr>
              <a:t>под такие типы задач.</a:t>
            </a:r>
            <a:endParaRPr sz="4400" dirty="0">
              <a:latin typeface="Times New Roman" panose="02020603050405020304" pitchFamily="18" charset="0"/>
              <a:cs typeface="Times New Roman" panose="02020603050405020304" pitchFamily="18" charset="0"/>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latin typeface="Times New Roman" panose="02020603050405020304" pitchFamily="18" charset="0"/>
                <a:cs typeface="Times New Roman" panose="02020603050405020304" pitchFamily="18" charset="0"/>
              </a:rPr>
              <a:t>Краткое Описание работы комплекса.</a:t>
            </a:r>
            <a:endParaRPr dirty="0">
              <a:latin typeface="Times New Roman" panose="02020603050405020304" pitchFamily="18" charset="0"/>
              <a:cs typeface="Times New Roman" panose="02020603050405020304" pitchFamily="18" charset="0"/>
            </a:endParaRPr>
          </a:p>
        </p:txBody>
      </p:sp>
      <p:sp>
        <p:nvSpPr>
          <p:cNvPr id="67" name="Заголовок основного текста"/>
          <p:cNvSpPr txBox="1"/>
          <p:nvPr/>
        </p:nvSpPr>
        <p:spPr>
          <a:xfrm>
            <a:off x="1107280" y="4383067"/>
            <a:ext cx="16073439" cy="93600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dirty="0">
                <a:latin typeface="Times New Roman" panose="02020603050405020304" pitchFamily="18" charset="0"/>
                <a:cs typeface="Times New Roman" panose="02020603050405020304" pitchFamily="18" charset="0"/>
              </a:rPr>
              <a:t>Работа с системой состоит из всего 3 этапов</a:t>
            </a:r>
            <a:endParaRPr dirty="0">
              <a:latin typeface="Times New Roman" panose="02020603050405020304" pitchFamily="18" charset="0"/>
              <a:cs typeface="Times New Roman" panose="02020603050405020304" pitchFamily="18" charset="0"/>
            </a:endParaRPr>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69"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МИЭМ НИУ ВШЭ</a:t>
            </a:r>
            <a:r>
              <a:rPr dirty="0"/>
              <a:t>.</a:t>
            </a:r>
          </a:p>
        </p:txBody>
      </p:sp>
      <p:pic>
        <p:nvPicPr>
          <p:cNvPr id="70"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1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52E87456-98F6-4F08-AD00-FB2CAEE578AC}"/>
              </a:ext>
            </a:extLst>
          </p:cNvPr>
          <p:cNvSpPr txBox="1"/>
          <p:nvPr/>
        </p:nvSpPr>
        <p:spPr>
          <a:xfrm>
            <a:off x="1231000" y="5900532"/>
            <a:ext cx="21523142" cy="48426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spcBef>
                <a:spcPts val="2800"/>
              </a:spcBef>
              <a:defRPr sz="2800">
                <a:solidFill>
                  <a:srgbClr val="253957"/>
                </a:solidFill>
                <a:latin typeface="+mn-lt"/>
                <a:ea typeface="+mn-ea"/>
                <a:cs typeface="+mn-cs"/>
                <a:sym typeface="Arial Narrow"/>
              </a:defRPr>
            </a:pPr>
            <a:r>
              <a:rPr lang="ru-RU" sz="4400" dirty="0">
                <a:solidFill>
                  <a:srgbClr val="253957"/>
                </a:solidFill>
                <a:latin typeface="Times New Roman" panose="02020603050405020304" pitchFamily="18" charset="0"/>
                <a:cs typeface="Times New Roman" panose="02020603050405020304" pitchFamily="18" charset="0"/>
                <a:sym typeface="Arial Narrow"/>
              </a:rPr>
              <a:t>1 - этап включает в себя генерацию </a:t>
            </a:r>
            <a:r>
              <a:rPr lang="en-US" sz="4400" dirty="0">
                <a:solidFill>
                  <a:srgbClr val="253957"/>
                </a:solidFill>
                <a:latin typeface="Times New Roman" panose="02020603050405020304" pitchFamily="18" charset="0"/>
                <a:cs typeface="Times New Roman" panose="02020603050405020304" pitchFamily="18" charset="0"/>
                <a:sym typeface="Arial Narrow"/>
              </a:rPr>
              <a:t>Verilog file</a:t>
            </a:r>
            <a:r>
              <a:rPr lang="ru-RU" sz="4400" dirty="0">
                <a:solidFill>
                  <a:srgbClr val="253957"/>
                </a:solidFill>
                <a:latin typeface="Times New Roman" panose="02020603050405020304" pitchFamily="18" charset="0"/>
                <a:cs typeface="Times New Roman" panose="02020603050405020304" pitchFamily="18" charset="0"/>
                <a:sym typeface="Arial Narrow"/>
              </a:rPr>
              <a:t> на основе обучающих данных.</a:t>
            </a:r>
          </a:p>
          <a:p>
            <a:pPr algn="l">
              <a:spcBef>
                <a:spcPts val="2800"/>
              </a:spcBef>
              <a:defRPr sz="2800">
                <a:solidFill>
                  <a:srgbClr val="253957"/>
                </a:solidFill>
                <a:latin typeface="+mn-lt"/>
                <a:ea typeface="+mn-ea"/>
                <a:cs typeface="+mn-cs"/>
                <a:sym typeface="Arial Narrow"/>
              </a:defRPr>
            </a:pPr>
            <a:r>
              <a:rPr lang="ru-RU" sz="4400" dirty="0">
                <a:solidFill>
                  <a:srgbClr val="253957"/>
                </a:solidFill>
                <a:latin typeface="Times New Roman" panose="02020603050405020304" pitchFamily="18" charset="0"/>
                <a:cs typeface="Times New Roman" panose="02020603050405020304" pitchFamily="18" charset="0"/>
                <a:sym typeface="Arial Narrow"/>
              </a:rPr>
              <a:t>2 - этап прошивка ПЛИС с помощью сторонних программ </a:t>
            </a:r>
          </a:p>
          <a:p>
            <a:pPr algn="l">
              <a:spcBef>
                <a:spcPts val="2800"/>
              </a:spcBef>
              <a:defRPr sz="2800">
                <a:solidFill>
                  <a:srgbClr val="253957"/>
                </a:solidFill>
                <a:latin typeface="+mn-lt"/>
                <a:ea typeface="+mn-ea"/>
                <a:cs typeface="+mn-cs"/>
                <a:sym typeface="Arial Narrow"/>
              </a:defRPr>
            </a:pPr>
            <a:r>
              <a:rPr lang="ru-RU" sz="4400" dirty="0">
                <a:solidFill>
                  <a:srgbClr val="253957"/>
                </a:solidFill>
                <a:latin typeface="Times New Roman" panose="02020603050405020304" pitchFamily="18" charset="0"/>
                <a:cs typeface="Times New Roman" panose="02020603050405020304" pitchFamily="18" charset="0"/>
                <a:sym typeface="Arial Narrow"/>
              </a:rPr>
              <a:t>3 - этап передача данных для распознавания на ПЛИС и получения ответов от нее.</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57000" y="4913784"/>
            <a:ext cx="21523142" cy="5400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r>
              <a:rPr lang="en-US" sz="4400" dirty="0">
                <a:latin typeface="Times New Roman" panose="02020603050405020304" pitchFamily="18" charset="0"/>
                <a:cs typeface="Times New Roman" panose="02020603050405020304" pitchFamily="18" charset="0"/>
              </a:rPr>
              <a:t>- </a:t>
            </a:r>
            <a:r>
              <a:rPr lang="ru-RU" sz="4400" dirty="0">
                <a:latin typeface="Times New Roman" panose="02020603050405020304" pitchFamily="18" charset="0"/>
                <a:cs typeface="Times New Roman" panose="02020603050405020304" pitchFamily="18" charset="0"/>
              </a:rPr>
              <a:t>Наша система будет иметь ограниченное число алгоритмов машинного обучения.</a:t>
            </a:r>
          </a:p>
          <a:p>
            <a:pPr algn="l">
              <a:spcBef>
                <a:spcPts val="2800"/>
              </a:spcBef>
              <a:buSzPct val="100000"/>
              <a:defRPr sz="2800">
                <a:solidFill>
                  <a:srgbClr val="253957"/>
                </a:solidFill>
                <a:latin typeface="+mn-lt"/>
                <a:ea typeface="+mn-ea"/>
                <a:cs typeface="+mn-cs"/>
                <a:sym typeface="Arial Narrow"/>
              </a:defRPr>
            </a:pPr>
            <a:r>
              <a:rPr lang="en-US" sz="4400" dirty="0">
                <a:latin typeface="Times New Roman" panose="02020603050405020304" pitchFamily="18" charset="0"/>
                <a:cs typeface="Times New Roman" panose="02020603050405020304" pitchFamily="18" charset="0"/>
              </a:rPr>
              <a:t>- </a:t>
            </a:r>
            <a:r>
              <a:rPr lang="ru-RU" sz="4400" dirty="0">
                <a:latin typeface="Times New Roman" panose="02020603050405020304" pitchFamily="18" charset="0"/>
                <a:cs typeface="Times New Roman" panose="02020603050405020304" pitchFamily="18" charset="0"/>
              </a:rPr>
              <a:t>Процесс загрузки прошивки в ПЛИС будет осуществляться пользователем. Это связано с тем, что производители чипов </a:t>
            </a:r>
            <a:r>
              <a:rPr lang="en-US" sz="4400" dirty="0">
                <a:latin typeface="Times New Roman" panose="02020603050405020304" pitchFamily="18" charset="0"/>
                <a:cs typeface="Times New Roman" panose="02020603050405020304" pitchFamily="18" charset="0"/>
              </a:rPr>
              <a:t>FPGA </a:t>
            </a:r>
            <a:r>
              <a:rPr lang="ru-RU" sz="4400" dirty="0">
                <a:latin typeface="Times New Roman" panose="02020603050405020304" pitchFamily="18" charset="0"/>
                <a:cs typeface="Times New Roman" panose="02020603050405020304" pitchFamily="18" charset="0"/>
              </a:rPr>
              <a:t>не допускают использования стороннего ПО с их продукцией.</a:t>
            </a:r>
          </a:p>
          <a:p>
            <a:pPr algn="l">
              <a:spcBef>
                <a:spcPts val="2800"/>
              </a:spcBef>
              <a:buSzPct val="100000"/>
              <a:defRPr sz="2800">
                <a:solidFill>
                  <a:srgbClr val="253957"/>
                </a:solidFill>
                <a:latin typeface="+mn-lt"/>
                <a:ea typeface="+mn-ea"/>
                <a:cs typeface="+mn-cs"/>
                <a:sym typeface="Arial Narrow"/>
              </a:defRPr>
            </a:pPr>
            <a:r>
              <a:rPr lang="en-US" sz="4400" dirty="0">
                <a:latin typeface="Times New Roman" panose="02020603050405020304" pitchFamily="18" charset="0"/>
                <a:cs typeface="Times New Roman" panose="02020603050405020304" pitchFamily="18" charset="0"/>
              </a:rPr>
              <a:t>- </a:t>
            </a:r>
            <a:r>
              <a:rPr lang="ru-RU" sz="4400" dirty="0">
                <a:latin typeface="Times New Roman" panose="02020603050405020304" pitchFamily="18" charset="0"/>
                <a:cs typeface="Times New Roman" panose="02020603050405020304" pitchFamily="18" charset="0"/>
              </a:rPr>
              <a:t>Передача данных на ПЛИС и  получение данных с нее будет осуществляться через </a:t>
            </a:r>
            <a:r>
              <a:rPr lang="en-US" sz="4400" dirty="0">
                <a:latin typeface="Times New Roman" panose="02020603050405020304" pitchFamily="18" charset="0"/>
                <a:cs typeface="Times New Roman" panose="02020603050405020304" pitchFamily="18" charset="0"/>
              </a:rPr>
              <a:t>USB.</a:t>
            </a:r>
            <a:endParaRPr lang="ru-RU" sz="4400" dirty="0">
              <a:latin typeface="Times New Roman" panose="02020603050405020304" pitchFamily="18" charset="0"/>
              <a:cs typeface="Times New Roman" panose="02020603050405020304" pitchFamily="18" charset="0"/>
            </a:endParaRPr>
          </a:p>
          <a:p>
            <a:pPr algn="l">
              <a:spcBef>
                <a:spcPts val="2800"/>
              </a:spcBef>
              <a:buSzPct val="100000"/>
              <a:defRPr sz="2800">
                <a:solidFill>
                  <a:srgbClr val="253957"/>
                </a:solidFill>
                <a:latin typeface="+mn-lt"/>
                <a:ea typeface="+mn-ea"/>
                <a:cs typeface="+mn-cs"/>
                <a:sym typeface="Arial Narrow"/>
              </a:defRPr>
            </a:pPr>
            <a:r>
              <a:rPr lang="en-US" sz="4400" dirty="0">
                <a:latin typeface="Times New Roman" panose="02020603050405020304" pitchFamily="18" charset="0"/>
                <a:cs typeface="Times New Roman" panose="02020603050405020304" pitchFamily="18" charset="0"/>
              </a:rPr>
              <a:t>- </a:t>
            </a:r>
            <a:r>
              <a:rPr lang="ru-RU" sz="4400" dirty="0">
                <a:latin typeface="Times New Roman" panose="02020603050405020304" pitchFamily="18" charset="0"/>
                <a:cs typeface="Times New Roman" panose="02020603050405020304" pitchFamily="18" charset="0"/>
              </a:rPr>
              <a:t>Программная часть будет генерировать файлы для загрузки в ПЛИС, только на языке </a:t>
            </a:r>
            <a:r>
              <a:rPr lang="en-US" sz="4400" dirty="0" err="1">
                <a:latin typeface="Times New Roman" panose="02020603050405020304" pitchFamily="18" charset="0"/>
                <a:cs typeface="Times New Roman" panose="02020603050405020304" pitchFamily="18" charset="0"/>
              </a:rPr>
              <a:t>SystemVerilog</a:t>
            </a:r>
            <a:r>
              <a:rPr lang="en-US" sz="4400" dirty="0">
                <a:latin typeface="Times New Roman" panose="02020603050405020304" pitchFamily="18" charset="0"/>
                <a:cs typeface="Times New Roman" panose="02020603050405020304" pitchFamily="18" charset="0"/>
              </a:rPr>
              <a:t>.</a:t>
            </a:r>
          </a:p>
        </p:txBody>
      </p:sp>
      <p:sp>
        <p:nvSpPr>
          <p:cNvPr id="73"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latin typeface="Times New Roman" panose="02020603050405020304" pitchFamily="18" charset="0"/>
                <a:cs typeface="Times New Roman" panose="02020603050405020304" pitchFamily="18" charset="0"/>
              </a:rPr>
              <a:t>Аспекты и нюансы работы комплекса.</a:t>
            </a:r>
            <a:endParaRPr dirty="0">
              <a:latin typeface="Times New Roman" panose="02020603050405020304" pitchFamily="18" charset="0"/>
              <a:cs typeface="Times New Roman" panose="02020603050405020304" pitchFamily="18" charset="0"/>
            </a:endParaRPr>
          </a:p>
        </p:txBody>
      </p:sp>
      <p:sp>
        <p:nvSpPr>
          <p:cNvPr id="75"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76"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МИЭМ НИУ ВШЭ.</a:t>
            </a:r>
            <a:endParaRPr dirty="0"/>
          </a:p>
        </p:txBody>
      </p:sp>
      <p:pic>
        <p:nvPicPr>
          <p:cNvPr id="77"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15664" y="5057800"/>
            <a:ext cx="21523142" cy="48426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numCol="2" spcCol="1076157"/>
          <a:lstStyle/>
          <a:p>
            <a:pPr algn="l">
              <a:spcBef>
                <a:spcPts val="2800"/>
              </a:spcBef>
              <a:buSzPct val="100000"/>
              <a:defRPr sz="2800">
                <a:solidFill>
                  <a:srgbClr val="253957"/>
                </a:solidFill>
                <a:latin typeface="+mn-lt"/>
                <a:ea typeface="+mn-ea"/>
                <a:cs typeface="+mn-cs"/>
                <a:sym typeface="Arial Narrow"/>
              </a:defRPr>
            </a:pPr>
            <a:r>
              <a:rPr lang="ru-RU" sz="4400" dirty="0">
                <a:latin typeface="Times New Roman" panose="02020603050405020304" pitchFamily="18" charset="0"/>
                <a:cs typeface="Times New Roman" panose="02020603050405020304" pitchFamily="18" charset="0"/>
              </a:rPr>
              <a:t>Программная часть</a:t>
            </a:r>
            <a:r>
              <a:rPr lang="en-US" sz="4400" dirty="0">
                <a:latin typeface="Times New Roman" panose="02020603050405020304" pitchFamily="18" charset="0"/>
                <a:cs typeface="Times New Roman" panose="02020603050405020304" pitchFamily="18" charset="0"/>
              </a:rPr>
              <a:t>:</a:t>
            </a:r>
            <a:endParaRPr lang="ru-RU" sz="4400" dirty="0">
              <a:latin typeface="Times New Roman" panose="02020603050405020304" pitchFamily="18" charset="0"/>
              <a:cs typeface="Times New Roman" panose="02020603050405020304" pitchFamily="18" charset="0"/>
            </a:endParaRPr>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en-US" sz="4400" dirty="0">
                <a:latin typeface="Times New Roman" panose="02020603050405020304" pitchFamily="18" charset="0"/>
                <a:cs typeface="Times New Roman" panose="02020603050405020304" pitchFamily="18" charset="0"/>
              </a:rPr>
              <a:t> </a:t>
            </a:r>
            <a:r>
              <a:rPr lang="ru-RU" sz="4400" dirty="0">
                <a:latin typeface="Times New Roman" panose="02020603050405020304" pitchFamily="18" charset="0"/>
                <a:cs typeface="Times New Roman" panose="02020603050405020304" pitchFamily="18" charset="0"/>
              </a:rPr>
              <a:t>язык программирования </a:t>
            </a:r>
            <a:r>
              <a:rPr lang="en-US" sz="4400" dirty="0">
                <a:latin typeface="Times New Roman" panose="02020603050405020304" pitchFamily="18" charset="0"/>
                <a:cs typeface="Times New Roman" panose="02020603050405020304" pitchFamily="18" charset="0"/>
              </a:rPr>
              <a:t>Python.</a:t>
            </a:r>
            <a:endParaRPr lang="ru-RU" sz="4400" dirty="0">
              <a:latin typeface="Times New Roman" panose="02020603050405020304" pitchFamily="18" charset="0"/>
              <a:cs typeface="Times New Roman" panose="02020603050405020304" pitchFamily="18" charset="0"/>
            </a:endParaRPr>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ru-RU" sz="4400" dirty="0">
                <a:latin typeface="Times New Roman" panose="02020603050405020304" pitchFamily="18" charset="0"/>
                <a:cs typeface="Times New Roman" panose="02020603050405020304" pitchFamily="18" charset="0"/>
              </a:rPr>
              <a:t>Возможно, </a:t>
            </a:r>
            <a:r>
              <a:rPr lang="en-US" sz="4400" dirty="0">
                <a:latin typeface="Times New Roman" panose="02020603050405020304" pitchFamily="18" charset="0"/>
                <a:cs typeface="Times New Roman" panose="02020603050405020304" pitchFamily="18" charset="0"/>
              </a:rPr>
              <a:t>C</a:t>
            </a:r>
            <a:r>
              <a:rPr lang="ru-RU" sz="4400" dirty="0">
                <a:latin typeface="Times New Roman" panose="02020603050405020304" pitchFamily="18" charset="0"/>
                <a:cs typeface="Times New Roman" panose="02020603050405020304" pitchFamily="18" charset="0"/>
              </a:rPr>
              <a:t>. </a:t>
            </a:r>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ru-RU" sz="4400" dirty="0">
                <a:latin typeface="Times New Roman" panose="02020603050405020304" pitchFamily="18" charset="0"/>
                <a:cs typeface="Times New Roman" panose="02020603050405020304" pitchFamily="18" charset="0"/>
              </a:rPr>
              <a:t>Драйвер </a:t>
            </a:r>
            <a:r>
              <a:rPr lang="en-US" sz="4400" dirty="0">
                <a:latin typeface="Times New Roman" panose="02020603050405020304" pitchFamily="18" charset="0"/>
                <a:cs typeface="Times New Roman" panose="02020603050405020304" pitchFamily="18" charset="0"/>
              </a:rPr>
              <a:t>USB</a:t>
            </a:r>
          </a:p>
          <a:p>
            <a:pPr marL="304800" indent="-304800" algn="l">
              <a:spcBef>
                <a:spcPts val="2800"/>
              </a:spcBef>
              <a:buSzPct val="100000"/>
              <a:buAutoNum type="arabicPeriod"/>
              <a:defRPr sz="2800">
                <a:solidFill>
                  <a:srgbClr val="253957"/>
                </a:solidFill>
                <a:latin typeface="+mn-lt"/>
                <a:ea typeface="+mn-ea"/>
                <a:cs typeface="+mn-cs"/>
                <a:sym typeface="Arial Narrow"/>
              </a:defRPr>
            </a:pPr>
            <a:endParaRPr lang="en-US" sz="4400" dirty="0">
              <a:latin typeface="Times New Roman" panose="02020603050405020304" pitchFamily="18" charset="0"/>
              <a:cs typeface="Times New Roman" panose="02020603050405020304" pitchFamily="18" charset="0"/>
            </a:endParaRPr>
          </a:p>
          <a:p>
            <a:pPr marL="304800" indent="-304800" algn="l">
              <a:spcBef>
                <a:spcPts val="2800"/>
              </a:spcBef>
              <a:buSzPct val="100000"/>
              <a:buAutoNum type="arabicPeriod"/>
              <a:defRPr sz="2800">
                <a:solidFill>
                  <a:srgbClr val="253957"/>
                </a:solidFill>
                <a:latin typeface="+mn-lt"/>
                <a:ea typeface="+mn-ea"/>
                <a:cs typeface="+mn-cs"/>
                <a:sym typeface="Arial Narrow"/>
              </a:defRPr>
            </a:pPr>
            <a:endParaRPr lang="en-US" sz="4400" dirty="0">
              <a:latin typeface="Times New Roman" panose="02020603050405020304" pitchFamily="18" charset="0"/>
              <a:cs typeface="Times New Roman" panose="02020603050405020304" pitchFamily="18" charset="0"/>
            </a:endParaRPr>
          </a:p>
          <a:p>
            <a:pPr algn="l">
              <a:spcBef>
                <a:spcPts val="2800"/>
              </a:spcBef>
              <a:buSzPct val="100000"/>
              <a:defRPr sz="2800">
                <a:solidFill>
                  <a:srgbClr val="253957"/>
                </a:solidFill>
                <a:latin typeface="+mn-lt"/>
                <a:ea typeface="+mn-ea"/>
                <a:cs typeface="+mn-cs"/>
                <a:sym typeface="Arial Narrow"/>
              </a:defRPr>
            </a:pPr>
            <a:r>
              <a:rPr lang="ru-RU" sz="4400" dirty="0">
                <a:latin typeface="Times New Roman" panose="02020603050405020304" pitchFamily="18" charset="0"/>
                <a:cs typeface="Times New Roman" panose="02020603050405020304" pitchFamily="18" charset="0"/>
              </a:rPr>
              <a:t>Аппаратная часть</a:t>
            </a:r>
            <a:r>
              <a:rPr lang="en-US" sz="4400" dirty="0">
                <a:latin typeface="Times New Roman" panose="02020603050405020304" pitchFamily="18" charset="0"/>
                <a:cs typeface="Times New Roman" panose="02020603050405020304" pitchFamily="18" charset="0"/>
              </a:rPr>
              <a:t>:</a:t>
            </a:r>
            <a:endParaRPr sz="4400" dirty="0">
              <a:latin typeface="Times New Roman" panose="02020603050405020304" pitchFamily="18" charset="0"/>
              <a:cs typeface="Times New Roman" panose="02020603050405020304" pitchFamily="18" charset="0"/>
            </a:endParaRPr>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ru-RU" sz="4400" dirty="0">
                <a:latin typeface="Times New Roman" panose="02020603050405020304" pitchFamily="18" charset="0"/>
                <a:cs typeface="Times New Roman" panose="02020603050405020304" pitchFamily="18" charset="0"/>
              </a:rPr>
              <a:t>ПЛИС(</a:t>
            </a:r>
            <a:r>
              <a:rPr lang="en-US" sz="4400" dirty="0">
                <a:latin typeface="Times New Roman" panose="02020603050405020304" pitchFamily="18" charset="0"/>
                <a:cs typeface="Times New Roman" panose="02020603050405020304" pitchFamily="18" charset="0"/>
              </a:rPr>
              <a:t>FPGA).</a:t>
            </a:r>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ru-RU" sz="4400" dirty="0">
                <a:latin typeface="Times New Roman" panose="02020603050405020304" pitchFamily="18" charset="0"/>
                <a:cs typeface="Times New Roman" panose="02020603050405020304" pitchFamily="18" charset="0"/>
              </a:rPr>
              <a:t>Контроллер </a:t>
            </a:r>
            <a:r>
              <a:rPr lang="en-US" sz="4400" dirty="0">
                <a:latin typeface="Times New Roman" panose="02020603050405020304" pitchFamily="18" charset="0"/>
                <a:cs typeface="Times New Roman" panose="02020603050405020304" pitchFamily="18" charset="0"/>
              </a:rPr>
              <a:t>USB.</a:t>
            </a:r>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ru-RU" sz="4400" dirty="0">
                <a:latin typeface="Times New Roman" panose="02020603050405020304" pitchFamily="18" charset="0"/>
                <a:cs typeface="Times New Roman" panose="02020603050405020304" pitchFamily="18" charset="0"/>
              </a:rPr>
              <a:t>ПО для симуляции.</a:t>
            </a:r>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ru-RU" sz="4400" dirty="0">
                <a:latin typeface="Times New Roman" panose="02020603050405020304" pitchFamily="18" charset="0"/>
                <a:cs typeface="Times New Roman" panose="02020603050405020304" pitchFamily="18" charset="0"/>
              </a:rPr>
              <a:t>ПО для синтеза.</a:t>
            </a:r>
            <a:endParaRPr lang="en-US" sz="4400" dirty="0">
              <a:latin typeface="Times New Roman" panose="02020603050405020304" pitchFamily="18" charset="0"/>
              <a:cs typeface="Times New Roman" panose="02020603050405020304" pitchFamily="18" charset="0"/>
            </a:endParaRPr>
          </a:p>
        </p:txBody>
      </p:sp>
      <p:sp>
        <p:nvSpPr>
          <p:cNvPr id="80"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t>Ресурсы для выполнения проекта</a:t>
            </a:r>
            <a:endParaRPr dirty="0"/>
          </a:p>
          <a:p>
            <a:pPr algn="l">
              <a:defRPr sz="4200">
                <a:solidFill>
                  <a:srgbClr val="253957"/>
                </a:solidFill>
                <a:latin typeface="+mn-lt"/>
                <a:ea typeface="+mn-ea"/>
                <a:cs typeface="+mn-cs"/>
                <a:sym typeface="Arial Narrow"/>
              </a:defRPr>
            </a:pPr>
            <a:endParaRPr dirty="0"/>
          </a:p>
        </p:txBody>
      </p:sp>
      <p:sp>
        <p:nvSpPr>
          <p:cNvPr id="82"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83"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МИЭМ НИУ ВШЭ</a:t>
            </a:r>
            <a:r>
              <a:rPr dirty="0"/>
              <a:t>.</a:t>
            </a:r>
          </a:p>
        </p:txBody>
      </p:sp>
      <p:pic>
        <p:nvPicPr>
          <p:cNvPr id="84"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Очень крутой заголовок…"/>
          <p:cNvSpPr txBox="1"/>
          <p:nvPr/>
        </p:nvSpPr>
        <p:spPr>
          <a:xfrm>
            <a:off x="1209449" y="2972786"/>
            <a:ext cx="21489608"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latin typeface="Times New Roman" panose="02020603050405020304" pitchFamily="18" charset="0"/>
                <a:cs typeface="Times New Roman" panose="02020603050405020304" pitchFamily="18" charset="0"/>
              </a:rPr>
              <a:t>Роли в команде </a:t>
            </a:r>
            <a:endParaRPr dirty="0">
              <a:latin typeface="Times New Roman" panose="02020603050405020304" pitchFamily="18" charset="0"/>
              <a:cs typeface="Times New Roman" panose="02020603050405020304" pitchFamily="18" charset="0"/>
            </a:endParaRPr>
          </a:p>
        </p:txBody>
      </p:sp>
      <p:sp>
        <p:nvSpPr>
          <p:cNvPr id="89"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90"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МИЭМ НИУ ВШЭ</a:t>
            </a:r>
            <a:endParaRPr dirty="0"/>
          </a:p>
        </p:txBody>
      </p:sp>
      <p:pic>
        <p:nvPicPr>
          <p:cNvPr id="91"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D88DB7C1-E82F-428D-BB5A-0F9A533CEDAA}"/>
              </a:ext>
            </a:extLst>
          </p:cNvPr>
          <p:cNvSpPr txBox="1"/>
          <p:nvPr/>
        </p:nvSpPr>
        <p:spPr>
          <a:xfrm>
            <a:off x="1226606" y="5057800"/>
            <a:ext cx="21506374" cy="48426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numCol="2" spcCol="1075318"/>
          <a:lstStyle/>
          <a:p>
            <a:pPr algn="l">
              <a:spcBef>
                <a:spcPts val="2800"/>
              </a:spcBef>
              <a:buSzPct val="100000"/>
              <a:defRPr sz="2800">
                <a:solidFill>
                  <a:srgbClr val="253957"/>
                </a:solidFill>
                <a:latin typeface="+mn-lt"/>
                <a:ea typeface="+mn-ea"/>
                <a:cs typeface="+mn-cs"/>
                <a:sym typeface="Arial Narrow"/>
              </a:defRPr>
            </a:pPr>
            <a:r>
              <a:rPr lang="ru-RU" sz="4400" dirty="0">
                <a:latin typeface="Times New Roman" panose="02020603050405020304" pitchFamily="18" charset="0"/>
                <a:cs typeface="Times New Roman" panose="02020603050405020304" pitchFamily="18" charset="0"/>
              </a:rPr>
              <a:t>Иванов Павел </a:t>
            </a:r>
          </a:p>
          <a:p>
            <a:pPr marL="304800" indent="-304800" algn="l">
              <a:spcBef>
                <a:spcPts val="2800"/>
              </a:spcBef>
              <a:buSzPct val="100000"/>
              <a:buChar char="•"/>
              <a:defRPr sz="2800">
                <a:solidFill>
                  <a:srgbClr val="253957"/>
                </a:solidFill>
                <a:latin typeface="+mn-lt"/>
                <a:ea typeface="+mn-ea"/>
                <a:cs typeface="+mn-cs"/>
                <a:sym typeface="Arial Narrow"/>
              </a:defRPr>
            </a:pPr>
            <a:r>
              <a:rPr lang="ru-RU" sz="4400" dirty="0">
                <a:latin typeface="Times New Roman" panose="02020603050405020304" pitchFamily="18" charset="0"/>
                <a:cs typeface="Times New Roman" panose="02020603050405020304" pitchFamily="18" charset="0"/>
              </a:rPr>
              <a:t>Программная часть проекта </a:t>
            </a:r>
          </a:p>
          <a:p>
            <a:pPr marL="304800" indent="-304800" algn="l">
              <a:spcBef>
                <a:spcPts val="2800"/>
              </a:spcBef>
              <a:buSzPct val="100000"/>
              <a:buChar char="•"/>
              <a:defRPr sz="2800">
                <a:solidFill>
                  <a:srgbClr val="253957"/>
                </a:solidFill>
                <a:latin typeface="+mn-lt"/>
                <a:ea typeface="+mn-ea"/>
                <a:cs typeface="+mn-cs"/>
                <a:sym typeface="Arial Narrow"/>
              </a:defRPr>
            </a:pPr>
            <a:endParaRPr lang="ru-RU" dirty="0"/>
          </a:p>
          <a:p>
            <a:pPr marL="304800" indent="-304800" algn="l">
              <a:spcBef>
                <a:spcPts val="2800"/>
              </a:spcBef>
              <a:buSzPct val="100000"/>
              <a:buChar char="•"/>
              <a:defRPr sz="2800">
                <a:solidFill>
                  <a:srgbClr val="253957"/>
                </a:solidFill>
                <a:latin typeface="+mn-lt"/>
                <a:ea typeface="+mn-ea"/>
                <a:cs typeface="+mn-cs"/>
                <a:sym typeface="Arial Narrow"/>
              </a:defRPr>
            </a:pPr>
            <a:endParaRPr lang="ru-RU" dirty="0"/>
          </a:p>
          <a:p>
            <a:pPr marL="304800" indent="-304800" algn="l">
              <a:spcBef>
                <a:spcPts val="2800"/>
              </a:spcBef>
              <a:buSzPct val="100000"/>
              <a:buChar char="•"/>
              <a:defRPr sz="2800">
                <a:solidFill>
                  <a:srgbClr val="253957"/>
                </a:solidFill>
                <a:latin typeface="+mn-lt"/>
                <a:ea typeface="+mn-ea"/>
                <a:cs typeface="+mn-cs"/>
                <a:sym typeface="Arial Narrow"/>
              </a:defRPr>
            </a:pPr>
            <a:endParaRPr lang="ru-RU" dirty="0"/>
          </a:p>
          <a:p>
            <a:pPr algn="l">
              <a:spcBef>
                <a:spcPts val="2800"/>
              </a:spcBef>
              <a:buSzPct val="100000"/>
              <a:defRPr sz="2800">
                <a:solidFill>
                  <a:srgbClr val="253957"/>
                </a:solidFill>
                <a:latin typeface="+mn-lt"/>
                <a:ea typeface="+mn-ea"/>
                <a:cs typeface="+mn-cs"/>
                <a:sym typeface="Arial Narrow"/>
              </a:defRPr>
            </a:pPr>
            <a:r>
              <a:rPr lang="ru-RU" sz="4400" dirty="0">
                <a:latin typeface="Times New Roman" panose="02020603050405020304" pitchFamily="18" charset="0"/>
                <a:cs typeface="Times New Roman" panose="02020603050405020304" pitchFamily="18" charset="0"/>
              </a:rPr>
              <a:t>Манджиев Дмитрий</a:t>
            </a:r>
            <a:endParaRPr sz="4400" dirty="0">
              <a:latin typeface="Times New Roman" panose="02020603050405020304" pitchFamily="18" charset="0"/>
              <a:cs typeface="Times New Roman" panose="02020603050405020304" pitchFamily="18" charset="0"/>
            </a:endParaRPr>
          </a:p>
          <a:p>
            <a:pPr marL="457200" indent="-457200" algn="l">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ru-RU" sz="4400" dirty="0">
                <a:latin typeface="Times New Roman" panose="02020603050405020304" pitchFamily="18" charset="0"/>
                <a:cs typeface="Times New Roman" panose="02020603050405020304" pitchFamily="18" charset="0"/>
              </a:rPr>
              <a:t>Аппаратная часть проекта</a:t>
            </a:r>
          </a:p>
          <a:p>
            <a:pPr marL="457200" indent="-457200" algn="l">
              <a:spcBef>
                <a:spcPts val="2800"/>
              </a:spcBef>
              <a:buSzPct val="100000"/>
              <a:buFont typeface="Arial" panose="020B0604020202020204" pitchFamily="34" charset="0"/>
              <a:buChar char="•"/>
              <a:defRPr sz="2800">
                <a:solidFill>
                  <a:srgbClr val="253957"/>
                </a:solidFill>
                <a:latin typeface="+mn-lt"/>
                <a:ea typeface="+mn-ea"/>
                <a:cs typeface="+mn-cs"/>
                <a:sym typeface="Arial Narrow"/>
              </a:defRPr>
            </a:pPr>
            <a:r>
              <a:rPr lang="ru-RU" sz="4400" dirty="0">
                <a:latin typeface="Times New Roman" panose="02020603050405020304" pitchFamily="18" charset="0"/>
                <a:cs typeface="Times New Roman" panose="02020603050405020304" pitchFamily="18" charset="0"/>
              </a:rPr>
              <a:t>Лидер </a:t>
            </a:r>
            <a:endParaRPr sz="4400" dirty="0">
              <a:latin typeface="Times New Roman" panose="02020603050405020304" pitchFamily="18" charset="0"/>
              <a:cs typeface="Times New Roman" panose="02020603050405020304" pitchFamily="18" charset="0"/>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90"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МИЭМ НИУ ВШЭ</a:t>
            </a:r>
            <a:endParaRPr dirty="0"/>
          </a:p>
        </p:txBody>
      </p:sp>
      <p:pic>
        <p:nvPicPr>
          <p:cNvPr id="91"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pic>
        <p:nvPicPr>
          <p:cNvPr id="4" name="Рисунок 3">
            <a:extLst>
              <a:ext uri="{FF2B5EF4-FFF2-40B4-BE49-F238E27FC236}">
                <a16:creationId xmlns:a16="http://schemas.microsoft.com/office/drawing/2014/main" id="{3AB26C0A-9EBE-41FF-8FE9-FE38A435A2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3408" y="2310212"/>
            <a:ext cx="9289032" cy="11155616"/>
          </a:xfrm>
          <a:prstGeom prst="rect">
            <a:avLst/>
          </a:prstGeom>
        </p:spPr>
      </p:pic>
      <p:sp>
        <p:nvSpPr>
          <p:cNvPr id="10" name="Заголовок основного текста">
            <a:extLst>
              <a:ext uri="{FF2B5EF4-FFF2-40B4-BE49-F238E27FC236}">
                <a16:creationId xmlns:a16="http://schemas.microsoft.com/office/drawing/2014/main" id="{E7B7CC28-89E0-4602-AF89-5616FD3FE8B1}"/>
              </a:ext>
            </a:extLst>
          </p:cNvPr>
          <p:cNvSpPr txBox="1"/>
          <p:nvPr/>
        </p:nvSpPr>
        <p:spPr>
          <a:xfrm>
            <a:off x="1238414" y="2310212"/>
            <a:ext cx="3320738" cy="9131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dirty="0">
                <a:latin typeface="Times New Roman" panose="02020603050405020304" pitchFamily="18" charset="0"/>
                <a:cs typeface="Times New Roman" panose="02020603050405020304" pitchFamily="18" charset="0"/>
              </a:rPr>
              <a:t>Приложение</a:t>
            </a:r>
            <a:endParaRP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620212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90"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МИЭМ НИУ ВШЭ</a:t>
            </a:r>
            <a:endParaRPr dirty="0"/>
          </a:p>
        </p:txBody>
      </p:sp>
      <p:pic>
        <p:nvPicPr>
          <p:cNvPr id="91"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7"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D2D30AEB-05C4-4C12-8A2D-F56F7D205ACF}"/>
              </a:ext>
            </a:extLst>
          </p:cNvPr>
          <p:cNvSpPr txBox="1"/>
          <p:nvPr/>
        </p:nvSpPr>
        <p:spPr>
          <a:xfrm>
            <a:off x="1176666" y="3617640"/>
            <a:ext cx="21523142" cy="5400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r>
              <a:rPr lang="ru-RU" sz="4400" b="1" dirty="0">
                <a:latin typeface="Times New Roman" panose="02020603050405020304" pitchFamily="18" charset="0"/>
                <a:cs typeface="Times New Roman" panose="02020603050405020304" pitchFamily="18" charset="0"/>
                <a:sym typeface="Arial Narrow"/>
              </a:rPr>
              <a:t>Наивный байесовский классификатор</a:t>
            </a:r>
            <a:r>
              <a:rPr lang="ru-RU" sz="4400" dirty="0">
                <a:latin typeface="Times New Roman" panose="02020603050405020304" pitchFamily="18" charset="0"/>
                <a:cs typeface="Times New Roman" panose="02020603050405020304" pitchFamily="18" charset="0"/>
                <a:sym typeface="Arial Narrow"/>
              </a:rPr>
              <a:t> — простой вероятностный классификатор, основанный на применении теоремы Байеса со строгими (наивными) предположениями о независимости событий.</a:t>
            </a:r>
            <a:r>
              <a:rPr lang="en-US" sz="4400" dirty="0">
                <a:latin typeface="Times New Roman" panose="02020603050405020304" pitchFamily="18" charset="0"/>
                <a:cs typeface="Times New Roman" panose="02020603050405020304" pitchFamily="18" charset="0"/>
              </a:rPr>
              <a:t> </a:t>
            </a:r>
            <a:endParaRPr lang="ru-RU" sz="4400" dirty="0">
              <a:latin typeface="Times New Roman" panose="02020603050405020304" pitchFamily="18" charset="0"/>
              <a:cs typeface="Times New Roman" panose="02020603050405020304" pitchFamily="18" charset="0"/>
            </a:endParaRPr>
          </a:p>
          <a:p>
            <a:pPr algn="l">
              <a:spcBef>
                <a:spcPts val="2800"/>
              </a:spcBef>
              <a:buSzPct val="100000"/>
              <a:defRPr sz="2800">
                <a:solidFill>
                  <a:srgbClr val="253957"/>
                </a:solidFill>
                <a:latin typeface="+mn-lt"/>
                <a:ea typeface="+mn-ea"/>
                <a:cs typeface="+mn-cs"/>
                <a:sym typeface="Arial Narrow"/>
              </a:defRPr>
            </a:pPr>
            <a:endParaRPr lang="en-US" sz="4400" dirty="0">
              <a:latin typeface="Times New Roman" panose="02020603050405020304" pitchFamily="18" charset="0"/>
              <a:cs typeface="Times New Roman" panose="02020603050405020304" pitchFamily="18" charset="0"/>
            </a:endParaRPr>
          </a:p>
        </p:txBody>
      </p:sp>
      <p:sp>
        <p:nvSpPr>
          <p:cNvPr id="9" name="Заголовок основного текста">
            <a:extLst>
              <a:ext uri="{FF2B5EF4-FFF2-40B4-BE49-F238E27FC236}">
                <a16:creationId xmlns:a16="http://schemas.microsoft.com/office/drawing/2014/main" id="{E11469C7-6DB5-443B-9AF5-BB5FDA270C1C}"/>
              </a:ext>
            </a:extLst>
          </p:cNvPr>
          <p:cNvSpPr txBox="1"/>
          <p:nvPr/>
        </p:nvSpPr>
        <p:spPr>
          <a:xfrm>
            <a:off x="1238414" y="2310212"/>
            <a:ext cx="3320738" cy="9131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dirty="0">
                <a:latin typeface="Times New Roman" panose="02020603050405020304" pitchFamily="18" charset="0"/>
                <a:cs typeface="Times New Roman" panose="02020603050405020304" pitchFamily="18" charset="0"/>
              </a:rPr>
              <a:t>Приложение</a:t>
            </a:r>
            <a:endParaRPr dirty="0">
              <a:latin typeface="Times New Roman" panose="02020603050405020304" pitchFamily="18" charset="0"/>
              <a:cs typeface="Times New Roman" panose="02020603050405020304" pitchFamily="18" charset="0"/>
            </a:endParaRPr>
          </a:p>
        </p:txBody>
      </p:sp>
      <p:pic>
        <p:nvPicPr>
          <p:cNvPr id="4" name="Рисунок 3">
            <a:extLst>
              <a:ext uri="{FF2B5EF4-FFF2-40B4-BE49-F238E27FC236}">
                <a16:creationId xmlns:a16="http://schemas.microsoft.com/office/drawing/2014/main" id="{83B1B3C5-198E-4998-8537-105B3CFCFABD}"/>
              </a:ext>
            </a:extLst>
          </p:cNvPr>
          <p:cNvPicPr>
            <a:picLocks noChangeAspect="1"/>
          </p:cNvPicPr>
          <p:nvPr/>
        </p:nvPicPr>
        <p:blipFill rotWithShape="1">
          <a:blip r:embed="rId3">
            <a:extLst>
              <a:ext uri="{28A0092B-C50C-407E-A947-70E740481C1C}">
                <a14:useLocalDpi xmlns:a14="http://schemas.microsoft.com/office/drawing/2010/main" val="0"/>
              </a:ext>
            </a:extLst>
          </a:blip>
          <a:srcRect b="31462"/>
          <a:stretch/>
        </p:blipFill>
        <p:spPr>
          <a:xfrm>
            <a:off x="7501873" y="6281936"/>
            <a:ext cx="7673741" cy="2376264"/>
          </a:xfrm>
          <a:prstGeom prst="rect">
            <a:avLst/>
          </a:prstGeom>
        </p:spPr>
      </p:pic>
    </p:spTree>
    <p:extLst>
      <p:ext uri="{BB962C8B-B14F-4D97-AF65-F5344CB8AC3E}">
        <p14:creationId xmlns:p14="http://schemas.microsoft.com/office/powerpoint/2010/main" val="86250644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90"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МИЭМ НИУ ВШЭ</a:t>
            </a:r>
            <a:endParaRPr dirty="0"/>
          </a:p>
        </p:txBody>
      </p:sp>
      <p:pic>
        <p:nvPicPr>
          <p:cNvPr id="91"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pic>
        <p:nvPicPr>
          <p:cNvPr id="3" name="Рисунок 2">
            <a:extLst>
              <a:ext uri="{FF2B5EF4-FFF2-40B4-BE49-F238E27FC236}">
                <a16:creationId xmlns:a16="http://schemas.microsoft.com/office/drawing/2014/main" id="{08CE19F9-BC37-417E-A2DE-782B548F98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8414" y="2314302"/>
            <a:ext cx="21423852" cy="10197479"/>
          </a:xfrm>
          <a:prstGeom prst="rect">
            <a:avLst/>
          </a:prstGeom>
        </p:spPr>
      </p:pic>
      <p:sp>
        <p:nvSpPr>
          <p:cNvPr id="11" name="Заголовок основного текста">
            <a:extLst>
              <a:ext uri="{FF2B5EF4-FFF2-40B4-BE49-F238E27FC236}">
                <a16:creationId xmlns:a16="http://schemas.microsoft.com/office/drawing/2014/main" id="{BC8A2412-9C30-4055-80E5-0C3585ABD1A6}"/>
              </a:ext>
            </a:extLst>
          </p:cNvPr>
          <p:cNvSpPr txBox="1"/>
          <p:nvPr/>
        </p:nvSpPr>
        <p:spPr>
          <a:xfrm>
            <a:off x="1238414" y="2310212"/>
            <a:ext cx="3320738" cy="9131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dirty="0">
                <a:latin typeface="Times New Roman" panose="02020603050405020304" pitchFamily="18" charset="0"/>
                <a:cs typeface="Times New Roman" panose="02020603050405020304" pitchFamily="18" charset="0"/>
              </a:rPr>
              <a:t>Приложение</a:t>
            </a:r>
            <a:endParaRP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7680219"/>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195</TotalTime>
  <Words>353</Words>
  <Application>Microsoft Office PowerPoint</Application>
  <PresentationFormat>Произвольный</PresentationFormat>
  <Paragraphs>55</Paragraphs>
  <Slides>11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11</vt:i4>
      </vt:variant>
    </vt:vector>
  </HeadingPairs>
  <TitlesOfParts>
    <vt:vector size="18" baseType="lpstr">
      <vt:lpstr>Arial</vt:lpstr>
      <vt:lpstr>Arial Narrow</vt:lpstr>
      <vt:lpstr>Helvetica</vt:lpstr>
      <vt:lpstr>Helvetica Light</vt:lpstr>
      <vt:lpstr>Helvetica Neue</vt:lpstr>
      <vt:lpstr>Times New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Дмитрий Манджиев</cp:lastModifiedBy>
  <cp:revision>22</cp:revision>
  <dcterms:modified xsi:type="dcterms:W3CDTF">2018-11-11T16:02:43Z</dcterms:modified>
</cp:coreProperties>
</file>