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0" r:id="rId4"/>
    <p:sldId id="263" r:id="rId5"/>
    <p:sldId id="259" r:id="rId6"/>
    <p:sldId id="261" r:id="rId7"/>
    <p:sldId id="264" r:id="rId8"/>
    <p:sldId id="262" r:id="rId9"/>
  </p:sldIdLst>
  <p:sldSz cx="9144000" cy="5143500" type="screen16x9"/>
  <p:notesSz cx="6858000" cy="9144000"/>
  <p:embeddedFontLst>
    <p:embeddedFont>
      <p:font typeface="HGGothicE" panose="020B0909000000000000" pitchFamily="49" charset="-128"/>
      <p:regular r:id="rId11"/>
    </p:embeddedFont>
    <p:embeddedFont>
      <p:font typeface="Cambria Math" panose="02040503050406030204" pitchFamily="18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90F6FB-1EDC-477B-9800-9780C782817C}">
  <a:tblStyle styleId="{CD90F6FB-1EDC-477B-9800-9780C7828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>
        <p:scale>
          <a:sx n="75" d="100"/>
          <a:sy n="75" d="100"/>
        </p:scale>
        <p:origin x="1290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63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92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6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3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12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17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96c647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96c647a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0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coordinationtoolkit.org/?page_id=356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trignosoft.com/services/website-design/logo-design.html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://www.ipharmd.net/symbol/medical_cross/red_cross_round_red.html" TargetMode="External"/><Relationship Id="rId5" Type="http://schemas.openxmlformats.org/officeDocument/2006/relationships/hyperlink" Target="http://pmcs-helpline.de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mstar-kk.ru/kontakt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A9B399-0D2C-4F2A-9F6E-593C66582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505961"/>
            <a:ext cx="8520600" cy="3320563"/>
          </a:xfrm>
        </p:spPr>
        <p:txBody>
          <a:bodyPr/>
          <a:lstStyle/>
          <a:p>
            <a:r>
              <a:rPr lang="ru-RU" dirty="0"/>
              <a:t>Разработка математической модели и создание автоматизированной системы анализа и прогноза эпидемической ситуации на основе статистических данных о заболеваемости</a:t>
            </a:r>
          </a:p>
          <a:p>
            <a:endParaRPr lang="ru-RU" dirty="0"/>
          </a:p>
          <a:p>
            <a:pPr algn="r"/>
            <a:r>
              <a:rPr lang="ru-RU" sz="2600" dirty="0"/>
              <a:t>Руководитель проекта:</a:t>
            </a:r>
          </a:p>
          <a:p>
            <a:pPr algn="r"/>
            <a:r>
              <a:rPr lang="ru-RU" sz="2600" dirty="0"/>
              <a:t> Гришунина Ю. 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B121AF8-C9F5-4733-A961-B817344258B9}"/>
                  </a:ext>
                </a:extLst>
              </p:cNvPr>
              <p:cNvSpPr/>
              <p:nvPr/>
            </p:nvSpPr>
            <p:spPr>
              <a:xfrm>
                <a:off x="9425" y="1554356"/>
                <a:ext cx="6013313" cy="2034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solidFill>
                                <a:srgbClr val="6A6A6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1− 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rgbClr val="6A6A6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800" i="1">
                                              <a:solidFill>
                                                <a:srgbClr val="6A6A6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800">
                                              <a:solidFill>
                                                <a:srgbClr val="6A6A6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800">
                                              <a:solidFill>
                                                <a:srgbClr val="6A6A6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ru-RU" sz="2800">
                                          <a:solidFill>
                                            <a:srgbClr val="6A6A6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rgbClr val="6A6A6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800">
                                          <a:solidFill>
                                            <a:srgbClr val="6A6A6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2800">
                                          <a:solidFill>
                                            <a:srgbClr val="6A6A6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</m:e>
                            <m:e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d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sub>
                              </m:sSub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solidFill>
                                        <a:srgbClr val="6A6A6A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2800">
                                  <a:solidFill>
                                    <a:srgbClr val="6A6A6A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B121AF8-C9F5-4733-A961-B81734425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" y="1554356"/>
                <a:ext cx="6013313" cy="2034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одзаголовок 5">
                <a:extLst>
                  <a:ext uri="{FF2B5EF4-FFF2-40B4-BE49-F238E27FC236}">
                    <a16:creationId xmlns:a16="http://schemas.microsoft.com/office/drawing/2014/main" id="{9B55A139-5BFF-4AE5-9E77-BB5D988D04E0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763386" y="985865"/>
                <a:ext cx="4068914" cy="341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100" dirty="0">
                    <a:solidFill>
                      <a:srgbClr val="6A6A6A"/>
                    </a:solidFill>
                  </a:rPr>
                  <a:t>Параметры</a:t>
                </a:r>
                <a:r>
                  <a:rPr lang="en-US" sz="2100" dirty="0">
                    <a:solidFill>
                      <a:srgbClr val="6A6A6A"/>
                    </a:solidFill>
                  </a:rPr>
                  <a:t>: </a:t>
                </a:r>
                <a:endParaRPr lang="ru-RU" sz="2100" dirty="0">
                  <a:solidFill>
                    <a:srgbClr val="6A6A6A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1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1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ru-RU" sz="21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100" dirty="0"/>
                  <a:t>интенсивность заражения</a:t>
                </a:r>
              </a:p>
              <a:p>
                <a:pPr algn="just"/>
                <a:r>
                  <a:rPr lang="ru-RU" sz="2100" b="1" i="1" dirty="0"/>
                  <a:t> А</a:t>
                </a:r>
                <a:r>
                  <a:rPr lang="ru-RU" sz="2100" b="1" dirty="0"/>
                  <a:t> </a:t>
                </a:r>
                <a14:m>
                  <m:oMath xmlns:m="http://schemas.openxmlformats.org/officeDocument/2006/math">
                    <m:r>
                      <a:rPr lang="ru-RU" sz="2100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100" b="1" i="1" dirty="0"/>
                  <a:t> </a:t>
                </a:r>
                <a:r>
                  <a:rPr lang="ru-RU" sz="2100" dirty="0"/>
                  <a:t>агрессивность внешней среды </a:t>
                </a:r>
              </a:p>
              <a:p>
                <a:pPr algn="just"/>
                <a:r>
                  <a:rPr lang="ru-RU" sz="2100" b="1" i="1" dirty="0"/>
                  <a:t>r </a:t>
                </a:r>
                <a:r>
                  <a:rPr lang="ru-RU" sz="2100" dirty="0"/>
                  <a:t>– среднее число людей, приобретающих иммунитет в течение текущей недели в результате профилактических мероприятий 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одзаголовок 5">
                <a:extLst>
                  <a:ext uri="{FF2B5EF4-FFF2-40B4-BE49-F238E27FC236}">
                    <a16:creationId xmlns:a16="http://schemas.microsoft.com/office/drawing/2014/main" id="{9B55A139-5BFF-4AE5-9E77-BB5D988D04E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763386" y="985865"/>
                <a:ext cx="4068914" cy="3416290"/>
              </a:xfrm>
              <a:prstGeom prst="rect">
                <a:avLst/>
              </a:prstGeom>
              <a:blipFill>
                <a:blip r:embed="rId5"/>
                <a:stretch>
                  <a:fillRect r="-1647"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>
                <a:solidFill>
                  <a:srgbClr val="595959"/>
                </a:solidFill>
              </a:rPr>
              <a:t>Математическая модель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56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>
                <a:solidFill>
                  <a:srgbClr val="595959"/>
                </a:solidFill>
              </a:rPr>
              <a:t>Предполагаемый результат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8E9220-C535-40B6-B004-675F44F36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9" y="1054099"/>
            <a:ext cx="3840731" cy="3729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F02A37-8C90-45DE-85BF-831E754C4272}"/>
              </a:ext>
            </a:extLst>
          </p:cNvPr>
          <p:cNvSpPr txBox="1"/>
          <p:nvPr/>
        </p:nvSpPr>
        <p:spPr>
          <a:xfrm>
            <a:off x="5041900" y="1166288"/>
            <a:ext cx="379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Пример: Сравнение параметра</a:t>
            </a:r>
            <a:r>
              <a:rPr lang="el-GR" sz="2400" b="1" dirty="0">
                <a:cs typeface="Times New Roman" panose="02020603050405020304" pitchFamily="18" charset="0"/>
              </a:rPr>
              <a:t> λ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для 11 округов Москвы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9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>
                <a:solidFill>
                  <a:srgbClr val="595959"/>
                </a:solidFill>
              </a:rPr>
              <a:t>Актуальность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49B850-4B46-432E-9797-00A038413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69" y="1246908"/>
            <a:ext cx="2523616" cy="1324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75DA87-9785-4EDC-8E04-E6125CD8E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782031"/>
            <a:ext cx="3307800" cy="2158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EE43E-2AE3-4442-A2C2-19FF542C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69" y="2941319"/>
            <a:ext cx="2161666" cy="15909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568B26-81E3-4084-8F44-9E65F6D27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111" y="2935469"/>
            <a:ext cx="2235926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4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21AF8-C9F5-4733-A961-B817344258B9}"/>
              </a:ext>
            </a:extLst>
          </p:cNvPr>
          <p:cNvSpPr/>
          <p:nvPr/>
        </p:nvSpPr>
        <p:spPr>
          <a:xfrm>
            <a:off x="311700" y="1554356"/>
            <a:ext cx="812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>
                <a:solidFill>
                  <a:srgbClr val="6A6A6A"/>
                </a:solidFill>
              </a:rPr>
              <a:t>План работы команды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8475D-E8A7-463A-AFB5-A75C3ECE5436}"/>
              </a:ext>
            </a:extLst>
          </p:cNvPr>
          <p:cNvSpPr txBox="1"/>
          <p:nvPr/>
        </p:nvSpPr>
        <p:spPr>
          <a:xfrm>
            <a:off x="311700" y="1054099"/>
            <a:ext cx="40375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6A6A6A"/>
                </a:solidFill>
              </a:rPr>
              <a:t>Этап </a:t>
            </a:r>
            <a:r>
              <a:rPr lang="en-US" sz="2300" b="1" dirty="0">
                <a:solidFill>
                  <a:srgbClr val="6A6A6A"/>
                </a:solidFill>
              </a:rPr>
              <a:t>I</a:t>
            </a:r>
            <a:r>
              <a:rPr lang="ru-RU" sz="2300" b="1" dirty="0">
                <a:solidFill>
                  <a:srgbClr val="6A6A6A"/>
                </a:solidFill>
              </a:rPr>
              <a:t> -исследовательский                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(Ноябрь – Февраль)                              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                                                               Изучение материалов и</a:t>
            </a:r>
          </a:p>
          <a:p>
            <a:r>
              <a:rPr lang="ru-RU" sz="2300" dirty="0">
                <a:solidFill>
                  <a:srgbClr val="6A6A6A"/>
                </a:solidFill>
              </a:rPr>
              <a:t>данных, подбор параметров,              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проверка адекватности модели </a:t>
            </a:r>
          </a:p>
          <a:p>
            <a:r>
              <a:rPr lang="ru-RU" sz="2300" dirty="0">
                <a:solidFill>
                  <a:schemeClr val="tx1"/>
                </a:solidFill>
                <a:latin typeface="HGGothicE" panose="020B0909000000000000" pitchFamily="49" charset="-128"/>
                <a:ea typeface="HGGothicE" panose="020B0909000000000000" pitchFamily="49" charset="-128"/>
              </a:rPr>
              <a:t>∑</a:t>
            </a:r>
            <a:r>
              <a:rPr lang="ru-RU" sz="2300" dirty="0">
                <a:solidFill>
                  <a:schemeClr val="tx1"/>
                </a:solidFill>
                <a:ea typeface="HGGothicE" panose="020B0909000000000000" pitchFamily="49" charset="-128"/>
              </a:rPr>
              <a:t>---------  -</a:t>
            </a:r>
            <a:r>
              <a:rPr lang="ru-RU" sz="2300" dirty="0">
                <a:solidFill>
                  <a:srgbClr val="6A6A6A"/>
                </a:solidFill>
              </a:rPr>
              <a:t> целевая ф-</a:t>
            </a:r>
            <a:r>
              <a:rPr lang="ru-RU" sz="2300" dirty="0" err="1">
                <a:solidFill>
                  <a:srgbClr val="6A6A6A"/>
                </a:solidFill>
              </a:rPr>
              <a:t>ция</a:t>
            </a:r>
            <a:r>
              <a:rPr lang="ru-RU" sz="2300" dirty="0">
                <a:solidFill>
                  <a:srgbClr val="6A6A6A"/>
                </a:solidFill>
              </a:rPr>
              <a:t>                                                                                                         </a:t>
            </a:r>
          </a:p>
          <a:p>
            <a:r>
              <a:rPr lang="ru-RU" sz="2300" dirty="0"/>
              <a:t>                                                                                                                                                                    </a:t>
            </a:r>
            <a:endParaRPr lang="en-US" sz="2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8691E-00CD-4FEA-B635-5036FE015638}"/>
              </a:ext>
            </a:extLst>
          </p:cNvPr>
          <p:cNvSpPr txBox="1"/>
          <p:nvPr/>
        </p:nvSpPr>
        <p:spPr>
          <a:xfrm>
            <a:off x="4794800" y="1054099"/>
            <a:ext cx="40375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6A6A6A"/>
                </a:solidFill>
              </a:rPr>
              <a:t>Этап </a:t>
            </a:r>
            <a:r>
              <a:rPr lang="en-US" sz="2300" b="1" dirty="0">
                <a:solidFill>
                  <a:srgbClr val="6A6A6A"/>
                </a:solidFill>
              </a:rPr>
              <a:t>II </a:t>
            </a:r>
            <a:r>
              <a:rPr lang="ru-RU" sz="2300" b="1" dirty="0">
                <a:solidFill>
                  <a:srgbClr val="6A6A6A"/>
                </a:solidFill>
              </a:rPr>
              <a:t>– прикладной      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(Март – Май)                              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Создание ПО, дизайн, упаковка</a:t>
            </a:r>
            <a:endParaRPr lang="en-US" sz="2300" dirty="0">
              <a:solidFill>
                <a:srgbClr val="6A6A6A"/>
              </a:solidFill>
            </a:endParaRPr>
          </a:p>
          <a:p>
            <a:r>
              <a:rPr lang="ru-RU" sz="2300" dirty="0">
                <a:solidFill>
                  <a:srgbClr val="6A6A6A"/>
                </a:solidFill>
              </a:rPr>
              <a:t> </a:t>
            </a:r>
          </a:p>
          <a:p>
            <a:r>
              <a:rPr lang="ru-RU" sz="2300" dirty="0">
                <a:solidFill>
                  <a:srgbClr val="6A6A6A"/>
                </a:solidFill>
              </a:rPr>
              <a:t>Языки: </a:t>
            </a:r>
            <a:r>
              <a:rPr lang="en-US" sz="2300" dirty="0">
                <a:solidFill>
                  <a:srgbClr val="6A6A6A"/>
                </a:solidFill>
              </a:rPr>
              <a:t>Python, C++ </a:t>
            </a:r>
            <a:r>
              <a:rPr lang="ru-RU" sz="2300" dirty="0">
                <a:solidFill>
                  <a:srgbClr val="6A6A6A"/>
                </a:solidFill>
              </a:rPr>
              <a:t>                                                           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789484-1A7E-417E-8D98-5E9D82A3B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5" y="4311115"/>
            <a:ext cx="929809" cy="3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>
                <a:solidFill>
                  <a:srgbClr val="595959"/>
                </a:solidFill>
              </a:rPr>
              <a:t>Распределение ролей на </a:t>
            </a:r>
            <a:r>
              <a:rPr lang="en-US" sz="2800" dirty="0">
                <a:solidFill>
                  <a:srgbClr val="595959"/>
                </a:solidFill>
              </a:rPr>
              <a:t>I </a:t>
            </a:r>
            <a:r>
              <a:rPr lang="ru-RU" sz="2800" dirty="0">
                <a:solidFill>
                  <a:srgbClr val="595959"/>
                </a:solidFill>
              </a:rPr>
              <a:t>этапе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13E28-D482-4BC0-AC91-D27678FCE354}"/>
              </a:ext>
            </a:extLst>
          </p:cNvPr>
          <p:cNvSpPr txBox="1"/>
          <p:nvPr/>
        </p:nvSpPr>
        <p:spPr>
          <a:xfrm flipH="1">
            <a:off x="210097" y="1271699"/>
            <a:ext cx="25077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Группа 1</a:t>
            </a:r>
          </a:p>
          <a:p>
            <a:endParaRPr lang="ru-RU" sz="2300" dirty="0"/>
          </a:p>
          <a:p>
            <a:r>
              <a:rPr lang="ru-RU" sz="2300" dirty="0" err="1"/>
              <a:t>Пытьев</a:t>
            </a:r>
            <a:r>
              <a:rPr lang="ru-RU" sz="2300" dirty="0"/>
              <a:t> Н. </a:t>
            </a:r>
          </a:p>
          <a:p>
            <a:r>
              <a:rPr lang="ru-RU" sz="2300" dirty="0"/>
              <a:t>Углов Е.</a:t>
            </a:r>
          </a:p>
          <a:p>
            <a:r>
              <a:rPr lang="ru-RU" sz="2300" dirty="0" err="1"/>
              <a:t>Зонис</a:t>
            </a:r>
            <a:r>
              <a:rPr lang="ru-RU" sz="2300" dirty="0"/>
              <a:t> Г.</a:t>
            </a:r>
          </a:p>
          <a:p>
            <a:endParaRPr lang="ru-RU" sz="2300" dirty="0"/>
          </a:p>
          <a:p>
            <a:r>
              <a:rPr lang="ru-RU" sz="2300" dirty="0"/>
              <a:t>Куратор:</a:t>
            </a:r>
          </a:p>
          <a:p>
            <a:r>
              <a:rPr lang="ru-RU" sz="2300" dirty="0"/>
              <a:t>Александрова А.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F1073-0DA8-4117-A3EE-DCA8949D02DB}"/>
              </a:ext>
            </a:extLst>
          </p:cNvPr>
          <p:cNvSpPr txBox="1"/>
          <p:nvPr/>
        </p:nvSpPr>
        <p:spPr>
          <a:xfrm flipH="1">
            <a:off x="3009900" y="1271699"/>
            <a:ext cx="25077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Группа 2</a:t>
            </a:r>
          </a:p>
          <a:p>
            <a:endParaRPr lang="ru-RU" sz="2300" dirty="0"/>
          </a:p>
          <a:p>
            <a:r>
              <a:rPr lang="ru-RU" sz="2300" dirty="0" err="1"/>
              <a:t>Бахмудов</a:t>
            </a:r>
            <a:r>
              <a:rPr lang="ru-RU" sz="2300" dirty="0"/>
              <a:t> Р.  </a:t>
            </a:r>
          </a:p>
          <a:p>
            <a:r>
              <a:rPr lang="ru-RU" sz="2300" dirty="0"/>
              <a:t>Ефремов А.</a:t>
            </a:r>
          </a:p>
          <a:p>
            <a:r>
              <a:rPr lang="ru-RU" sz="2300" dirty="0"/>
              <a:t>Путинцева А. </a:t>
            </a:r>
          </a:p>
          <a:p>
            <a:endParaRPr lang="ru-RU" sz="2300" dirty="0"/>
          </a:p>
          <a:p>
            <a:r>
              <a:rPr lang="ru-RU" sz="2300" dirty="0"/>
              <a:t>Куратор:</a:t>
            </a:r>
          </a:p>
          <a:p>
            <a:r>
              <a:rPr lang="ru-RU" sz="2300" dirty="0"/>
              <a:t>Леонов П.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0598-02FC-40B1-A406-4ED366267118}"/>
              </a:ext>
            </a:extLst>
          </p:cNvPr>
          <p:cNvSpPr txBox="1"/>
          <p:nvPr/>
        </p:nvSpPr>
        <p:spPr>
          <a:xfrm flipH="1">
            <a:off x="5809703" y="1271699"/>
            <a:ext cx="25077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Группа 3</a:t>
            </a:r>
          </a:p>
          <a:p>
            <a:pPr algn="ctr"/>
            <a:endParaRPr lang="ru-RU" sz="2300" dirty="0"/>
          </a:p>
          <a:p>
            <a:r>
              <a:rPr lang="ru-RU" sz="2300" dirty="0"/>
              <a:t>Сморыго Д.</a:t>
            </a:r>
          </a:p>
          <a:p>
            <a:r>
              <a:rPr lang="ru-RU" sz="2300" dirty="0"/>
              <a:t>Устинов А.</a:t>
            </a:r>
          </a:p>
          <a:p>
            <a:r>
              <a:rPr lang="ru-RU" sz="2300" dirty="0"/>
              <a:t>Барышева Т.</a:t>
            </a:r>
          </a:p>
          <a:p>
            <a:endParaRPr lang="ru-RU" sz="2300" dirty="0"/>
          </a:p>
          <a:p>
            <a:r>
              <a:rPr lang="ru-RU" sz="2300" dirty="0"/>
              <a:t>Куратор: </a:t>
            </a:r>
          </a:p>
          <a:p>
            <a:r>
              <a:rPr lang="ru-RU" sz="2300" dirty="0"/>
              <a:t>Климов Н.</a:t>
            </a:r>
          </a:p>
          <a:p>
            <a:endParaRPr lang="ru-RU" sz="2400" dirty="0"/>
          </a:p>
          <a:p>
            <a:endParaRPr lang="ru-RU" sz="24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C6FA93-5DA3-4BD2-A82B-36445376D6B6}"/>
              </a:ext>
            </a:extLst>
          </p:cNvPr>
          <p:cNvCxnSpPr/>
          <p:nvPr/>
        </p:nvCxnSpPr>
        <p:spPr>
          <a:xfrm>
            <a:off x="5644603" y="1384300"/>
            <a:ext cx="0" cy="3098800"/>
          </a:xfrm>
          <a:prstGeom prst="line">
            <a:avLst/>
          </a:prstGeom>
          <a:ln>
            <a:solidFill>
              <a:srgbClr val="1C45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5A7910A-F250-4424-AF3A-DB80431F790A}"/>
              </a:ext>
            </a:extLst>
          </p:cNvPr>
          <p:cNvCxnSpPr/>
          <p:nvPr/>
        </p:nvCxnSpPr>
        <p:spPr>
          <a:xfrm>
            <a:off x="2717800" y="1384300"/>
            <a:ext cx="0" cy="3098800"/>
          </a:xfrm>
          <a:prstGeom prst="line">
            <a:avLst/>
          </a:prstGeom>
          <a:ln>
            <a:solidFill>
              <a:srgbClr val="1C45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21AF8-C9F5-4733-A961-B817344258B9}"/>
              </a:ext>
            </a:extLst>
          </p:cNvPr>
          <p:cNvSpPr/>
          <p:nvPr/>
        </p:nvSpPr>
        <p:spPr>
          <a:xfrm>
            <a:off x="311700" y="1554356"/>
            <a:ext cx="812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4463F2-21C7-4079-AC95-FAD3EF4B682F}"/>
              </a:ext>
            </a:extLst>
          </p:cNvPr>
          <p:cNvSpPr txBox="1">
            <a:spLocks/>
          </p:cNvSpPr>
          <p:nvPr/>
        </p:nvSpPr>
        <p:spPr>
          <a:xfrm>
            <a:off x="311700" y="889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900" dirty="0">
                <a:solidFill>
                  <a:srgbClr val="595959"/>
                </a:solidFill>
              </a:rPr>
              <a:t>Распределение ролей на </a:t>
            </a:r>
            <a:r>
              <a:rPr lang="en-US" sz="2900" dirty="0">
                <a:solidFill>
                  <a:srgbClr val="595959"/>
                </a:solidFill>
              </a:rPr>
              <a:t>II </a:t>
            </a:r>
            <a:r>
              <a:rPr lang="ru-RU" sz="2900" dirty="0">
                <a:solidFill>
                  <a:srgbClr val="595959"/>
                </a:solidFill>
              </a:rPr>
              <a:t>этапе</a:t>
            </a:r>
            <a:endParaRPr lang="ru-RU" sz="2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8475D-E8A7-463A-AFB5-A75C3ECE5436}"/>
              </a:ext>
            </a:extLst>
          </p:cNvPr>
          <p:cNvSpPr txBox="1"/>
          <p:nvPr/>
        </p:nvSpPr>
        <p:spPr>
          <a:xfrm>
            <a:off x="311700" y="1054099"/>
            <a:ext cx="74099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IT-experts: </a:t>
            </a:r>
            <a:r>
              <a:rPr lang="ru-RU" sz="2600" dirty="0"/>
              <a:t>Ефремов А.</a:t>
            </a:r>
            <a:r>
              <a:rPr lang="en-US" sz="2600" dirty="0"/>
              <a:t> </a:t>
            </a:r>
            <a:r>
              <a:rPr lang="ru-RU" sz="2600" dirty="0"/>
              <a:t>,</a:t>
            </a:r>
            <a:r>
              <a:rPr lang="en-US" sz="2600" dirty="0"/>
              <a:t> </a:t>
            </a:r>
            <a:r>
              <a:rPr lang="ru-RU" sz="2600" dirty="0" err="1"/>
              <a:t>Зонис</a:t>
            </a:r>
            <a:r>
              <a:rPr lang="ru-RU" sz="2600" dirty="0"/>
              <a:t> Г.</a:t>
            </a:r>
          </a:p>
          <a:p>
            <a:endParaRPr lang="en-US" sz="2600" dirty="0"/>
          </a:p>
          <a:p>
            <a:r>
              <a:rPr lang="en-US" sz="2600" dirty="0"/>
              <a:t>Design : </a:t>
            </a:r>
            <a:r>
              <a:rPr lang="ru-RU" sz="2600" dirty="0" err="1"/>
              <a:t>Пытьев</a:t>
            </a:r>
            <a:r>
              <a:rPr lang="ru-RU" sz="2600" dirty="0"/>
              <a:t> Н. , </a:t>
            </a:r>
            <a:r>
              <a:rPr lang="ru-RU" sz="2600" dirty="0" err="1"/>
              <a:t>Бахмудов</a:t>
            </a:r>
            <a:r>
              <a:rPr lang="ru-RU" sz="2600" dirty="0"/>
              <a:t> Р. </a:t>
            </a:r>
          </a:p>
          <a:p>
            <a:endParaRPr lang="en-US" sz="2600" dirty="0"/>
          </a:p>
          <a:p>
            <a:r>
              <a:rPr lang="en-US" sz="2600" dirty="0"/>
              <a:t>Contacts and info:</a:t>
            </a:r>
            <a:r>
              <a:rPr lang="ru-RU" sz="2600" dirty="0"/>
              <a:t> Барышева Т. , Устинов А.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Med-expert:</a:t>
            </a:r>
            <a:r>
              <a:rPr lang="ru-RU" sz="2600" dirty="0"/>
              <a:t> Путинцева А.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Coordination and closing: </a:t>
            </a:r>
            <a:r>
              <a:rPr lang="ru-RU" sz="2600" dirty="0"/>
              <a:t>Углов Е. , Сморыго Д.</a:t>
            </a:r>
          </a:p>
          <a:p>
            <a:endParaRPr lang="ru-RU" sz="2300" dirty="0"/>
          </a:p>
          <a:p>
            <a:endParaRPr lang="en-US" sz="2300" dirty="0"/>
          </a:p>
          <a:p>
            <a:endParaRPr lang="ru-RU" sz="2300" dirty="0"/>
          </a:p>
          <a:p>
            <a:r>
              <a:rPr lang="ru-RU" sz="2300" dirty="0"/>
              <a:t>                                                                                                                                                                   </a:t>
            </a:r>
            <a:endParaRPr lang="en-US" sz="2300" dirty="0"/>
          </a:p>
        </p:txBody>
      </p:sp>
      <p:pic>
        <p:nvPicPr>
          <p:cNvPr id="5" name="Рисунок 4" descr="Изображение выглядит как зна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0445CA0-F8EC-4C4C-903E-EF29A4BA3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71562" y="906299"/>
            <a:ext cx="841800" cy="841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B766D3-C1D2-4CAC-9F39-63DB01F1A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8241954" y="1748099"/>
            <a:ext cx="911471" cy="6985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FC4365-5EEA-4264-845D-D99248D7A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8343206" y="2545719"/>
            <a:ext cx="698511" cy="69851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нак, объект, остановк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13627F0-D924-425D-AE05-E95341369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327846" y="3310616"/>
            <a:ext cx="729229" cy="7292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6801E94-7126-4C24-89CA-BA7683B5B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343206" y="4092747"/>
            <a:ext cx="698511" cy="6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425" y="4826525"/>
            <a:ext cx="9144000" cy="293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ÐÐ°ÑÑÐ¸Ð½ÐºÐ¸ Ð¿Ð¾ Ð·Ð°Ð¿ÑÐ¾ÑÑ Ð²ÑÑ Ð»Ð¾Ð³Ð¾ Ð±ÐµÐ· ÑÐ¾Ð½Ð°">
            <a:extLst>
              <a:ext uri="{FF2B5EF4-FFF2-40B4-BE49-F238E27FC236}">
                <a16:creationId xmlns:a16="http://schemas.microsoft.com/office/drawing/2014/main" id="{E1EB01F2-21AE-41D9-8ABE-E834867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9796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21AF8-C9F5-4733-A961-B817344258B9}"/>
              </a:ext>
            </a:extLst>
          </p:cNvPr>
          <p:cNvSpPr/>
          <p:nvPr/>
        </p:nvSpPr>
        <p:spPr>
          <a:xfrm>
            <a:off x="311700" y="1554356"/>
            <a:ext cx="852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13E28-D482-4BC0-AC91-D27678FCE354}"/>
              </a:ext>
            </a:extLst>
          </p:cNvPr>
          <p:cNvSpPr txBox="1"/>
          <p:nvPr/>
        </p:nvSpPr>
        <p:spPr>
          <a:xfrm flipH="1">
            <a:off x="210099" y="2077576"/>
            <a:ext cx="852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A6A6A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715315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232</Words>
  <Application>Microsoft Office PowerPoint</Application>
  <PresentationFormat>Экран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HGGothicE</vt:lpstr>
      <vt:lpstr>Arial</vt:lpstr>
      <vt:lpstr>Times New Roman</vt:lpstr>
      <vt:lpstr>Cambria Math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28</cp:revision>
  <dcterms:modified xsi:type="dcterms:W3CDTF">2018-11-12T08:46:48Z</dcterms:modified>
</cp:coreProperties>
</file>