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6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5143500" cx="9144000"/>
  <p:notesSz cx="6858000" cy="9144000"/>
  <p:embeddedFontLst>
    <p:embeddedFont>
      <p:font typeface="Montserrat"/>
      <p:regular r:id="rId15"/>
      <p:bold r:id="rId16"/>
      <p:italic r:id="rId17"/>
      <p:boldItalic r:id="rId18"/>
    </p:embeddedFont>
    <p:embeddedFont>
      <p:font typeface="Didact Gothic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2" name="Anastasia Anastasia"/>
  <p:cmAuthor clrIdx="1" id="1" initials="" lastIdx="10" name="Ramil Khaybuli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D153F7F-5E1F-4C02-A412-F4D768F61F6D}">
  <a:tblStyle styleId="{6D153F7F-5E1F-4C02-A412-F4D768F61F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15" Type="http://schemas.openxmlformats.org/officeDocument/2006/relationships/font" Target="fonts/Montserrat-regular.fntdata"/><Relationship Id="rId14" Type="http://schemas.openxmlformats.org/officeDocument/2006/relationships/slide" Target="slides/slide8.xml"/><Relationship Id="rId17" Type="http://schemas.openxmlformats.org/officeDocument/2006/relationships/font" Target="fonts/Montserrat-italic.fntdata"/><Relationship Id="rId16" Type="http://schemas.openxmlformats.org/officeDocument/2006/relationships/font" Target="fonts/Montserrat-bold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DidactGothic-regular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Montserrat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8-11-09T18:37:17.662">
    <p:pos x="6000" y="0"/>
    <p:text>Мне в прошлом году не нравились неправильные переносы в словах. Какие идеи? А.В.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1" dt="2018-11-12T11:48:51.018">
    <p:pos x="6000" y="0"/>
    <p:text>СЛАЙД ВОВЫ</p:text>
  </p:cm>
  <p:cm authorId="1" idx="2" dt="2018-11-09T15:47:55.231">
    <p:pos x="6000" y="100"/>
    <p:text>О том как проходят бои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3" dt="2018-11-12T11:49:18.231">
    <p:pos x="6000" y="0"/>
    <p:text>СЛАЙД РАМИЛЯ</p:text>
  </p:cm>
  <p:cm authorId="1" idx="4" dt="2018-11-09T17:55:34.383">
    <p:pos x="6000" y="100"/>
    <p:text>Мне этот слайд не нравится</p:text>
  </p:cm>
  <p:cm authorId="0" idx="2" dt="2018-11-09T18:33:00.493">
    <p:pos x="6000" y="200"/>
    <p:text>Уберите, пожалуйста, про опыт написания методических пособий.</p:tex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5" dt="2018-11-09T15:56:18.697">
    <p:pos x="6000" y="0"/>
    <p:text>Каким образом команда будет решать данную задачу и достигать результат (план работ).</p:text>
  </p:cm>
  <p:cm authorId="1" idx="6" dt="2018-11-12T11:49:28.846">
    <p:pos x="733" y="1013"/>
    <p:text>СЛАЙД АРИНЫ</p:tex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7" dt="2018-11-12T11:49:46.627">
    <p:pos x="733" y="1013"/>
    <p:text>СЛАЙД НАСТИ</p:text>
  </p:cm>
</p:cmLst>
</file>

<file path=ppt/comments/comment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8" dt="2018-11-09T15:29:11.559">
    <p:pos x="0" y="-76"/>
    <p:text>Слайд про команду</p:text>
  </p:cm>
  <p:cm authorId="1" idx="9" dt="2018-11-12T11:50:48.332">
    <p:pos x="1598" y="121"/>
    <p:text>СЛАЙД НАСТИ</p:text>
  </p:cm>
  <p:cm authorId="1" idx="10" dt="2018-11-09T18:45:05.169">
    <p:pos x="0" y="23"/>
    <p:text>Можно аналогичные слайды с темами (линал, матан . . . 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ed75ccf_0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ed75ccf_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этап.</a:t>
            </a:r>
            <a:br>
              <a:rPr lang="en"/>
            </a:br>
            <a:r>
              <a:rPr lang="en"/>
              <a:t>Распределение</a:t>
            </a:r>
            <a:r>
              <a:rPr lang="en"/>
              <a:t> ролей и приоритетных тематик заданий олимпиады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этап.</a:t>
            </a:r>
            <a:br>
              <a:rPr lang="en"/>
            </a:br>
            <a:r>
              <a:rPr lang="en"/>
              <a:t>Составление задач, объяснение решения другим участникам проекта, пиар-кампания, изучение целевой аудитории (какие ОП позовём)</a:t>
            </a:r>
            <a:br>
              <a:rPr lang="en"/>
            </a:br>
            <a:r>
              <a:rPr lang="en"/>
              <a:t>3 этап.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Проведение меропрития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7c9096d3a_2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7c9096d3a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6e8698a4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6e8698a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СЛАЙД РАМИЛЯ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solidFill>
          <a:srgbClr val="182A2E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176778" y="1610825"/>
            <a:ext cx="63468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1295200" y="1034400"/>
            <a:ext cx="574500" cy="57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1178378" y="1583350"/>
            <a:ext cx="65505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1178378" y="3144850"/>
            <a:ext cx="6550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" name="Google Shape;15;p3"/>
          <p:cNvSpPr/>
          <p:nvPr/>
        </p:nvSpPr>
        <p:spPr>
          <a:xfrm>
            <a:off x="1295200" y="1034400"/>
            <a:ext cx="574500" cy="574500"/>
          </a:xfrm>
          <a:prstGeom prst="rect">
            <a:avLst/>
          </a:prstGeom>
          <a:solidFill>
            <a:srgbClr val="182A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82A2E"/>
              </a:solidFill>
            </a:endParaRPr>
          </a:p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176778" y="1704600"/>
            <a:ext cx="64194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Font typeface="Montserrat"/>
              <a:buChar char="∎"/>
              <a:defRPr b="1" sz="3000">
                <a:latin typeface="Montserrat"/>
                <a:ea typeface="Montserrat"/>
                <a:cs typeface="Montserrat"/>
                <a:sym typeface="Montserrat"/>
              </a:defRPr>
            </a:lvl1pPr>
            <a:lvl2pPr indent="-419100" lvl="1" marL="914400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□"/>
              <a:defRPr b="1" sz="3000">
                <a:latin typeface="Montserrat"/>
                <a:ea typeface="Montserrat"/>
                <a:cs typeface="Montserrat"/>
                <a:sym typeface="Montserrat"/>
              </a:defRPr>
            </a:lvl2pPr>
            <a:lvl3pPr indent="-419100" lvl="2" marL="1371600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▪"/>
              <a:defRPr b="1" sz="3000">
                <a:latin typeface="Montserrat"/>
                <a:ea typeface="Montserrat"/>
                <a:cs typeface="Montserrat"/>
                <a:sym typeface="Montserrat"/>
              </a:defRPr>
            </a:lvl3pPr>
            <a:lvl4pPr indent="-419100" lvl="3" marL="1828800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▫"/>
              <a:defRPr b="1" sz="3000">
                <a:latin typeface="Montserrat"/>
                <a:ea typeface="Montserrat"/>
                <a:cs typeface="Montserrat"/>
                <a:sym typeface="Montserrat"/>
              </a:defRPr>
            </a:lvl4pPr>
            <a:lvl5pPr indent="-419100" lvl="4" marL="2286000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▫"/>
              <a:defRPr b="1" sz="3000">
                <a:latin typeface="Montserrat"/>
                <a:ea typeface="Montserrat"/>
                <a:cs typeface="Montserrat"/>
                <a:sym typeface="Montserrat"/>
              </a:defRPr>
            </a:lvl5pPr>
            <a:lvl6pPr indent="-419100" lvl="5" marL="2743200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▫"/>
              <a:defRPr b="1" sz="3000">
                <a:latin typeface="Montserrat"/>
                <a:ea typeface="Montserrat"/>
                <a:cs typeface="Montserrat"/>
                <a:sym typeface="Montserrat"/>
              </a:defRPr>
            </a:lvl6pPr>
            <a:lvl7pPr indent="-419100" lvl="6" marL="3200400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▫"/>
              <a:defRPr b="1" sz="3000">
                <a:latin typeface="Montserrat"/>
                <a:ea typeface="Montserrat"/>
                <a:cs typeface="Montserrat"/>
                <a:sym typeface="Montserrat"/>
              </a:defRPr>
            </a:lvl7pPr>
            <a:lvl8pPr indent="-419100" lvl="7" marL="3657600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▫"/>
              <a:defRPr b="1" sz="3000">
                <a:latin typeface="Montserrat"/>
                <a:ea typeface="Montserrat"/>
                <a:cs typeface="Montserrat"/>
                <a:sym typeface="Montserrat"/>
              </a:defRPr>
            </a:lvl8pPr>
            <a:lvl9pPr indent="-419100" lvl="8" marL="411480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▫"/>
              <a:defRPr b="1" sz="3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9" name="Google Shape;19;p4"/>
          <p:cNvSpPr/>
          <p:nvPr/>
        </p:nvSpPr>
        <p:spPr>
          <a:xfrm>
            <a:off x="1295200" y="1034400"/>
            <a:ext cx="574500" cy="574500"/>
          </a:xfrm>
          <a:prstGeom prst="rect">
            <a:avLst/>
          </a:prstGeom>
          <a:solidFill>
            <a:srgbClr val="182A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1434146" y="1219732"/>
            <a:ext cx="296600" cy="2038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noFill/>
                <a:latin typeface="Montserrat"/>
              </a:rPr>
              <a:t>“</a:t>
            </a:r>
          </a:p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1164100" y="1608900"/>
            <a:ext cx="6815700" cy="1925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1164100" y="2925350"/>
            <a:ext cx="6815700" cy="1579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∎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9pPr>
          </a:lstStyle>
          <a:p/>
        </p:txBody>
      </p:sp>
      <p:sp>
        <p:nvSpPr>
          <p:cNvPr id="25" name="Google Shape;25;p5"/>
          <p:cNvSpPr/>
          <p:nvPr/>
        </p:nvSpPr>
        <p:spPr>
          <a:xfrm>
            <a:off x="1295200" y="1034400"/>
            <a:ext cx="574500" cy="574500"/>
          </a:xfrm>
          <a:prstGeom prst="rect">
            <a:avLst/>
          </a:prstGeom>
          <a:solidFill>
            <a:srgbClr val="182A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1164100" y="1608900"/>
            <a:ext cx="6815700" cy="1925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1164100" y="2774575"/>
            <a:ext cx="3308100" cy="215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∎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2" type="body"/>
          </p:nvPr>
        </p:nvSpPr>
        <p:spPr>
          <a:xfrm>
            <a:off x="4671601" y="2774575"/>
            <a:ext cx="3308100" cy="215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∎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▫"/>
              <a:defRPr/>
            </a:lvl9pPr>
          </a:lstStyle>
          <a:p/>
        </p:txBody>
      </p:sp>
      <p:sp>
        <p:nvSpPr>
          <p:cNvPr id="31" name="Google Shape;31;p6"/>
          <p:cNvSpPr/>
          <p:nvPr/>
        </p:nvSpPr>
        <p:spPr>
          <a:xfrm>
            <a:off x="1295200" y="1034400"/>
            <a:ext cx="574500" cy="574500"/>
          </a:xfrm>
          <a:prstGeom prst="rect">
            <a:avLst/>
          </a:prstGeom>
          <a:solidFill>
            <a:srgbClr val="182A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1164100" y="1608900"/>
            <a:ext cx="6815700" cy="1925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1164000" y="2931400"/>
            <a:ext cx="2196900" cy="1994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∎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3473455" y="2931400"/>
            <a:ext cx="2196900" cy="1994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∎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3" type="body"/>
          </p:nvPr>
        </p:nvSpPr>
        <p:spPr>
          <a:xfrm>
            <a:off x="5782910" y="2931400"/>
            <a:ext cx="2196900" cy="1994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∎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/>
        </p:txBody>
      </p:sp>
      <p:sp>
        <p:nvSpPr>
          <p:cNvPr id="38" name="Google Shape;38;p7"/>
          <p:cNvSpPr/>
          <p:nvPr/>
        </p:nvSpPr>
        <p:spPr>
          <a:xfrm>
            <a:off x="1295200" y="1034400"/>
            <a:ext cx="574500" cy="574500"/>
          </a:xfrm>
          <a:prstGeom prst="rect">
            <a:avLst/>
          </a:prstGeom>
          <a:solidFill>
            <a:srgbClr val="182A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1164100" y="1608900"/>
            <a:ext cx="6815700" cy="1925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42" name="Google Shape;42;p8"/>
          <p:cNvSpPr/>
          <p:nvPr/>
        </p:nvSpPr>
        <p:spPr>
          <a:xfrm>
            <a:off x="1295200" y="1034400"/>
            <a:ext cx="574500" cy="574500"/>
          </a:xfrm>
          <a:prstGeom prst="rect">
            <a:avLst/>
          </a:prstGeom>
          <a:solidFill>
            <a:srgbClr val="182A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4297650" y="4832975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00C2D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64100" y="1608900"/>
            <a:ext cx="6815700" cy="19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6000"/>
              <a:buFont typeface="Montserrat"/>
              <a:buNone/>
              <a:defRPr b="1" sz="6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6000"/>
              <a:buFont typeface="Montserrat"/>
              <a:buNone/>
              <a:defRPr b="1" sz="6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6000"/>
              <a:buFont typeface="Montserrat"/>
              <a:buNone/>
              <a:defRPr b="1" sz="6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6000"/>
              <a:buFont typeface="Montserrat"/>
              <a:buNone/>
              <a:defRPr b="1" sz="6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6000"/>
              <a:buFont typeface="Montserrat"/>
              <a:buNone/>
              <a:defRPr b="1" sz="6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6000"/>
              <a:buFont typeface="Montserrat"/>
              <a:buNone/>
              <a:defRPr b="1" sz="6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6000"/>
              <a:buFont typeface="Montserrat"/>
              <a:buNone/>
              <a:defRPr b="1" sz="6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6000"/>
              <a:buFont typeface="Montserrat"/>
              <a:buNone/>
              <a:defRPr b="1" sz="6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6000"/>
              <a:buFont typeface="Montserrat"/>
              <a:buNone/>
              <a:defRPr b="1" sz="6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164100" y="3105148"/>
            <a:ext cx="6815700" cy="13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Clr>
                <a:srgbClr val="182A2E"/>
              </a:buClr>
              <a:buSzPts val="1400"/>
              <a:buFont typeface="Didact Gothic"/>
              <a:buChar char="∎"/>
              <a:defRPr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1400"/>
              <a:buFont typeface="Didact Gothic"/>
              <a:buChar char="□"/>
              <a:defRPr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1400"/>
              <a:buFont typeface="Didact Gothic"/>
              <a:buChar char="▪"/>
              <a:defRPr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1400"/>
              <a:buFont typeface="Didact Gothic"/>
              <a:buChar char="▫"/>
              <a:defRPr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1400"/>
              <a:buFont typeface="Didact Gothic"/>
              <a:buChar char="▫"/>
              <a:defRPr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1400"/>
              <a:buFont typeface="Didact Gothic"/>
              <a:buChar char="▫"/>
              <a:defRPr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1400"/>
              <a:buFont typeface="Didact Gothic"/>
              <a:buChar char="▫"/>
              <a:defRPr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1400"/>
              <a:buFont typeface="Didact Gothic"/>
              <a:buChar char="▫"/>
              <a:defRPr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ts val="1400"/>
              <a:buFont typeface="Didact Gothic"/>
              <a:buChar char="▫"/>
              <a:defRPr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b="1" sz="1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b="1" sz="1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b="1" sz="1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b="1" sz="1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b="1" sz="1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b="1" sz="1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b="1" sz="1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b="1" sz="1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b="1" sz="1000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2.xml"/><Relationship Id="rId4" Type="http://schemas.openxmlformats.org/officeDocument/2006/relationships/image" Target="../media/image1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3.xm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4.xml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5.xml"/><Relationship Id="rId4" Type="http://schemas.openxmlformats.org/officeDocument/2006/relationships/image" Target="../media/image3.jpg"/><Relationship Id="rId5" Type="http://schemas.openxmlformats.org/officeDocument/2006/relationships/image" Target="../media/image5.jpg"/><Relationship Id="rId6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13.png"/><Relationship Id="rId13" Type="http://schemas.openxmlformats.org/officeDocument/2006/relationships/image" Target="../media/image2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6.xml"/><Relationship Id="rId4" Type="http://schemas.openxmlformats.org/officeDocument/2006/relationships/image" Target="../media/image18.png"/><Relationship Id="rId9" Type="http://schemas.openxmlformats.org/officeDocument/2006/relationships/image" Target="../media/image15.png"/><Relationship Id="rId1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0.png"/><Relationship Id="rId8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275" y="0"/>
            <a:ext cx="8100500" cy="531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" type="body"/>
          </p:nvPr>
        </p:nvSpPr>
        <p:spPr>
          <a:xfrm>
            <a:off x="1879825" y="812875"/>
            <a:ext cx="5414700" cy="29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/>
              <a:t>Математические бои — это соревнование двух команд в решении математических задач, а также в умении представлять свои решения с четкими обоснованиями ключевых моментов и в умении проверять чужие решения, оппонировать</a:t>
            </a:r>
            <a:endParaRPr sz="1600"/>
          </a:p>
        </p:txBody>
      </p:sp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2438" y="2662625"/>
            <a:ext cx="4339126" cy="2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B682D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title"/>
          </p:nvPr>
        </p:nvSpPr>
        <p:spPr>
          <a:xfrm>
            <a:off x="1164100" y="1608900"/>
            <a:ext cx="6815700" cy="19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Суть</a:t>
            </a:r>
            <a:endParaRPr/>
          </a:p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Google Shape;67;p13"/>
          <p:cNvGrpSpPr/>
          <p:nvPr/>
        </p:nvGrpSpPr>
        <p:grpSpPr>
          <a:xfrm>
            <a:off x="1397141" y="1134993"/>
            <a:ext cx="369505" cy="369505"/>
            <a:chOff x="2594050" y="1631825"/>
            <a:chExt cx="439625" cy="439625"/>
          </a:xfrm>
        </p:grpSpPr>
        <p:sp>
          <p:nvSpPr>
            <p:cNvPr id="68" name="Google Shape;68;p13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" name="Google Shape;72;p13"/>
          <p:cNvSpPr txBox="1"/>
          <p:nvPr>
            <p:ph idx="2" type="body"/>
          </p:nvPr>
        </p:nvSpPr>
        <p:spPr>
          <a:xfrm>
            <a:off x="1164099" y="2811300"/>
            <a:ext cx="6735000" cy="21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Зародить традицию проведения ежегодной олимпиады “Математических боёв” в стенах НИУ-ВШЭ, создать </a:t>
            </a:r>
            <a:r>
              <a:rPr lang="en"/>
              <a:t>площадку </a:t>
            </a:r>
            <a:r>
              <a:rPr lang="en"/>
              <a:t>для математических дискуссий и решения нестандартных задач </a:t>
            </a:r>
            <a:endParaRPr/>
          </a:p>
        </p:txBody>
      </p:sp>
      <p:pic>
        <p:nvPicPr>
          <p:cNvPr id="73" name="Google Shape;7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4075" y="235724"/>
            <a:ext cx="3242100" cy="2337900"/>
          </a:xfrm>
          <a:prstGeom prst="flowChartPunchedCard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ECF5B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1164100" y="1608900"/>
            <a:ext cx="6815700" cy="19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План</a:t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1302475" y="3695700"/>
            <a:ext cx="2051700" cy="990600"/>
          </a:xfrm>
          <a:prstGeom prst="homePlate">
            <a:avLst>
              <a:gd fmla="val 30129" name="adj"/>
            </a:avLst>
          </a:prstGeom>
          <a:solidFill>
            <a:srgbClr val="182A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ECF5B"/>
                </a:solidFill>
                <a:latin typeface="Didact Gothic"/>
                <a:ea typeface="Didact Gothic"/>
                <a:cs typeface="Didact Gothic"/>
                <a:sym typeface="Didact Gothic"/>
              </a:rPr>
              <a:t>Распределение</a:t>
            </a:r>
            <a:br>
              <a:rPr lang="en">
                <a:solidFill>
                  <a:srgbClr val="6ECF5B"/>
                </a:solidFill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en">
                <a:solidFill>
                  <a:srgbClr val="6ECF5B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направлений среди участников</a:t>
            </a:r>
            <a:endParaRPr>
              <a:solidFill>
                <a:srgbClr val="6ECF5B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3081685" y="3695700"/>
            <a:ext cx="2091000" cy="990600"/>
          </a:xfrm>
          <a:prstGeom prst="chevron">
            <a:avLst>
              <a:gd fmla="val 29853" name="adj"/>
            </a:avLst>
          </a:prstGeom>
          <a:solidFill>
            <a:srgbClr val="182A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ECF5B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Составление задач</a:t>
            </a:r>
            <a:endParaRPr>
              <a:solidFill>
                <a:srgbClr val="6ECF5B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4900350" y="3695700"/>
            <a:ext cx="2091000" cy="990600"/>
          </a:xfrm>
          <a:prstGeom prst="chevron">
            <a:avLst>
              <a:gd fmla="val 29853" name="adj"/>
            </a:avLst>
          </a:prstGeom>
          <a:solidFill>
            <a:srgbClr val="182A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ECF5B"/>
                </a:solidFill>
                <a:latin typeface="Didact Gothic"/>
                <a:ea typeface="Didact Gothic"/>
                <a:cs typeface="Didact Gothic"/>
                <a:sym typeface="Didact Gothic"/>
              </a:rPr>
              <a:t>Проведение боёв</a:t>
            </a:r>
            <a:endParaRPr>
              <a:solidFill>
                <a:srgbClr val="6ECF5B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82" name="Google Shape;82;p14"/>
          <p:cNvGrpSpPr/>
          <p:nvPr/>
        </p:nvGrpSpPr>
        <p:grpSpPr>
          <a:xfrm>
            <a:off x="1470529" y="1162174"/>
            <a:ext cx="215966" cy="342399"/>
            <a:chOff x="6718575" y="2318625"/>
            <a:chExt cx="256950" cy="407375"/>
          </a:xfrm>
        </p:grpSpPr>
        <p:sp>
          <p:nvSpPr>
            <p:cNvPr id="83" name="Google Shape;83;p14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3750" y="191925"/>
            <a:ext cx="4145875" cy="3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313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idx="4294967295" type="body"/>
          </p:nvPr>
        </p:nvSpPr>
        <p:spPr>
          <a:xfrm>
            <a:off x="1164100" y="3067050"/>
            <a:ext cx="3446100" cy="16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Крутое командное спортивно-интеллектуальное мероприятие для студентов I, II  ОП “Прикладная математика” курса и не только</a:t>
            </a:r>
            <a:endParaRPr/>
          </a:p>
        </p:txBody>
      </p:sp>
      <p:sp>
        <p:nvSpPr>
          <p:cNvPr id="98" name="Google Shape;98;p15"/>
          <p:cNvSpPr txBox="1"/>
          <p:nvPr>
            <p:ph type="title"/>
          </p:nvPr>
        </p:nvSpPr>
        <p:spPr>
          <a:xfrm>
            <a:off x="1164100" y="1608900"/>
            <a:ext cx="3633000" cy="19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Результат</a:t>
            </a:r>
            <a:endParaRPr sz="4800"/>
          </a:p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3950" y="185725"/>
            <a:ext cx="2812200" cy="1872900"/>
          </a:xfrm>
          <a:prstGeom prst="round2SameRect">
            <a:avLst>
              <a:gd fmla="val 16667" name="adj1"/>
              <a:gd fmla="val 0" name="adj2"/>
            </a:avLst>
          </a:prstGeom>
          <a:noFill/>
          <a:ln>
            <a:noFill/>
          </a:ln>
          <a:effectLst>
            <a:outerShdw blurRad="185738" rotWithShape="0" algn="bl" dir="4200000" dist="123825">
              <a:srgbClr val="000000">
                <a:alpha val="50000"/>
              </a:srgbClr>
            </a:outerShdw>
          </a:effectLst>
        </p:spPr>
      </p:pic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2550" y="2058624"/>
            <a:ext cx="2769300" cy="18417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  <a:effectLst>
            <a:outerShdw blurRad="185738" rotWithShape="0" algn="bl" dir="4200000" dist="123825">
              <a:srgbClr val="000000">
                <a:alpha val="50000"/>
              </a:srgbClr>
            </a:outerShdw>
          </a:effectLst>
        </p:spPr>
      </p:pic>
      <p:pic>
        <p:nvPicPr>
          <p:cNvPr id="102" name="Google Shape;10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1350" y="1744625"/>
            <a:ext cx="2093100" cy="13941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  <a:effectLst>
            <a:outerShdw blurRad="185738" rotWithShape="0" algn="bl" dir="4200000" dist="123825">
              <a:srgbClr val="000000">
                <a:alpha val="50000"/>
              </a:srgbClr>
            </a:outerShdw>
          </a:effectLst>
        </p:spPr>
      </p:pic>
      <p:grpSp>
        <p:nvGrpSpPr>
          <p:cNvPr id="103" name="Google Shape;103;p15"/>
          <p:cNvGrpSpPr/>
          <p:nvPr/>
        </p:nvGrpSpPr>
        <p:grpSpPr>
          <a:xfrm>
            <a:off x="1405813" y="1131941"/>
            <a:ext cx="357234" cy="361310"/>
            <a:chOff x="5290150" y="1636700"/>
            <a:chExt cx="425025" cy="429875"/>
          </a:xfrm>
        </p:grpSpPr>
        <p:sp>
          <p:nvSpPr>
            <p:cNvPr id="104" name="Google Shape;104;p15"/>
            <p:cNvSpPr/>
            <p:nvPr/>
          </p:nvSpPr>
          <p:spPr>
            <a:xfrm>
              <a:off x="5396700" y="1939925"/>
              <a:ext cx="211900" cy="126650"/>
            </a:xfrm>
            <a:custGeom>
              <a:rect b="b" l="l" r="r" t="t"/>
              <a:pathLst>
                <a:path extrusionOk="0" fill="none" h="5066" w="8476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5290150" y="1636700"/>
              <a:ext cx="425025" cy="294100"/>
            </a:xfrm>
            <a:custGeom>
              <a:rect b="b" l="l" r="r" t="t"/>
              <a:pathLst>
                <a:path extrusionOk="0" fill="none" h="11764" w="17001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D961D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-1434030216411-0b793f4b4173.jpg" id="110" name="Google Shape;110;p16"/>
          <p:cNvPicPr preferRelativeResize="0"/>
          <p:nvPr/>
        </p:nvPicPr>
        <p:blipFill rotWithShape="1">
          <a:blip r:embed="rId4">
            <a:alphaModFix amt="15000"/>
          </a:blip>
          <a:srcRect b="14855" l="0" r="0" t="28895"/>
          <a:stretch/>
        </p:blipFill>
        <p:spPr>
          <a:xfrm>
            <a:off x="0" y="-1209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>
            <p:ph idx="4294967295" type="subTitle"/>
          </p:nvPr>
        </p:nvSpPr>
        <p:spPr>
          <a:xfrm>
            <a:off x="2537200" y="192875"/>
            <a:ext cx="3854700" cy="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/>
              <a:t>Команда проекта</a:t>
            </a:r>
            <a:endParaRPr b="1" sz="3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/>
          </a:p>
        </p:txBody>
      </p:sp>
      <p:sp>
        <p:nvSpPr>
          <p:cNvPr id="112" name="Google Shape;112;p16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300" y="1684625"/>
            <a:ext cx="981300" cy="981300"/>
          </a:xfrm>
          <a:prstGeom prst="ellipse">
            <a:avLst/>
          </a:prstGeom>
          <a:noFill/>
          <a:ln>
            <a:noFill/>
          </a:ln>
          <a:effectLst>
            <a:outerShdw blurRad="428625" rotWithShape="0" algn="bl" dir="4440000" dist="57150">
              <a:srgbClr val="FFFFFF">
                <a:alpha val="84000"/>
              </a:srgbClr>
            </a:outerShdw>
          </a:effectLst>
        </p:spPr>
      </p:pic>
      <p:pic>
        <p:nvPicPr>
          <p:cNvPr id="114" name="Google Shape;11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2325" y="3539600"/>
            <a:ext cx="981300" cy="980100"/>
          </a:xfrm>
          <a:prstGeom prst="ellipse">
            <a:avLst/>
          </a:prstGeom>
          <a:noFill/>
          <a:ln>
            <a:noFill/>
          </a:ln>
          <a:effectLst>
            <a:outerShdw blurRad="428625" rotWithShape="0" algn="bl" dir="4440000" dist="57150">
              <a:srgbClr val="FFFFFF">
                <a:alpha val="84000"/>
              </a:srgbClr>
            </a:outerShdw>
          </a:effectLst>
        </p:spPr>
      </p:pic>
      <p:pic>
        <p:nvPicPr>
          <p:cNvPr id="115" name="Google Shape;11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08150" y="3502550"/>
            <a:ext cx="981300" cy="984900"/>
          </a:xfrm>
          <a:prstGeom prst="ellipse">
            <a:avLst/>
          </a:prstGeom>
          <a:noFill/>
          <a:ln>
            <a:noFill/>
          </a:ln>
          <a:effectLst>
            <a:outerShdw blurRad="428625" rotWithShape="0" algn="bl" dir="4440000" dist="57150">
              <a:srgbClr val="FFFFFF">
                <a:alpha val="84000"/>
              </a:srgbClr>
            </a:outerShdw>
          </a:effectLst>
        </p:spPr>
      </p:pic>
      <p:pic>
        <p:nvPicPr>
          <p:cNvPr id="116" name="Google Shape;11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08150" y="1628225"/>
            <a:ext cx="981300" cy="981300"/>
          </a:xfrm>
          <a:prstGeom prst="ellipse">
            <a:avLst/>
          </a:prstGeom>
          <a:noFill/>
          <a:ln>
            <a:noFill/>
          </a:ln>
          <a:effectLst>
            <a:outerShdw blurRad="428625" rotWithShape="0" algn="bl" dir="4440000" dist="57150">
              <a:srgbClr val="FFFFFF">
                <a:alpha val="84000"/>
              </a:srgbClr>
            </a:outerShdw>
          </a:effectLst>
        </p:spPr>
      </p:pic>
      <p:pic>
        <p:nvPicPr>
          <p:cNvPr id="117" name="Google Shape;11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99287" y="1685213"/>
            <a:ext cx="981300" cy="980100"/>
          </a:xfrm>
          <a:prstGeom prst="ellipse">
            <a:avLst/>
          </a:prstGeom>
          <a:noFill/>
          <a:ln>
            <a:noFill/>
          </a:ln>
          <a:effectLst>
            <a:outerShdw blurRad="428625" rotWithShape="0" algn="bl" dir="4440000" dist="57150">
              <a:srgbClr val="FFFFFF">
                <a:alpha val="84000"/>
              </a:srgbClr>
            </a:outerShdw>
          </a:effectLst>
        </p:spPr>
      </p:pic>
      <p:pic>
        <p:nvPicPr>
          <p:cNvPr id="118" name="Google Shape;118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20725" y="3454175"/>
            <a:ext cx="995100" cy="984900"/>
          </a:xfrm>
          <a:prstGeom prst="ellipse">
            <a:avLst/>
          </a:prstGeom>
          <a:noFill/>
          <a:ln>
            <a:noFill/>
          </a:ln>
          <a:effectLst>
            <a:outerShdw blurRad="428625" rotWithShape="0" algn="bl" dir="4440000" dist="57150">
              <a:srgbClr val="FFFFFF">
                <a:alpha val="84000"/>
              </a:srgbClr>
            </a:outerShdw>
          </a:effectLst>
        </p:spPr>
      </p:pic>
      <p:pic>
        <p:nvPicPr>
          <p:cNvPr id="119" name="Google Shape;119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35250" y="1628225"/>
            <a:ext cx="981300" cy="981300"/>
          </a:xfrm>
          <a:prstGeom prst="ellipse">
            <a:avLst/>
          </a:prstGeom>
          <a:noFill/>
          <a:ln>
            <a:noFill/>
          </a:ln>
          <a:effectLst>
            <a:outerShdw blurRad="428625" rotWithShape="0" algn="bl" dir="4440000" dist="57150">
              <a:srgbClr val="FFFFFF">
                <a:alpha val="84000"/>
              </a:srgbClr>
            </a:outerShdw>
          </a:effectLst>
        </p:spPr>
      </p:pic>
      <p:sp>
        <p:nvSpPr>
          <p:cNvPr id="120" name="Google Shape;120;p16"/>
          <p:cNvSpPr txBox="1"/>
          <p:nvPr>
            <p:ph idx="4294967295" type="body"/>
          </p:nvPr>
        </p:nvSpPr>
        <p:spPr>
          <a:xfrm>
            <a:off x="286725" y="1055900"/>
            <a:ext cx="1766700" cy="6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РУКОВОДИТЕЛЬ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21" name="Google Shape;121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90425" y="1686118"/>
            <a:ext cx="981300" cy="978300"/>
          </a:xfrm>
          <a:prstGeom prst="ellipse">
            <a:avLst/>
          </a:prstGeom>
          <a:noFill/>
          <a:ln>
            <a:noFill/>
          </a:ln>
          <a:effectLst>
            <a:outerShdw blurRad="428625" rotWithShape="0" algn="bl" dir="4440000" dist="57150">
              <a:srgbClr val="FFFFFF">
                <a:alpha val="84000"/>
              </a:srgbClr>
            </a:outerShdw>
          </a:effectLst>
        </p:spPr>
      </p:pic>
      <p:pic>
        <p:nvPicPr>
          <p:cNvPr id="122" name="Google Shape;122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3300" y="3539000"/>
            <a:ext cx="981300" cy="981300"/>
          </a:xfrm>
          <a:prstGeom prst="ellipse">
            <a:avLst/>
          </a:prstGeom>
          <a:noFill/>
          <a:ln>
            <a:noFill/>
          </a:ln>
          <a:effectLst>
            <a:outerShdw blurRad="428625" rotWithShape="0" algn="bl" dir="4440000" dist="57150">
              <a:srgbClr val="FFFFFF">
                <a:alpha val="84000"/>
              </a:srgbClr>
            </a:outerShdw>
          </a:effectLst>
        </p:spPr>
      </p:pic>
      <p:sp>
        <p:nvSpPr>
          <p:cNvPr id="123" name="Google Shape;123;p16"/>
          <p:cNvSpPr txBox="1"/>
          <p:nvPr>
            <p:ph idx="4294967295" type="body"/>
          </p:nvPr>
        </p:nvSpPr>
        <p:spPr>
          <a:xfrm>
            <a:off x="2283525" y="4439075"/>
            <a:ext cx="995100" cy="4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Попов Владимир</a:t>
            </a:r>
            <a:endParaRPr sz="12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4" name="Google Shape;124;p16"/>
          <p:cNvSpPr txBox="1"/>
          <p:nvPr>
            <p:ph idx="4294967295" type="body"/>
          </p:nvPr>
        </p:nvSpPr>
        <p:spPr>
          <a:xfrm>
            <a:off x="259400" y="3063450"/>
            <a:ext cx="1766700" cy="9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АДМИНИСТРАТОР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5" name="Google Shape;125;p16"/>
          <p:cNvSpPr txBox="1"/>
          <p:nvPr>
            <p:ph idx="4294967295" type="body"/>
          </p:nvPr>
        </p:nvSpPr>
        <p:spPr>
          <a:xfrm>
            <a:off x="2260575" y="2544600"/>
            <a:ext cx="1041000" cy="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Александр </a:t>
            </a:r>
            <a:br>
              <a:rPr lang="en" sz="1200"/>
            </a:br>
            <a:r>
              <a:rPr lang="en" sz="1200"/>
              <a:t>Синицын</a:t>
            </a:r>
            <a:endParaRPr sz="1200"/>
          </a:p>
        </p:txBody>
      </p:sp>
      <p:sp>
        <p:nvSpPr>
          <p:cNvPr id="126" name="Google Shape;126;p16"/>
          <p:cNvSpPr txBox="1"/>
          <p:nvPr>
            <p:ph idx="4294967295" type="body"/>
          </p:nvPr>
        </p:nvSpPr>
        <p:spPr>
          <a:xfrm>
            <a:off x="2356425" y="1045850"/>
            <a:ext cx="995100" cy="5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ЛИДЕРЫ</a:t>
            </a:r>
            <a:endParaRPr sz="1200"/>
          </a:p>
        </p:txBody>
      </p:sp>
      <p:sp>
        <p:nvSpPr>
          <p:cNvPr id="127" name="Google Shape;127;p16"/>
          <p:cNvSpPr txBox="1"/>
          <p:nvPr>
            <p:ph idx="4294967295" type="body"/>
          </p:nvPr>
        </p:nvSpPr>
        <p:spPr>
          <a:xfrm>
            <a:off x="5062650" y="1080906"/>
            <a:ext cx="2883600" cy="5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МЕТОДИСТЫ-ИССЛЕДОВАТЕЛИ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28" name="Google Shape;128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81338" y="3534429"/>
            <a:ext cx="981300" cy="974700"/>
          </a:xfrm>
          <a:prstGeom prst="ellipse">
            <a:avLst/>
          </a:prstGeom>
          <a:noFill/>
          <a:ln>
            <a:noFill/>
          </a:ln>
          <a:effectLst>
            <a:outerShdw blurRad="428625" rotWithShape="0" algn="bl" dir="4440000" dist="57150">
              <a:srgbClr val="FFFFFF">
                <a:alpha val="84000"/>
              </a:srgbClr>
            </a:outerShdw>
          </a:effectLst>
        </p:spPr>
      </p:pic>
      <p:sp>
        <p:nvSpPr>
          <p:cNvPr id="129" name="Google Shape;129;p16"/>
          <p:cNvSpPr txBox="1"/>
          <p:nvPr>
            <p:ph idx="4294967295" type="body"/>
          </p:nvPr>
        </p:nvSpPr>
        <p:spPr>
          <a:xfrm>
            <a:off x="7599400" y="4439075"/>
            <a:ext cx="1041000" cy="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Урусова </a:t>
            </a:r>
            <a:br>
              <a:rPr lang="en" sz="1200"/>
            </a:br>
            <a:r>
              <a:rPr lang="en" sz="1200"/>
              <a:t>Арина</a:t>
            </a:r>
            <a:endParaRPr sz="1200"/>
          </a:p>
        </p:txBody>
      </p:sp>
      <p:sp>
        <p:nvSpPr>
          <p:cNvPr id="130" name="Google Shape;130;p16"/>
          <p:cNvSpPr txBox="1"/>
          <p:nvPr>
            <p:ph idx="4294967295" type="body"/>
          </p:nvPr>
        </p:nvSpPr>
        <p:spPr>
          <a:xfrm>
            <a:off x="5883125" y="4439075"/>
            <a:ext cx="1041000" cy="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Иванов</a:t>
            </a:r>
            <a:br>
              <a:rPr lang="en" sz="1200"/>
            </a:br>
            <a:r>
              <a:rPr lang="en" sz="1200"/>
              <a:t>Артём</a:t>
            </a:r>
            <a:endParaRPr sz="1200"/>
          </a:p>
        </p:txBody>
      </p:sp>
      <p:sp>
        <p:nvSpPr>
          <p:cNvPr id="131" name="Google Shape;131;p16"/>
          <p:cNvSpPr txBox="1"/>
          <p:nvPr>
            <p:ph idx="4294967295" type="body"/>
          </p:nvPr>
        </p:nvSpPr>
        <p:spPr>
          <a:xfrm>
            <a:off x="4072875" y="4439075"/>
            <a:ext cx="1041000" cy="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Аброскина</a:t>
            </a:r>
            <a:br>
              <a:rPr lang="en" sz="1200"/>
            </a:br>
            <a:r>
              <a:rPr lang="en" sz="1200"/>
              <a:t>Алина</a:t>
            </a:r>
            <a:endParaRPr sz="1200"/>
          </a:p>
        </p:txBody>
      </p:sp>
      <p:sp>
        <p:nvSpPr>
          <p:cNvPr id="132" name="Google Shape;132;p16"/>
          <p:cNvSpPr/>
          <p:nvPr/>
        </p:nvSpPr>
        <p:spPr>
          <a:xfrm>
            <a:off x="2073225" y="1100125"/>
            <a:ext cx="1425000" cy="3975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6"/>
          <p:cNvSpPr txBox="1"/>
          <p:nvPr>
            <p:ph idx="4294967295" type="body"/>
          </p:nvPr>
        </p:nvSpPr>
        <p:spPr>
          <a:xfrm>
            <a:off x="4017538" y="2575325"/>
            <a:ext cx="1041000" cy="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Изотова</a:t>
            </a:r>
            <a:br>
              <a:rPr lang="en" sz="1200"/>
            </a:br>
            <a:r>
              <a:rPr lang="en" sz="1200"/>
              <a:t>Анастасия</a:t>
            </a:r>
            <a:endParaRPr sz="1200"/>
          </a:p>
        </p:txBody>
      </p:sp>
      <p:sp>
        <p:nvSpPr>
          <p:cNvPr id="134" name="Google Shape;134;p16"/>
          <p:cNvSpPr/>
          <p:nvPr/>
        </p:nvSpPr>
        <p:spPr>
          <a:xfrm>
            <a:off x="3990975" y="1100125"/>
            <a:ext cx="4815600" cy="3975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6"/>
          <p:cNvSpPr txBox="1"/>
          <p:nvPr>
            <p:ph idx="4294967295" type="body"/>
          </p:nvPr>
        </p:nvSpPr>
        <p:spPr>
          <a:xfrm>
            <a:off x="5878263" y="2562113"/>
            <a:ext cx="1041000" cy="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Журавлёва</a:t>
            </a:r>
            <a:br>
              <a:rPr lang="en" sz="1200"/>
            </a:br>
            <a:r>
              <a:rPr lang="en" sz="1200"/>
              <a:t>Мария</a:t>
            </a:r>
            <a:endParaRPr sz="1200"/>
          </a:p>
        </p:txBody>
      </p:sp>
      <p:sp>
        <p:nvSpPr>
          <p:cNvPr id="136" name="Google Shape;136;p16"/>
          <p:cNvSpPr txBox="1"/>
          <p:nvPr>
            <p:ph idx="4294967295" type="body"/>
          </p:nvPr>
        </p:nvSpPr>
        <p:spPr>
          <a:xfrm>
            <a:off x="7597775" y="2507013"/>
            <a:ext cx="1041000" cy="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Баянов</a:t>
            </a:r>
            <a:br>
              <a:rPr lang="en" sz="1200"/>
            </a:br>
            <a:r>
              <a:rPr lang="en" sz="1200"/>
              <a:t>Валера</a:t>
            </a:r>
            <a:endParaRPr sz="1200"/>
          </a:p>
        </p:txBody>
      </p:sp>
      <p:sp>
        <p:nvSpPr>
          <p:cNvPr id="137" name="Google Shape;137;p16"/>
          <p:cNvSpPr txBox="1"/>
          <p:nvPr/>
        </p:nvSpPr>
        <p:spPr>
          <a:xfrm>
            <a:off x="-913300" y="2609525"/>
            <a:ext cx="39345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rPr>
              <a:t>Парусникова </a:t>
            </a:r>
            <a:br>
              <a:rPr lang="en" sz="1200"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en" sz="1200">
                <a:solidFill>
                  <a:srgbClr val="182A2E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Анастасия Владимировна</a:t>
            </a:r>
            <a:endParaRPr/>
          </a:p>
        </p:txBody>
      </p:sp>
      <p:sp>
        <p:nvSpPr>
          <p:cNvPr id="138" name="Google Shape;138;p16"/>
          <p:cNvSpPr txBox="1"/>
          <p:nvPr>
            <p:ph idx="4294967295" type="body"/>
          </p:nvPr>
        </p:nvSpPr>
        <p:spPr>
          <a:xfrm>
            <a:off x="494175" y="4439075"/>
            <a:ext cx="995100" cy="4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Хайбулин</a:t>
            </a:r>
            <a:br>
              <a:rPr lang="en" sz="1200"/>
            </a:br>
            <a:r>
              <a:rPr lang="en" sz="1200"/>
              <a:t>Рамиль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44" name="Google Shape;144;p17"/>
          <p:cNvGraphicFramePr/>
          <p:nvPr/>
        </p:nvGraphicFramePr>
        <p:xfrm>
          <a:off x="18525" y="160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{6D153F7F-5E1F-4C02-A412-F4D768F61F6D}</a:tableStyleId>
              </a:tblPr>
              <a:tblGrid>
                <a:gridCol w="1381850"/>
                <a:gridCol w="868550"/>
                <a:gridCol w="868550"/>
                <a:gridCol w="868550"/>
                <a:gridCol w="868550"/>
                <a:gridCol w="868550"/>
                <a:gridCol w="868550"/>
                <a:gridCol w="868550"/>
                <a:gridCol w="868550"/>
                <a:gridCol w="868550"/>
              </a:tblGrid>
              <a:tr h="448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Попов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Синицын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Изотова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Аброскина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Хайбулин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Иванов</a:t>
                      </a:r>
                      <a:endParaRPr sz="900">
                        <a:solidFill>
                          <a:srgbClr val="222222"/>
                        </a:solidFill>
                        <a:highlight>
                          <a:schemeClr val="lt1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Баянов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Журавлёва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Урусова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3537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Линейная алгебра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 ✓</a:t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486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Математический анализ (I Курс)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582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Математический анализ (II Курс)</a:t>
                      </a:r>
                      <a:endParaRPr b="1"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545454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1100">
                        <a:solidFill>
                          <a:srgbClr val="545454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454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Функциональный анализ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486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Дискретная математика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3537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Общая алгебра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448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Дифференциальные уравнения</a:t>
                      </a:r>
                      <a:endParaRPr b="1" sz="9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448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Теория вероятностей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222222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3537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ТФКП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1100">
                        <a:solidFill>
                          <a:srgbClr val="545454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3537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Теория игр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448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</a:rPr>
                        <a:t>Школьная геометрия</a:t>
                      </a:r>
                      <a:endParaRPr b="1"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545454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82A2E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-1434030216411-0b793f4b4173.jpg" id="149" name="Google Shape;149;p18"/>
          <p:cNvPicPr preferRelativeResize="0"/>
          <p:nvPr/>
        </p:nvPicPr>
        <p:blipFill rotWithShape="1">
          <a:blip r:embed="rId3">
            <a:alphaModFix amt="11000"/>
          </a:blip>
          <a:srcRect b="14855" l="0" r="0" t="288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/>
          <p:nvPr>
            <p:ph idx="4294967295" type="ctrTitle"/>
          </p:nvPr>
        </p:nvSpPr>
        <p:spPr>
          <a:xfrm>
            <a:off x="-477500" y="73475"/>
            <a:ext cx="96858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900">
                <a:solidFill>
                  <a:srgbClr val="FFFFFF"/>
                </a:solidFill>
              </a:rPr>
              <a:t>СПАСИБО</a:t>
            </a:r>
            <a:r>
              <a:rPr lang="en" sz="12900">
                <a:solidFill>
                  <a:srgbClr val="FFFFFF"/>
                </a:solidFill>
              </a:rPr>
              <a:t>!</a:t>
            </a:r>
            <a:endParaRPr sz="12900">
              <a:solidFill>
                <a:srgbClr val="FFFFFF"/>
              </a:solidFill>
            </a:endParaRPr>
          </a:p>
        </p:txBody>
      </p:sp>
      <p:sp>
        <p:nvSpPr>
          <p:cNvPr id="151" name="Google Shape;151;p18"/>
          <p:cNvSpPr txBox="1"/>
          <p:nvPr>
            <p:ph idx="12" type="sldNum"/>
          </p:nvPr>
        </p:nvSpPr>
        <p:spPr>
          <a:xfrm>
            <a:off x="851611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nyme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