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13716000" cx="2438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  <p:embeddedFont>
      <p:font typeface="Helvetica Neue"/>
      <p:regular r:id="rId18"/>
      <p:bold r:id="rId19"/>
      <p:italic r:id="rId20"/>
      <p:boldItalic r:id="rId21"/>
    </p:embeddedFont>
    <p:embeddedFont>
      <p:font typeface="Helvetica Neue Light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320">
          <p15:clr>
            <a:srgbClr val="000000"/>
          </p15:clr>
        </p15:guide>
        <p15:guide id="2" pos="76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D82AC80-0191-4953-BCA6-9454D6D1093B}">
  <a:tblStyle styleId="{BD82AC80-0191-4953-BCA6-9454D6D1093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320" orient="horz"/>
        <p:guide pos="76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italic.fntdata"/><Relationship Id="rId22" Type="http://schemas.openxmlformats.org/officeDocument/2006/relationships/font" Target="fonts/HelveticaNeueLight-regular.fntdata"/><Relationship Id="rId21" Type="http://schemas.openxmlformats.org/officeDocument/2006/relationships/font" Target="fonts/HelveticaNeue-boldItalic.fntdata"/><Relationship Id="rId24" Type="http://schemas.openxmlformats.org/officeDocument/2006/relationships/font" Target="fonts/HelveticaNeueLight-italic.fntdata"/><Relationship Id="rId23" Type="http://schemas.openxmlformats.org/officeDocument/2006/relationships/font" Target="fonts/HelveticaNeue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font" Target="fonts/HelveticaNeueLight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19" Type="http://schemas.openxmlformats.org/officeDocument/2006/relationships/font" Target="fonts/HelveticaNeue-bold.fntdata"/><Relationship Id="rId18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Текст для видео идет сюда</a:t>
            </a:r>
            <a:endParaRPr/>
          </a:p>
        </p:txBody>
      </p:sp>
      <p:sp>
        <p:nvSpPr>
          <p:cNvPr id="54" name="Google Shape;5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450791625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4450791625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7d02dbfb9_5_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g47d02dbfb9_5_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4481ba04e_0_3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44481ba04e_0_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6c5c343c2_0_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g46c5c343c2_0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4481ba04e_0_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44481ba04e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подзаголовок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230254" y="-37339"/>
            <a:ext cx="19217709" cy="137160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Helvetica Neue Light"/>
              <a:buNone/>
            </a:pPr>
            <a:r>
              <a:t/>
            </a:r>
            <a:endParaRPr b="0" i="0" sz="50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Цитата">
  <p:cSld name="Цитата">
    <p:bg>
      <p:bgPr>
        <a:solidFill>
          <a:srgbClr val="FFFFFF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14325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indent="-314325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indent="-314325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indent="-314325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indent="-31432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indent="-31432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indent="-31432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indent="-31432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2" type="body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 Light"/>
              <a:buNone/>
              <a:defRPr sz="5200"/>
            </a:lvl1pPr>
            <a:lvl2pPr indent="-314325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indent="-314325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indent="-314325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indent="-314325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indent="-31432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indent="-31432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indent="-31432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indent="-31432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Фото">
  <p:cSld name="Фото">
    <p:bg>
      <p:bgPr>
        <a:solidFill>
          <a:srgbClr val="FFFFFF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/>
          <p:nvPr>
            <p:ph idx="2" type="pic"/>
          </p:nvPr>
        </p:nvSpPr>
        <p:spPr>
          <a:xfrm>
            <a:off x="3048000" y="0"/>
            <a:ext cx="18288001" cy="137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">
  <p:cSld name="Пустой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 — по центру" type="tx">
  <p:cSld name="TITLE_AND_BODY">
    <p:bg>
      <p:bgPr>
        <a:solidFill>
          <a:srgbClr val="FFFFFF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 — вверху">
  <p:cSld name="Заголовок — вверху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Фото — горизонтально">
  <p:cSld name="Фото — горизонтально">
    <p:bg>
      <p:bgPr>
        <a:solidFill>
          <a:srgbClr val="FFFFFF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/>
          <p:nvPr>
            <p:ph idx="2" type="pic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  <a:noFill/>
          <a:ln>
            <a:noFill/>
          </a:ln>
        </p:spPr>
        <p:txBody>
          <a:bodyPr anchorCtr="0" anchor="b" bIns="71425" lIns="71425" spcFirstLastPara="1" rIns="71425" wrap="square" tIns="7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5pPr>
            <a:lvl6pPr indent="-31432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indent="-31432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indent="-31432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indent="-31432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Фото — вертикально">
  <p:cSld name="Фото — вертикально">
    <p:bg>
      <p:bgPr>
        <a:solidFill>
          <a:srgbClr val="FFFFFF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/>
          <p:nvPr>
            <p:ph idx="2" type="pic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23" name="Google Shape;23;p6"/>
          <p:cNvSpPr txBox="1"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  <a:noFill/>
          <a:ln>
            <a:noFill/>
          </a:ln>
        </p:spPr>
        <p:txBody>
          <a:bodyPr anchorCtr="0" anchor="b" bIns="71425" lIns="71425" spcFirstLastPara="1" rIns="71425" wrap="square" tIns="7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 Light"/>
              <a:buNone/>
              <a:defRPr sz="8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 Light"/>
              <a:buNone/>
              <a:defRPr sz="4400"/>
            </a:lvl5pPr>
            <a:lvl6pPr indent="-31432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indent="-31432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indent="-31432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indent="-31432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пункты">
  <p:cSld name="Заголовок и пункты">
    <p:bg>
      <p:bgPr>
        <a:solidFill>
          <a:srgbClr val="FFFFFF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4387453" y="625078"/>
            <a:ext cx="15609095" cy="3036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" type="body"/>
          </p:nvPr>
        </p:nvSpPr>
        <p:spPr>
          <a:xfrm>
            <a:off x="4387453" y="3661171"/>
            <a:ext cx="15609095" cy="8840392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/>
          <a:lstStyle>
            <a:lvl1pPr indent="-314325" lvl="0" marL="457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1pPr>
            <a:lvl2pPr indent="-314325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indent="-314325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indent="-314325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indent="-314325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indent="-31432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indent="-31432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indent="-31432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indent="-31432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, пункты и фото">
  <p:cSld name="Заголовок, пункты и фото">
    <p:bg>
      <p:bgPr>
        <a:solidFill>
          <a:srgbClr val="FFFFFF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/>
          <p:nvPr>
            <p:ph idx="2" type="pic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32" name="Google Shape;32;p8"/>
          <p:cNvSpPr txBox="1"/>
          <p:nvPr>
            <p:ph type="title"/>
          </p:nvPr>
        </p:nvSpPr>
        <p:spPr>
          <a:xfrm>
            <a:off x="4387453" y="625078"/>
            <a:ext cx="15609095" cy="3036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/>
          <a:lstStyle>
            <a:lvl1pPr indent="-409575" lvl="0" marL="4572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1pPr>
            <a:lvl2pPr indent="-409575" lvl="1" marL="9144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2pPr>
            <a:lvl3pPr indent="-409575" lvl="2" marL="13716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3pPr>
            <a:lvl4pPr indent="-409575" lvl="3" marL="18288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4pPr>
            <a:lvl5pPr indent="-409575" lvl="4" marL="22860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5pPr>
            <a:lvl6pPr indent="-31432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indent="-31432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indent="-31432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indent="-31432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нкты">
  <p:cSld name="Пункты">
    <p:bg>
      <p:bgPr>
        <a:solidFill>
          <a:srgbClr val="FFFFFF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idx="1" type="body"/>
          </p:nvPr>
        </p:nvSpPr>
        <p:spPr>
          <a:xfrm>
            <a:off x="4387453" y="1785937"/>
            <a:ext cx="15609095" cy="10144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/>
          <a:lstStyle>
            <a:lvl1pPr indent="-314325" lvl="0" marL="457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1pPr>
            <a:lvl2pPr indent="-314325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2pPr>
            <a:lvl3pPr indent="-314325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3pPr>
            <a:lvl4pPr indent="-314325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4pPr>
            <a:lvl5pPr indent="-314325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5pPr>
            <a:lvl6pPr indent="-31432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6pPr>
            <a:lvl7pPr indent="-31432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7pPr>
            <a:lvl8pPr indent="-31432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8pPr>
            <a:lvl9pPr indent="-31432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1350"/>
              <a:buChar char="•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Фото — 3 шт.">
  <p:cSld name="Фото — 3 шт.">
    <p:bg>
      <p:bgPr>
        <a:solidFill>
          <a:srgbClr val="FFFFFF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/>
          <p:nvPr>
            <p:ph idx="2" type="pic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40" name="Google Shape;40;p10"/>
          <p:cNvSpPr/>
          <p:nvPr>
            <p:ph idx="3" type="pic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41" name="Google Shape;41;p10"/>
          <p:cNvSpPr/>
          <p:nvPr>
            <p:ph idx="4" type="pic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5395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387453" y="625078"/>
            <a:ext cx="15609095" cy="3036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 Light"/>
              <a:buNone/>
              <a:defRPr b="0" i="0" sz="11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387453" y="3661171"/>
            <a:ext cx="15609095" cy="8840392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/>
          <a:lstStyle>
            <a:lvl1pPr indent="-466725" lvl="0" marL="457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-466725" lvl="1" marL="914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-466725" lvl="2" marL="1371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-466725" lvl="3" marL="1828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-466725" lvl="4" marL="22860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-466725" lvl="5" marL="2743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-466725" lvl="6" marL="3200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-466725" lvl="7" marL="3657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-466725" lvl="8" marL="4114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Helvetica Neue Light"/>
              <a:buChar char="•"/>
              <a:defRPr b="0" i="0" sz="50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4"/>
          <p:cNvCxnSpPr/>
          <p:nvPr/>
        </p:nvCxnSpPr>
        <p:spPr>
          <a:xfrm flipH="1" rot="10800000">
            <a:off x="10370343" y="1604166"/>
            <a:ext cx="1" cy="2777349"/>
          </a:xfrm>
          <a:prstGeom prst="straightConnector1">
            <a:avLst/>
          </a:prstGeom>
          <a:noFill/>
          <a:ln cap="flat" cmpd="sng" w="12700">
            <a:solidFill>
              <a:srgbClr val="FFFFFF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57" name="Google Shape;57;p14"/>
          <p:cNvSpPr txBox="1"/>
          <p:nvPr/>
        </p:nvSpPr>
        <p:spPr>
          <a:xfrm>
            <a:off x="7116925" y="3934675"/>
            <a:ext cx="13118700" cy="4156200"/>
          </a:xfrm>
          <a:prstGeom prst="rect">
            <a:avLst/>
          </a:prstGeom>
          <a:noFill/>
          <a:ln>
            <a:noFill/>
          </a:ln>
        </p:spPr>
        <p:txBody>
          <a:bodyPr anchorCtr="0" anchor="b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en-US" sz="70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Презентация проекта</a:t>
            </a:r>
            <a:endParaRPr b="1" sz="7000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en-US" sz="70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“Облачный видеоархив на основе Google Drive”</a:t>
            </a:r>
            <a:endParaRPr/>
          </a:p>
        </p:txBody>
      </p:sp>
      <p:sp>
        <p:nvSpPr>
          <p:cNvPr id="58" name="Google Shape;58;p14"/>
          <p:cNvSpPr txBox="1"/>
          <p:nvPr/>
        </p:nvSpPr>
        <p:spPr>
          <a:xfrm>
            <a:off x="7116915" y="8929563"/>
            <a:ext cx="9443424" cy="1173243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t/>
            </a:r>
            <a:endParaRPr/>
          </a:p>
        </p:txBody>
      </p:sp>
      <p:sp>
        <p:nvSpPr>
          <p:cNvPr id="59" name="Google Shape;59;p14"/>
          <p:cNvSpPr txBox="1"/>
          <p:nvPr/>
        </p:nvSpPr>
        <p:spPr>
          <a:xfrm>
            <a:off x="7116915" y="1561709"/>
            <a:ext cx="9443423" cy="1362076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t/>
            </a:r>
            <a:endParaRPr b="0" i="0" sz="4200" u="none" cap="none" strike="noStrike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rPr lang="en-US" sz="42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НИУ ВШЭ, МИЭМ им. А.Н. Тихонова, Информатика и вычислительная техника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t/>
            </a:r>
            <a:endParaRPr sz="4200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7116915" y="11892516"/>
            <a:ext cx="9443424" cy="575156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800"/>
              <a:buFont typeface="Arial Narrow"/>
              <a:buNone/>
            </a:pPr>
            <a:r>
              <a:rPr b="0" i="0" lang="en-US" sz="28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Москва, 2018</a:t>
            </a:r>
            <a:endParaRPr b="0" i="0" sz="2800" u="none" cap="none" strike="noStrike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Изображение" id="61" name="Google Shape;6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1970" y="1330739"/>
            <a:ext cx="2736119" cy="26455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Google Shape;66;p15"/>
          <p:cNvCxnSpPr/>
          <p:nvPr/>
        </p:nvCxnSpPr>
        <p:spPr>
          <a:xfrm>
            <a:off x="1201065" y="2214562"/>
            <a:ext cx="2150640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67" name="Google Shape;67;p15"/>
          <p:cNvSpPr txBox="1"/>
          <p:nvPr/>
        </p:nvSpPr>
        <p:spPr>
          <a:xfrm>
            <a:off x="1209450" y="2972775"/>
            <a:ext cx="18259800" cy="15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en-US" sz="70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Наша команда</a:t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11338744" y="956276"/>
            <a:ext cx="11366400" cy="4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lang="en-US" sz="24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НИУ ВШЭ, МИЭМ им. А.Н. Тихонова, Информатика и вычислительная техника</a:t>
            </a:r>
            <a:br>
              <a:rPr lang="en-US" sz="24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endParaRPr/>
          </a:p>
        </p:txBody>
      </p:sp>
      <p:pic>
        <p:nvPicPr>
          <p:cNvPr descr="Изображение" id="69" name="Google Shape;6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2935475" y="4533675"/>
            <a:ext cx="18259800" cy="15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en-US" sz="48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Студенты НИУ ВШЭ, МИЭМ им. А.Н. Тихонова, Информатика и вычислительная техника, 3 курс, группа БИВ 161</a:t>
            </a:r>
            <a:endParaRPr sz="4800"/>
          </a:p>
        </p:txBody>
      </p:sp>
      <p:sp>
        <p:nvSpPr>
          <p:cNvPr id="71" name="Google Shape;71;p15"/>
          <p:cNvSpPr txBox="1"/>
          <p:nvPr/>
        </p:nvSpPr>
        <p:spPr>
          <a:xfrm>
            <a:off x="2935475" y="7424650"/>
            <a:ext cx="18259800" cy="38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lang="en-US" sz="48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Кайтмазов Таймураз, 											Архитектор и лидер команды</a:t>
            </a:r>
            <a:endParaRPr sz="4800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lang="en-US" sz="48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Кустов Андрей, 														Фронтенд разработчик</a:t>
            </a:r>
            <a:endParaRPr sz="4800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lang="en-US" sz="48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Соболевский Станислав, 									Фронтенд разработчик</a:t>
            </a:r>
            <a:endParaRPr sz="4800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lang="en-US" sz="48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Макаров Дмитрий, 													Бэкенд разработчик</a:t>
            </a:r>
            <a:endParaRPr sz="4800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lang="en-US" sz="48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Тищенко Роман, 														Бэкенд разработчик</a:t>
            </a:r>
            <a:endParaRPr sz="4800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Google Shape;76;p16"/>
          <p:cNvCxnSpPr/>
          <p:nvPr/>
        </p:nvCxnSpPr>
        <p:spPr>
          <a:xfrm>
            <a:off x="1201065" y="2214562"/>
            <a:ext cx="2150640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77" name="Google Shape;77;p16"/>
          <p:cNvSpPr txBox="1"/>
          <p:nvPr/>
        </p:nvSpPr>
        <p:spPr>
          <a:xfrm>
            <a:off x="1209450" y="2972775"/>
            <a:ext cx="18259800" cy="15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en-US" sz="70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О проекте</a:t>
            </a:r>
            <a:endParaRPr/>
          </a:p>
        </p:txBody>
      </p:sp>
      <p:sp>
        <p:nvSpPr>
          <p:cNvPr id="78" name="Google Shape;78;p16"/>
          <p:cNvSpPr txBox="1"/>
          <p:nvPr/>
        </p:nvSpPr>
        <p:spPr>
          <a:xfrm>
            <a:off x="11338744" y="956276"/>
            <a:ext cx="11366400" cy="4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lang="en-US" sz="24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НИУ ВШЭ, МИЭМ им. А.Н. Тихонова, Информатика и вычислительная техника</a:t>
            </a:r>
            <a:br>
              <a:rPr lang="en-US" sz="24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endParaRPr/>
          </a:p>
        </p:txBody>
      </p:sp>
      <p:pic>
        <p:nvPicPr>
          <p:cNvPr descr="Изображение" id="79" name="Google Shape;7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1209450" y="4533675"/>
            <a:ext cx="18259800" cy="52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-9525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Проект «Облачный видеоархив на основе Google Drive» разрабатывается для хранения видеозаписей лекций и семинаров.</a:t>
            </a:r>
            <a:endParaRPr sz="4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Основанием для разработки сервиса служит потребность НИУ ВШЭ в технологической базе для реализации идей по модернизации образовательного процесса посредством перевода лекций в онлайн режим.</a:t>
            </a:r>
            <a:endParaRPr sz="4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Google Shape;85;p17"/>
          <p:cNvCxnSpPr/>
          <p:nvPr/>
        </p:nvCxnSpPr>
        <p:spPr>
          <a:xfrm>
            <a:off x="1201065" y="2214562"/>
            <a:ext cx="2150640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86" name="Google Shape;86;p17"/>
          <p:cNvSpPr txBox="1"/>
          <p:nvPr/>
        </p:nvSpPr>
        <p:spPr>
          <a:xfrm>
            <a:off x="1209450" y="2972775"/>
            <a:ext cx="18259800" cy="23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en-US" sz="70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Примерная структура web-приложения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rPr lang="en-US" sz="42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Простые пользователи</a:t>
            </a:r>
            <a:endParaRPr/>
          </a:p>
        </p:txBody>
      </p:sp>
      <p:sp>
        <p:nvSpPr>
          <p:cNvPr id="87" name="Google Shape;87;p17"/>
          <p:cNvSpPr txBox="1"/>
          <p:nvPr/>
        </p:nvSpPr>
        <p:spPr>
          <a:xfrm>
            <a:off x="11338744" y="956276"/>
            <a:ext cx="11366400" cy="4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lang="en-US" sz="24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НИУ ВШЭ, МИЭМ им. А.Н. Тихонова, Информатика и вычислительная техника</a:t>
            </a:r>
            <a:br>
              <a:rPr lang="en-US" sz="24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endParaRPr/>
          </a:p>
        </p:txBody>
      </p:sp>
      <p:pic>
        <p:nvPicPr>
          <p:cNvPr descr="Изображение" id="88" name="Google Shape;8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8750" y="5611575"/>
            <a:ext cx="21506400" cy="622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Google Shape;94;p18"/>
          <p:cNvCxnSpPr/>
          <p:nvPr/>
        </p:nvCxnSpPr>
        <p:spPr>
          <a:xfrm>
            <a:off x="1201065" y="2214562"/>
            <a:ext cx="2150640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95" name="Google Shape;95;p18"/>
          <p:cNvSpPr txBox="1"/>
          <p:nvPr/>
        </p:nvSpPr>
        <p:spPr>
          <a:xfrm>
            <a:off x="1209450" y="2972775"/>
            <a:ext cx="8116800" cy="23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en-US" sz="70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Примерная с</a:t>
            </a:r>
            <a:r>
              <a:rPr b="1" lang="en-US" sz="70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труктура </a:t>
            </a:r>
            <a:endParaRPr b="1" sz="7000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en-US" sz="70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web-приложения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rPr lang="en-US" sz="42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Редакторы и модераторы</a:t>
            </a:r>
            <a:endParaRPr/>
          </a:p>
        </p:txBody>
      </p:sp>
      <p:sp>
        <p:nvSpPr>
          <p:cNvPr id="96" name="Google Shape;96;p18"/>
          <p:cNvSpPr txBox="1"/>
          <p:nvPr/>
        </p:nvSpPr>
        <p:spPr>
          <a:xfrm>
            <a:off x="11338744" y="956276"/>
            <a:ext cx="11366400" cy="4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lang="en-US" sz="24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НИУ ВШЭ, МИЭМ им. А.Н. Тихонова, Информатика и вычислительная техника</a:t>
            </a:r>
            <a:br>
              <a:rPr lang="en-US" sz="24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endParaRPr/>
          </a:p>
        </p:txBody>
      </p:sp>
      <p:pic>
        <p:nvPicPr>
          <p:cNvPr descr="Изображение" id="97" name="Google Shape;9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77142" y="2214550"/>
            <a:ext cx="14176532" cy="11501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Google Shape;103;p19"/>
          <p:cNvCxnSpPr/>
          <p:nvPr/>
        </p:nvCxnSpPr>
        <p:spPr>
          <a:xfrm>
            <a:off x="1201065" y="2214562"/>
            <a:ext cx="2150640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04" name="Google Shape;104;p19"/>
          <p:cNvSpPr txBox="1"/>
          <p:nvPr/>
        </p:nvSpPr>
        <p:spPr>
          <a:xfrm>
            <a:off x="1209450" y="2972775"/>
            <a:ext cx="19226400" cy="11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en-US" sz="70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Предполагаемые сроки реализации проекта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4200"/>
              <a:buFont typeface="Arial Narrow"/>
              <a:buNone/>
            </a:pPr>
            <a:r>
              <a:t/>
            </a:r>
            <a:endParaRPr/>
          </a:p>
        </p:txBody>
      </p:sp>
      <p:sp>
        <p:nvSpPr>
          <p:cNvPr id="105" name="Google Shape;105;p19"/>
          <p:cNvSpPr txBox="1"/>
          <p:nvPr/>
        </p:nvSpPr>
        <p:spPr>
          <a:xfrm>
            <a:off x="11338744" y="956276"/>
            <a:ext cx="11366400" cy="4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400"/>
              <a:buFont typeface="Arial Narrow"/>
              <a:buNone/>
            </a:pPr>
            <a:r>
              <a:rPr lang="en-US" sz="24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НИУ ВШЭ, МИЭМ им. А.Н. Тихонова, Информатика и вычислительная техника</a:t>
            </a:r>
            <a:br>
              <a:rPr lang="en-US" sz="24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endParaRPr/>
          </a:p>
        </p:txBody>
      </p:sp>
      <p:pic>
        <p:nvPicPr>
          <p:cNvPr descr="Изображение" id="106" name="Google Shape;10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6606" y="586180"/>
            <a:ext cx="1199579" cy="119957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7" name="Google Shape;107;p19"/>
          <p:cNvGraphicFramePr/>
          <p:nvPr/>
        </p:nvGraphicFramePr>
        <p:xfrm>
          <a:off x="1201075" y="452672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{BD82AC80-0191-4953-BCA6-9454D6D1093B}</a:tableStyleId>
              </a:tblPr>
              <a:tblGrid>
                <a:gridCol w="1856725"/>
                <a:gridCol w="5147425"/>
                <a:gridCol w="7090475"/>
                <a:gridCol w="2254450"/>
                <a:gridCol w="5397400"/>
              </a:tblGrid>
              <a:tr h="620625"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№п/п</a:t>
                      </a:r>
                      <a:endParaRPr b="1"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Стадия</a:t>
                      </a:r>
                      <a:endParaRPr b="1"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Проводимые работы</a:t>
                      </a:r>
                      <a:endParaRPr b="1"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Сроки</a:t>
                      </a:r>
                      <a:endParaRPr b="1"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Предоставляемая отчетность</a:t>
                      </a:r>
                      <a:endParaRPr b="1"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743675">
                <a:tc rowSpan="4"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I.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Эскизный проект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 Разработка плана работ по созданию минимально жизнеспособного продукта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18.11.18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-9525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Список используемых инструментов, ссылки на систему контроля версий, трекер задач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1241275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 Организация рабочего процесса (трекер задач, репозиторий кода, инструменты тестирования, инструменты поддержки)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25.11.18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vMerge="1"/>
              </a:tr>
              <a:tr h="1241275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 Реализация базовой структуры приложений с использованием необходимых компонентов (инструменты, библиотеки)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02.12.18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vMerge="1"/>
              </a:tr>
              <a:tr h="854975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 Разработка макета web-приложения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09.12.18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vMerge="1"/>
              </a:tr>
              <a:tr h="620625">
                <a:tc rowSpan="3"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II.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Технический проект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 Написание базового функционала для работы с Google Drive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23.12.18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-9525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MVP (минимальный жизнеспособный продукт)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743675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 Проектирование хранилищ данных и реализация работы с ними на сервере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06.01.19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vMerge="1"/>
              </a:tr>
              <a:tr h="620625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 Проектирование и реализация интерфейса web-приложения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20.01.19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vMerge="1"/>
              </a:tr>
              <a:tr h="620625">
                <a:tc rowSpan="2"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III.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Рабочий проект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 Доработка, тестирование, внедрение дополнительного функционала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07.04.19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-9525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Продукт, отчётная документация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</a:tr>
              <a:tr h="620625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 Оформление документации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-9525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21.04.19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 anchor="ctr"/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/>
        </p:nvSpPr>
        <p:spPr>
          <a:xfrm>
            <a:off x="10650900" y="11386875"/>
            <a:ext cx="3082200" cy="485700"/>
          </a:xfrm>
          <a:prstGeom prst="rect">
            <a:avLst/>
          </a:prstGeom>
          <a:noFill/>
          <a:ln cap="flat" cmpd="sng" w="9525">
            <a:solidFill>
              <a:srgbClr val="25395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 Narrow"/>
              <a:buNone/>
            </a:pPr>
            <a:r>
              <a:rPr lang="en-US" sz="24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https://example.domain/</a:t>
            </a:r>
            <a:endParaRPr>
              <a:solidFill>
                <a:srgbClr val="253957"/>
              </a:solidFill>
            </a:endParaRPr>
          </a:p>
        </p:txBody>
      </p:sp>
      <p:pic>
        <p:nvPicPr>
          <p:cNvPr descr="Изображение" id="113" name="Google Shape;11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94075" y="4920064"/>
            <a:ext cx="3195850" cy="3090059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0"/>
          <p:cNvSpPr txBox="1"/>
          <p:nvPr/>
        </p:nvSpPr>
        <p:spPr>
          <a:xfrm>
            <a:off x="3062100" y="8696000"/>
            <a:ext cx="18259800" cy="30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en-US" sz="7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Спасибо за внимание!</a:t>
            </a:r>
            <a:endParaRPr b="1" sz="7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rPr b="1" lang="en-US" sz="7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Ждем ваши вопрос</a:t>
            </a:r>
            <a:r>
              <a:rPr b="1" lang="en-US" sz="7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ы</a:t>
            </a:r>
            <a:endParaRPr b="1" sz="7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7000"/>
              <a:buFont typeface="Arial Narrow"/>
              <a:buNone/>
            </a:pPr>
            <a:r>
              <a:t/>
            </a:r>
            <a:endParaRPr b="1" sz="7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