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embeddedFontLst>
    <p:embeddedFont>
      <p:font typeface="Avenir" panose="02000503020000020003" pitchFamily="2" charset="0"/>
      <p:regular r:id="rId9"/>
      <p:italic r:id="rId10"/>
    </p:embeddedFont>
    <p:embeddedFont>
      <p:font typeface="Helvetica Neue" panose="02000503000000020004" pitchFamily="2" charset="0"/>
      <p:regular r:id="rId11"/>
      <p:bold r:id="rId12"/>
      <p:italic r:id="rId13"/>
      <p:boldItalic r:id="rId14"/>
    </p:embeddedFont>
    <p:embeddedFont>
      <p:font typeface="Libre Baskerville" panose="02000000000000000000" pitchFamily="2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 snapToObjects="1">
      <p:cViewPr varScale="1">
        <p:scale>
          <a:sx n="76" d="100"/>
          <a:sy n="76" d="100"/>
        </p:scale>
        <p:origin x="1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- по центру, дополн.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0400"/>
              <a:buFont typeface="Helvetica Neue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342837" y="9246909"/>
            <a:ext cx="319127" cy="3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lvl="0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6342837" y="9248178"/>
            <a:ext cx="319127" cy="31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- 3 шт.">
  <p:cSld name="Фото - 3 шт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>
            <a:spLocks noGrp="1"/>
          </p:cNvSpPr>
          <p:nvPr>
            <p:ph type="pic" idx="2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3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>
            <a:spLocks noGrp="1"/>
          </p:cNvSpPr>
          <p:nvPr>
            <p:ph type="pic" idx="4"/>
          </p:nvPr>
        </p:nvSpPr>
        <p:spPr>
          <a:xfrm>
            <a:off x="897846" y="1079500"/>
            <a:ext cx="4978401" cy="778510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6342837" y="9248178"/>
            <a:ext cx="319127" cy="31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2 шт.">
  <p:cSld name="Фото — 2 шт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>
            <a:spLocks noGrp="1"/>
          </p:cNvSpPr>
          <p:nvPr>
            <p:ph type="pic" idx="2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>
            <a:spLocks noGrp="1"/>
          </p:cNvSpPr>
          <p:nvPr>
            <p:ph type="pic" idx="3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339542" y="9248178"/>
            <a:ext cx="319127" cy="31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6253"/>
              </a:buClr>
              <a:buSzPts val="2600"/>
              <a:buFont typeface="Avenir"/>
              <a:buNone/>
              <a:defRPr sz="2600" i="1">
                <a:solidFill>
                  <a:srgbClr val="AB6253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673100" y="5321300"/>
            <a:ext cx="116586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800"/>
              <a:buFont typeface="Helvetica Neue"/>
              <a:buNone/>
              <a:defRPr sz="58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3"/>
          </p:nvPr>
        </p:nvSpPr>
        <p:spPr>
          <a:xfrm>
            <a:off x="6113101" y="7061200"/>
            <a:ext cx="780657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9000"/>
              <a:buFont typeface="Libre Baskerville"/>
              <a:buNone/>
              <a:defRPr sz="9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"/>
          </p:nvPr>
        </p:nvSpPr>
        <p:spPr>
          <a:xfrm>
            <a:off x="6113101" y="2565400"/>
            <a:ext cx="780657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9000"/>
              <a:buFont typeface="Libre Baskerville"/>
              <a:buNone/>
              <a:defRPr sz="9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6342837" y="9248178"/>
            <a:ext cx="319127" cy="31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-5645" y="0"/>
            <a:ext cx="13004801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342837" y="9246909"/>
            <a:ext cx="319127" cy="3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342837" y="9248178"/>
            <a:ext cx="319127" cy="31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 — доп.">
  <p:cSld name="Пустой — доп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342837" y="9248178"/>
            <a:ext cx="319127" cy="31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>
            <a:spLocks noGrp="1"/>
          </p:cNvSpPr>
          <p:nvPr>
            <p:ph type="pic" idx="2"/>
          </p:nvPr>
        </p:nvSpPr>
        <p:spPr>
          <a:xfrm>
            <a:off x="6172200" y="2324089"/>
            <a:ext cx="5943600" cy="6568573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2600"/>
              <a:buFont typeface="Helvetica Neue"/>
              <a:buNone/>
              <a:defRPr sz="26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3429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Font typeface="Avenir"/>
              <a:buChar char="•"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Font typeface="Avenir"/>
              <a:buChar char="•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Font typeface="Avenir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Font typeface="Avenir"/>
              <a:buChar char="•"/>
              <a:defRPr sz="2400"/>
            </a:lvl4pPr>
            <a:lvl5pPr marL="2286000" lvl="4" indent="-3429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Font typeface="Avenir"/>
              <a:buChar char="•"/>
              <a:defRPr sz="2400"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342837" y="9248178"/>
            <a:ext cx="319127" cy="31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2600"/>
              <a:buFont typeface="Helvetica Neue"/>
              <a:buNone/>
              <a:defRPr sz="26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342837" y="9248178"/>
            <a:ext cx="319127" cy="31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400"/>
              <a:buFont typeface="Helvetica Neue"/>
              <a:buNone/>
              <a:defRPr sz="10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Helvetica Neue"/>
              <a:buNone/>
              <a:defRPr sz="54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Helvetica Neue"/>
              <a:buNone/>
              <a:defRPr sz="54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Helvetica Neue"/>
              <a:buNone/>
              <a:defRPr sz="54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Helvetica Neue"/>
              <a:buNone/>
              <a:defRPr sz="54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Helvetica Neue"/>
              <a:buNone/>
              <a:defRPr sz="54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342837" y="9246909"/>
            <a:ext cx="319127" cy="3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- горизонтально">
  <p:cSld name="Фото - горизонтально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>
            <a:spLocks noGrp="1"/>
          </p:cNvSpPr>
          <p:nvPr>
            <p:ph type="pic" idx="2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Helvetica Neue"/>
              <a:buNone/>
              <a:defRPr sz="7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sz="40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sz="40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sz="40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sz="40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sz="4000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342837" y="9246909"/>
            <a:ext cx="319127" cy="3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- горизонтально, дополн.">
  <p:cSld name="Фото - горизонтально, дополн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>
            <a:spLocks noGrp="1"/>
          </p:cNvSpPr>
          <p:nvPr>
            <p:ph type="pic" idx="2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sz="26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sz="2600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sz="2600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sz="2600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sz="2600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342837" y="9246909"/>
            <a:ext cx="319127" cy="3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- по центру">
  <p:cSld name="Заголовок - по центру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400"/>
              <a:buFont typeface="Helvetica Neue"/>
              <a:buNone/>
              <a:defRPr sz="10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342837" y="9246909"/>
            <a:ext cx="319127" cy="3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- вертикально">
  <p:cSld name="Фото - вертикально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>
            <a:spLocks noGrp="1"/>
          </p:cNvSpPr>
          <p:nvPr>
            <p:ph type="pic" idx="2"/>
          </p:nvPr>
        </p:nvSpPr>
        <p:spPr>
          <a:xfrm>
            <a:off x="6191619" y="1082886"/>
            <a:ext cx="5880101" cy="7747001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7400"/>
              <a:buFont typeface="Helvetica Neue"/>
              <a:buNone/>
              <a:defRPr sz="7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342837" y="9246909"/>
            <a:ext cx="319127" cy="3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сверху">
  <p:cSld name="Заголовок — сверху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2600"/>
              <a:buFont typeface="Helvetica Neue"/>
              <a:buNone/>
              <a:defRPr sz="26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342837" y="9246909"/>
            <a:ext cx="319127" cy="3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ts val="2100"/>
              <a:buFont typeface="Avenir"/>
              <a:buChar char="•"/>
              <a:defRPr sz="28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42837" y="9246909"/>
            <a:ext cx="319127" cy="3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 descr="Изображение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-151297" y="209359"/>
            <a:ext cx="13077898" cy="963630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868868" y="2289379"/>
            <a:ext cx="11658601" cy="403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Helvetica Neue"/>
              <a:buNone/>
            </a:pPr>
            <a:r>
              <a:rPr lang="ru-RU" sz="6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СИСТЕМА РАСПОЗНАВАНИЯ ЭСКИЗОВ ГРАФИКОВ</a:t>
            </a:r>
            <a:endParaRPr/>
          </a:p>
        </p:txBody>
      </p:sp>
      <p:sp>
        <p:nvSpPr>
          <p:cNvPr id="80" name="Google Shape;80;p18"/>
          <p:cNvSpPr txBox="1"/>
          <p:nvPr/>
        </p:nvSpPr>
        <p:spPr>
          <a:xfrm>
            <a:off x="7698200" y="7174625"/>
            <a:ext cx="34323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/>
              <a:t>Автор:</a:t>
            </a:r>
            <a:endParaRPr sz="2200" b="1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/>
              <a:t>Дагаева Мария</a:t>
            </a:r>
            <a:endParaRPr sz="22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 descr="Изображе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277" r="16277"/>
          <a:stretch/>
        </p:blipFill>
        <p:spPr>
          <a:xfrm>
            <a:off x="6745590" y="2352948"/>
            <a:ext cx="5350634" cy="5913255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73100" y="8128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</a:pPr>
            <a:r>
              <a:rPr lang="ru-RU"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РАСПОЗНАВАНИЕ ГРАФИКОВ</a:t>
            </a:r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3"/>
          </p:nvPr>
        </p:nvSpPr>
        <p:spPr>
          <a:xfrm>
            <a:off x="1074850" y="2603500"/>
            <a:ext cx="4068418" cy="601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2400"/>
              <a:buFont typeface="Avenir"/>
              <a:buNone/>
            </a:pPr>
            <a:r>
              <a:rPr lang="ru-RU"/>
              <a:t>Суть задачи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2800"/>
              </a:spcBef>
              <a:spcAft>
                <a:spcPts val="0"/>
              </a:spcAft>
              <a:buClr>
                <a:srgbClr val="5B5854"/>
              </a:buClr>
              <a:buSzPts val="2400"/>
              <a:buFont typeface="Avenir"/>
              <a:buNone/>
            </a:pPr>
            <a:r>
              <a:rPr lang="ru-RU"/>
              <a:t>Главная функция приложения — это распознавание графиков функций, линий и отмеченных точек на изображении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 descr="Изображе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11" r="1710"/>
          <a:stretch/>
        </p:blipFill>
        <p:spPr>
          <a:xfrm>
            <a:off x="6668932" y="2324089"/>
            <a:ext cx="5446868" cy="6019609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673100" y="8128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</a:pPr>
            <a:r>
              <a:rPr lang="ru-RU"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РАСПОЗНАВАНИЕ ГРАФИКОВ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3"/>
          </p:nvPr>
        </p:nvSpPr>
        <p:spPr>
          <a:xfrm>
            <a:off x="1149248" y="2603500"/>
            <a:ext cx="397170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2400"/>
              <a:buFont typeface="Avenir"/>
              <a:buNone/>
            </a:pPr>
            <a:r>
              <a:rPr lang="ru-RU"/>
              <a:t>Актуальность</a:t>
            </a:r>
            <a:endParaRPr b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50000"/>
              </a:lnSpc>
              <a:spcBef>
                <a:spcPts val="2800"/>
              </a:spcBef>
              <a:spcAft>
                <a:spcPts val="0"/>
              </a:spcAft>
              <a:buClr>
                <a:srgbClr val="5B5854"/>
              </a:buClr>
              <a:buSzPts val="2400"/>
              <a:buFont typeface="Avenir"/>
              <a:buNone/>
            </a:pPr>
            <a:r>
              <a:rPr lang="ru-RU" b="0">
                <a:latin typeface="Avenir"/>
                <a:ea typeface="Avenir"/>
                <a:cs typeface="Avenir"/>
                <a:sym typeface="Avenir"/>
              </a:rPr>
              <a:t>Интеграция в проект «Решебник»</a:t>
            </a:r>
            <a:endParaRPr b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50000"/>
              </a:lnSpc>
              <a:spcBef>
                <a:spcPts val="2800"/>
              </a:spcBef>
              <a:spcAft>
                <a:spcPts val="0"/>
              </a:spcAft>
              <a:buClr>
                <a:srgbClr val="5B5854"/>
              </a:buClr>
              <a:buSzPts val="2400"/>
              <a:buFont typeface="Avenir"/>
              <a:buNone/>
            </a:pPr>
            <a:r>
              <a:rPr lang="ru-RU" b="0">
                <a:latin typeface="Avenir"/>
                <a:ea typeface="Avenir"/>
                <a:cs typeface="Avenir"/>
                <a:sym typeface="Avenir"/>
              </a:rPr>
              <a:t>Автоматизирование задач с графическим решением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673100" y="8128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</a:pPr>
            <a:r>
              <a:rPr lang="ru-RU"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РАСПОЗНАВАНИЕ ГРАФИКОВ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2"/>
          </p:nvPr>
        </p:nvSpPr>
        <p:spPr>
          <a:xfrm>
            <a:off x="1186446" y="2630848"/>
            <a:ext cx="10267358" cy="60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81000" lvl="0" indent="-3810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ru-RU"/>
              <a:t>Дагаева Мария:</a:t>
            </a:r>
            <a:endParaRPr/>
          </a:p>
          <a:p>
            <a:pPr marL="1371600" lvl="3" indent="0" algn="l" rtl="0">
              <a:lnSpc>
                <a:spcPct val="140000"/>
              </a:lnSpc>
              <a:spcBef>
                <a:spcPts val="4000"/>
              </a:spcBef>
              <a:spcAft>
                <a:spcPts val="0"/>
              </a:spcAft>
              <a:buClr>
                <a:srgbClr val="5B5854"/>
              </a:buClr>
              <a:buSzPts val="2800"/>
              <a:buFont typeface="Avenir"/>
              <a:buNone/>
            </a:pPr>
            <a:r>
              <a:rPr lang="ru-RU"/>
              <a:t>Создание REST-приложения, выполняющего распознавание, с API, принимающим изображения в качестве входных данных.</a:t>
            </a:r>
            <a:endParaRPr/>
          </a:p>
          <a:p>
            <a:pPr marL="381000" lvl="3" indent="-381000" algn="l" rtl="0">
              <a:lnSpc>
                <a:spcPct val="140000"/>
              </a:lnSpc>
              <a:spcBef>
                <a:spcPts val="400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ru-RU"/>
              <a:t>Фронтенд-разработчик: </a:t>
            </a:r>
            <a:r>
              <a:rPr lang="ru-RU">
                <a:solidFill>
                  <a:srgbClr val="FF2600"/>
                </a:solidFill>
              </a:rPr>
              <a:t>WANTED!</a:t>
            </a:r>
            <a:endParaRPr/>
          </a:p>
          <a:p>
            <a:pPr marL="1371600" lvl="3" indent="0" algn="l" rtl="0">
              <a:lnSpc>
                <a:spcPct val="140000"/>
              </a:lnSpc>
              <a:spcBef>
                <a:spcPts val="4000"/>
              </a:spcBef>
              <a:spcAft>
                <a:spcPts val="0"/>
              </a:spcAft>
              <a:buClr>
                <a:srgbClr val="5B5854"/>
              </a:buClr>
              <a:buSzPts val="2800"/>
              <a:buFont typeface="Avenir"/>
              <a:buNone/>
            </a:pPr>
            <a:r>
              <a:rPr lang="ru-RU"/>
              <a:t>Разработка клиента со встроенным графическим редактором.</a:t>
            </a:r>
            <a:endParaRPr/>
          </a:p>
        </p:txBody>
      </p:sp>
      <p:sp>
        <p:nvSpPr>
          <p:cNvPr id="101" name="Google Shape;101;p21"/>
          <p:cNvSpPr txBox="1"/>
          <p:nvPr/>
        </p:nvSpPr>
        <p:spPr>
          <a:xfrm>
            <a:off x="673100" y="1881108"/>
            <a:ext cx="11658600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2600"/>
              <a:buFont typeface="Helvetica Neue"/>
              <a:buNone/>
            </a:pPr>
            <a:r>
              <a:rPr lang="ru-RU" sz="26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РОЛИ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 descr="Изображе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8" r="128"/>
          <a:stretch/>
        </p:blipFill>
        <p:spPr>
          <a:xfrm>
            <a:off x="6668598" y="2324089"/>
            <a:ext cx="5447203" cy="6019976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73100" y="8128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</a:pPr>
            <a:r>
              <a:rPr lang="ru-RU"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РАСПОЗНАВАНИЕ ГРАФИКОВ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3"/>
          </p:nvPr>
        </p:nvSpPr>
        <p:spPr>
          <a:xfrm>
            <a:off x="1208766" y="2603500"/>
            <a:ext cx="380058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2400"/>
              <a:buFont typeface="Avenir"/>
              <a:buNone/>
            </a:pPr>
            <a:r>
              <a:rPr lang="ru-RU"/>
              <a:t>Результат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2800"/>
              </a:spcBef>
              <a:spcAft>
                <a:spcPts val="0"/>
              </a:spcAft>
              <a:buClr>
                <a:srgbClr val="5B5854"/>
              </a:buClr>
              <a:buSzPts val="2400"/>
              <a:buFont typeface="Avenir"/>
              <a:buNone/>
            </a:pPr>
            <a:r>
              <a:rPr lang="ru-RU"/>
              <a:t>Готовое для интеграции приложение со способностью верно оценивать ответы на задания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73100" y="1879600"/>
            <a:ext cx="1165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2600"/>
              <a:buFont typeface="Helvetica Neue"/>
              <a:buNone/>
            </a:pPr>
            <a:r>
              <a:rPr lang="ru-RU" sz="2600" cap="none">
                <a:latin typeface="Helvetica Neue"/>
                <a:ea typeface="Helvetica Neue"/>
                <a:cs typeface="Helvetica Neue"/>
                <a:sym typeface="Helvetica Neue"/>
              </a:rPr>
              <a:t>ПЛАН РАБОТ</a:t>
            </a: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73100" y="812800"/>
            <a:ext cx="1165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000"/>
              <a:buFont typeface="Helvetica Neue"/>
              <a:buNone/>
            </a:pPr>
            <a:r>
              <a:rPr lang="ru-RU" sz="40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РАСПОЗНАВАНИЕ ГРАФИКОВ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673100" y="2920999"/>
            <a:ext cx="11658600" cy="602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2800"/>
              <a:buFont typeface="Avenir"/>
              <a:buNone/>
            </a:pPr>
            <a:r>
              <a:rPr lang="ru-RU" dirty="0"/>
              <a:t>Приложение на языке </a:t>
            </a:r>
            <a:r>
              <a:rPr lang="ru-RU" dirty="0" err="1"/>
              <a:t>python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3000"/>
              </a:spcBef>
              <a:spcAft>
                <a:spcPts val="0"/>
              </a:spcAft>
              <a:buClr>
                <a:srgbClr val="5B5854"/>
              </a:buClr>
              <a:buSzPts val="2800"/>
              <a:buFont typeface="Avenir"/>
              <a:buNone/>
            </a:pPr>
            <a:r>
              <a:rPr lang="ru-RU" dirty="0"/>
              <a:t>Библиотека </a:t>
            </a:r>
            <a:r>
              <a:rPr lang="ru-RU" dirty="0" err="1"/>
              <a:t>tensorflow</a:t>
            </a:r>
            <a:r>
              <a:rPr lang="ru-RU" dirty="0"/>
              <a:t> для работы с нейронными сетями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3400"/>
              </a:spcBef>
              <a:spcAft>
                <a:spcPts val="0"/>
              </a:spcAft>
              <a:buClr>
                <a:srgbClr val="5B5854"/>
              </a:buClr>
              <a:buSzPts val="2800"/>
              <a:buFont typeface="Avenir"/>
              <a:buNone/>
            </a:pPr>
            <a:r>
              <a:rPr lang="ru-RU" dirty="0"/>
              <a:t>Сроки:</a:t>
            </a:r>
            <a:endParaRPr dirty="0"/>
          </a:p>
          <a:p>
            <a:pPr marL="1270000" lvl="0" indent="-508000" algn="l" rtl="0">
              <a:spcBef>
                <a:spcPts val="2000"/>
              </a:spcBef>
              <a:spcAft>
                <a:spcPts val="0"/>
              </a:spcAft>
              <a:buClr>
                <a:srgbClr val="5B5854"/>
              </a:buClr>
              <a:buSzPts val="2600"/>
              <a:buFont typeface="Avenir"/>
              <a:buAutoNum type="arabicPeriod"/>
            </a:pPr>
            <a:r>
              <a:rPr lang="ru-RU" sz="2400" dirty="0"/>
              <a:t>Прототип 			</a:t>
            </a:r>
            <a:r>
              <a:rPr lang="en-GB" sz="2400" dirty="0"/>
              <a:t>				</a:t>
            </a:r>
            <a:r>
              <a:rPr lang="ru-RU" sz="2400" dirty="0"/>
              <a:t>10.12.18</a:t>
            </a:r>
            <a:endParaRPr sz="2400" dirty="0"/>
          </a:p>
          <a:p>
            <a:pPr marL="1270000" lvl="0" indent="-508000" algn="l" rtl="0">
              <a:spcBef>
                <a:spcPts val="2000"/>
              </a:spcBef>
              <a:spcAft>
                <a:spcPts val="0"/>
              </a:spcAft>
              <a:buClr>
                <a:srgbClr val="5B5854"/>
              </a:buClr>
              <a:buSzPts val="2600"/>
              <a:buFont typeface="Avenir"/>
              <a:buAutoNum type="arabicPeriod"/>
            </a:pPr>
            <a:r>
              <a:rPr lang="ru-RU" sz="2400" dirty="0"/>
              <a:t>Рабочая версия 	</a:t>
            </a:r>
            <a:r>
              <a:rPr lang="en-GB" sz="2400" dirty="0"/>
              <a:t>					</a:t>
            </a:r>
            <a:r>
              <a:rPr lang="ru-RU" sz="2400" dirty="0"/>
              <a:t>15.01.19</a:t>
            </a:r>
            <a:endParaRPr sz="2400" dirty="0"/>
          </a:p>
          <a:p>
            <a:pPr marL="1270000" lvl="0" indent="-508000" algn="l" rtl="0">
              <a:spcBef>
                <a:spcPts val="2000"/>
              </a:spcBef>
              <a:spcAft>
                <a:spcPts val="0"/>
              </a:spcAft>
              <a:buClr>
                <a:srgbClr val="5B5854"/>
              </a:buClr>
              <a:buSzPts val="2600"/>
              <a:buFont typeface="Avenir"/>
              <a:buAutoNum type="arabicPeriod"/>
            </a:pPr>
            <a:r>
              <a:rPr lang="ru-RU" sz="2400" dirty="0"/>
              <a:t>Надежная (после тестов) версия 		</a:t>
            </a:r>
            <a:r>
              <a:rPr lang="en-GB" sz="2400" dirty="0"/>
              <a:t>		</a:t>
            </a:r>
            <a:r>
              <a:rPr lang="ru-RU" sz="2400" dirty="0"/>
              <a:t>15.03.19</a:t>
            </a:r>
            <a:endParaRPr sz="2400" dirty="0"/>
          </a:p>
          <a:p>
            <a:pPr marL="1270000" lvl="0" indent="-508000" algn="l" rtl="0">
              <a:spcBef>
                <a:spcPts val="2000"/>
              </a:spcBef>
              <a:spcAft>
                <a:spcPts val="0"/>
              </a:spcAft>
              <a:buClr>
                <a:srgbClr val="5B5854"/>
              </a:buClr>
              <a:buSzPts val="2600"/>
              <a:buFont typeface="Avenir"/>
              <a:buAutoNum type="arabicPeriod"/>
            </a:pPr>
            <a:r>
              <a:rPr lang="ru-RU" sz="2400" dirty="0"/>
              <a:t>Готовая версия (интеграция с «</a:t>
            </a:r>
            <a:r>
              <a:rPr lang="ru-RU" sz="2400" dirty="0" err="1"/>
              <a:t>Решебником</a:t>
            </a:r>
            <a:r>
              <a:rPr lang="ru-RU" sz="2400" dirty="0"/>
              <a:t>») </a:t>
            </a:r>
            <a:r>
              <a:rPr lang="en-GB" sz="2400" dirty="0"/>
              <a:t>	</a:t>
            </a:r>
            <a:r>
              <a:rPr lang="ru-RU" sz="2400" dirty="0"/>
              <a:t>13.05.19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Macintosh PowerPoint</Application>
  <PresentationFormat>Произвольный</PresentationFormat>
  <Paragraphs>28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Libre Baskerville</vt:lpstr>
      <vt:lpstr>Helvetica Neue</vt:lpstr>
      <vt:lpstr>Avenir</vt:lpstr>
      <vt:lpstr>New_Template8</vt:lpstr>
      <vt:lpstr>СИСТЕМА РАСПОЗНАВАНИЯ ЭСКИЗОВ ГРАФИКОВ</vt:lpstr>
      <vt:lpstr>РАСПОЗНАВАНИЕ ГРАФИКОВ</vt:lpstr>
      <vt:lpstr>РАСПОЗНАВАНИЕ ГРАФИКОВ</vt:lpstr>
      <vt:lpstr>РАСПОЗНАВАНИЕ ГРАФИКОВ</vt:lpstr>
      <vt:lpstr>РАСПОЗНАВАНИЕ ГРАФИКОВ</vt:lpstr>
      <vt:lpstr>РАСПОЗНАВАНИЕ ГРАФИКОВ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РАСПОЗНАВАНИЯ ЭСКИЗОВ ГРАФИКОВ</dc:title>
  <cp:lastModifiedBy>Пользователь Microsoft Office</cp:lastModifiedBy>
  <cp:revision>2</cp:revision>
  <dcterms:modified xsi:type="dcterms:W3CDTF">2018-11-11T19:07:09Z</dcterms:modified>
</cp:coreProperties>
</file>