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58" r:id="rId5"/>
    <p:sldId id="264" r:id="rId6"/>
    <p:sldId id="260" r:id="rId7"/>
    <p:sldId id="261" r:id="rId8"/>
    <p:sldId id="262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9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750A85-B195-4FA3-B055-1B761E57B7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019A4B-0531-48CA-A4E5-6EFF5D712BF9}">
      <dgm:prSet phldrT="[Текст]"/>
      <dgm:spPr>
        <a:solidFill>
          <a:schemeClr val="tx2">
            <a:lumMod val="10000"/>
            <a:lumOff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Будет проводиться в </a:t>
          </a:r>
          <a:r>
            <a:rPr lang="ru-RU" b="1" dirty="0" smtClean="0">
              <a:solidFill>
                <a:schemeClr val="tx1"/>
              </a:solidFill>
            </a:rPr>
            <a:t>марте -апреле 2018 г.</a:t>
          </a:r>
          <a:endParaRPr lang="ru-RU" dirty="0"/>
        </a:p>
      </dgm:t>
    </dgm:pt>
    <dgm:pt modelId="{ED689F7C-F98B-4F9F-864C-E5B7E561EB12}" type="parTrans" cxnId="{540B1DD8-A3EB-484B-BD9F-68027CC3518D}">
      <dgm:prSet/>
      <dgm:spPr/>
      <dgm:t>
        <a:bodyPr/>
        <a:lstStyle/>
        <a:p>
          <a:endParaRPr lang="ru-RU"/>
        </a:p>
      </dgm:t>
    </dgm:pt>
    <dgm:pt modelId="{2052BF0C-CFA7-4713-BB96-0E482A278ACE}" type="sibTrans" cxnId="{540B1DD8-A3EB-484B-BD9F-68027CC3518D}">
      <dgm:prSet/>
      <dgm:spPr/>
      <dgm:t>
        <a:bodyPr/>
        <a:lstStyle/>
        <a:p>
          <a:endParaRPr lang="ru-RU"/>
        </a:p>
      </dgm:t>
    </dgm:pt>
    <dgm:pt modelId="{2E73F28E-4C33-4114-B369-76679FC203E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</a:rPr>
            <a:t>Участники проекта, не явившиеся на экзамен по уважительным причинам, могут сдать его в дополнительные сроки</a:t>
          </a:r>
          <a:endParaRPr lang="ru-RU" dirty="0">
            <a:solidFill>
              <a:schemeClr val="accent1"/>
            </a:solidFill>
          </a:endParaRPr>
        </a:p>
      </dgm:t>
    </dgm:pt>
    <dgm:pt modelId="{6C318F70-5EBC-467D-A9E3-EB05F202A0B3}" type="parTrans" cxnId="{98B47C27-EDF5-498B-BBC1-B86D3F271775}">
      <dgm:prSet/>
      <dgm:spPr/>
      <dgm:t>
        <a:bodyPr/>
        <a:lstStyle/>
        <a:p>
          <a:endParaRPr lang="ru-RU"/>
        </a:p>
      </dgm:t>
    </dgm:pt>
    <dgm:pt modelId="{13516386-85F5-4943-8EC8-D629FA85E367}" type="sibTrans" cxnId="{98B47C27-EDF5-498B-BBC1-B86D3F271775}">
      <dgm:prSet/>
      <dgm:spPr/>
      <dgm:t>
        <a:bodyPr/>
        <a:lstStyle/>
        <a:p>
          <a:endParaRPr lang="ru-RU"/>
        </a:p>
      </dgm:t>
    </dgm:pt>
    <dgm:pt modelId="{AF346199-00D3-4C49-9EDD-957F6B3BF8D7}">
      <dgm:prSet phldrT="[Текст]"/>
      <dgm:spPr>
        <a:solidFill>
          <a:schemeClr val="tx2">
            <a:lumMod val="10000"/>
            <a:lumOff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Обязателен </a:t>
          </a:r>
          <a:r>
            <a:rPr lang="ru-RU" dirty="0" smtClean="0">
              <a:solidFill>
                <a:schemeClr val="tx1"/>
              </a:solidFill>
            </a:rPr>
            <a:t>для всех выпускников инженерных и медицинских классов, </a:t>
          </a:r>
          <a:r>
            <a:rPr lang="ru-RU" b="1" dirty="0" smtClean="0">
              <a:solidFill>
                <a:schemeClr val="tx1"/>
              </a:solidFill>
            </a:rPr>
            <a:t>добровольное участие </a:t>
          </a:r>
          <a:r>
            <a:rPr lang="ru-RU" dirty="0" smtClean="0">
              <a:solidFill>
                <a:schemeClr val="tx1"/>
              </a:solidFill>
            </a:rPr>
            <a:t>для выпускников академических классов</a:t>
          </a:r>
          <a:endParaRPr lang="ru-RU" dirty="0"/>
        </a:p>
      </dgm:t>
    </dgm:pt>
    <dgm:pt modelId="{80145099-BE54-4522-9169-9E240E9B89F3}" type="parTrans" cxnId="{8BAB7F58-296B-4CDD-B24A-2507EE9B4D6A}">
      <dgm:prSet/>
      <dgm:spPr/>
      <dgm:t>
        <a:bodyPr/>
        <a:lstStyle/>
        <a:p>
          <a:endParaRPr lang="ru-RU"/>
        </a:p>
      </dgm:t>
    </dgm:pt>
    <dgm:pt modelId="{518A8A07-7C87-47EE-A6CD-D3316D40FBE8}" type="sibTrans" cxnId="{8BAB7F58-296B-4CDD-B24A-2507EE9B4D6A}">
      <dgm:prSet/>
      <dgm:spPr/>
      <dgm:t>
        <a:bodyPr/>
        <a:lstStyle/>
        <a:p>
          <a:endParaRPr lang="ru-RU"/>
        </a:p>
      </dgm:t>
    </dgm:pt>
    <dgm:pt modelId="{279E07AB-0C09-4C05-A049-6C847FDD7D39}">
      <dgm:prSet phldrT="[Текст]"/>
      <dgm:spPr/>
      <dgm:t>
        <a:bodyPr/>
        <a:lstStyle/>
        <a:p>
          <a:r>
            <a:rPr lang="ru-RU" b="1" dirty="0" smtClean="0">
              <a:solidFill>
                <a:schemeClr val="accent1"/>
              </a:solidFill>
            </a:rPr>
            <a:t>Экзамен могут сдать и выпускники, не обучающиеся в инженерных и медицинских классах</a:t>
          </a:r>
          <a:endParaRPr lang="ru-RU" b="1" dirty="0">
            <a:solidFill>
              <a:schemeClr val="accent1"/>
            </a:solidFill>
          </a:endParaRPr>
        </a:p>
      </dgm:t>
    </dgm:pt>
    <dgm:pt modelId="{B9EAAA23-B1EA-4D0D-8911-05E99B1DB444}" type="sibTrans" cxnId="{9B54F8C7-0F14-4772-868D-2CDD47AFE897}">
      <dgm:prSet/>
      <dgm:spPr/>
      <dgm:t>
        <a:bodyPr/>
        <a:lstStyle/>
        <a:p>
          <a:endParaRPr lang="ru-RU"/>
        </a:p>
      </dgm:t>
    </dgm:pt>
    <dgm:pt modelId="{4B0D1DAB-4647-4AB1-9210-E2F249CFED83}" type="parTrans" cxnId="{9B54F8C7-0F14-4772-868D-2CDD47AFE897}">
      <dgm:prSet/>
      <dgm:spPr/>
      <dgm:t>
        <a:bodyPr/>
        <a:lstStyle/>
        <a:p>
          <a:endParaRPr lang="ru-RU"/>
        </a:p>
      </dgm:t>
    </dgm:pt>
    <dgm:pt modelId="{D0362D92-6F3F-4A8D-AA57-C5B5BC874BCD}" type="pres">
      <dgm:prSet presAssocID="{52750A85-B195-4FA3-B055-1B761E57B7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C64F43-DC7D-4715-9256-B4A56CB10084}" type="pres">
      <dgm:prSet presAssocID="{93019A4B-0531-48CA-A4E5-6EFF5D712BF9}" presName="parentText" presStyleLbl="node1" presStyleIdx="0" presStyleCnt="2" custScaleY="50128" custLinFactNeighborX="0" custLinFactNeighborY="45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2FE04-A175-4A46-8360-C2C1F734036F}" type="pres">
      <dgm:prSet presAssocID="{93019A4B-0531-48CA-A4E5-6EFF5D712BF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528E7-273F-44A9-AB70-C8EFF128E2C0}" type="pres">
      <dgm:prSet presAssocID="{AF346199-00D3-4C49-9EDD-957F6B3BF8D7}" presName="parentText" presStyleLbl="node1" presStyleIdx="1" presStyleCnt="2" custScaleY="62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6DBBC-D39B-425E-BD05-D881D7586439}" type="pres">
      <dgm:prSet presAssocID="{AF346199-00D3-4C49-9EDD-957F6B3BF8D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5095CC-965F-4AE7-BA7B-53C604CA53B9}" type="presOf" srcId="{52750A85-B195-4FA3-B055-1B761E57B747}" destId="{D0362D92-6F3F-4A8D-AA57-C5B5BC874BCD}" srcOrd="0" destOrd="0" presId="urn:microsoft.com/office/officeart/2005/8/layout/vList2"/>
    <dgm:cxn modelId="{1AD86447-BF46-46E2-B418-A05633B20224}" type="presOf" srcId="{93019A4B-0531-48CA-A4E5-6EFF5D712BF9}" destId="{33C64F43-DC7D-4715-9256-B4A56CB10084}" srcOrd="0" destOrd="0" presId="urn:microsoft.com/office/officeart/2005/8/layout/vList2"/>
    <dgm:cxn modelId="{9F908892-975F-43CF-83FD-E0E8AED72696}" type="presOf" srcId="{2E73F28E-4C33-4114-B369-76679FC203EF}" destId="{6C72FE04-A175-4A46-8360-C2C1F734036F}" srcOrd="0" destOrd="0" presId="urn:microsoft.com/office/officeart/2005/8/layout/vList2"/>
    <dgm:cxn modelId="{9B54F8C7-0F14-4772-868D-2CDD47AFE897}" srcId="{AF346199-00D3-4C49-9EDD-957F6B3BF8D7}" destId="{279E07AB-0C09-4C05-A049-6C847FDD7D39}" srcOrd="0" destOrd="0" parTransId="{4B0D1DAB-4647-4AB1-9210-E2F249CFED83}" sibTransId="{B9EAAA23-B1EA-4D0D-8911-05E99B1DB444}"/>
    <dgm:cxn modelId="{8BAB7F58-296B-4CDD-B24A-2507EE9B4D6A}" srcId="{52750A85-B195-4FA3-B055-1B761E57B747}" destId="{AF346199-00D3-4C49-9EDD-957F6B3BF8D7}" srcOrd="1" destOrd="0" parTransId="{80145099-BE54-4522-9169-9E240E9B89F3}" sibTransId="{518A8A07-7C87-47EE-A6CD-D3316D40FBE8}"/>
    <dgm:cxn modelId="{8B05DAC8-7906-4605-96D5-5DBB6DC3BC7D}" type="presOf" srcId="{279E07AB-0C09-4C05-A049-6C847FDD7D39}" destId="{D306DBBC-D39B-425E-BD05-D881D7586439}" srcOrd="0" destOrd="0" presId="urn:microsoft.com/office/officeart/2005/8/layout/vList2"/>
    <dgm:cxn modelId="{E86C1524-2592-42BF-B057-9CCB99241021}" type="presOf" srcId="{AF346199-00D3-4C49-9EDD-957F6B3BF8D7}" destId="{531528E7-273F-44A9-AB70-C8EFF128E2C0}" srcOrd="0" destOrd="0" presId="urn:microsoft.com/office/officeart/2005/8/layout/vList2"/>
    <dgm:cxn modelId="{540B1DD8-A3EB-484B-BD9F-68027CC3518D}" srcId="{52750A85-B195-4FA3-B055-1B761E57B747}" destId="{93019A4B-0531-48CA-A4E5-6EFF5D712BF9}" srcOrd="0" destOrd="0" parTransId="{ED689F7C-F98B-4F9F-864C-E5B7E561EB12}" sibTransId="{2052BF0C-CFA7-4713-BB96-0E482A278ACE}"/>
    <dgm:cxn modelId="{98B47C27-EDF5-498B-BBC1-B86D3F271775}" srcId="{93019A4B-0531-48CA-A4E5-6EFF5D712BF9}" destId="{2E73F28E-4C33-4114-B369-76679FC203EF}" srcOrd="0" destOrd="0" parTransId="{6C318F70-5EBC-467D-A9E3-EB05F202A0B3}" sibTransId="{13516386-85F5-4943-8EC8-D629FA85E367}"/>
    <dgm:cxn modelId="{BD224D40-065E-4233-84CC-FD6AC56F7447}" type="presParOf" srcId="{D0362D92-6F3F-4A8D-AA57-C5B5BC874BCD}" destId="{33C64F43-DC7D-4715-9256-B4A56CB10084}" srcOrd="0" destOrd="0" presId="urn:microsoft.com/office/officeart/2005/8/layout/vList2"/>
    <dgm:cxn modelId="{72217BBA-D8CA-4C93-B161-624EFF770AE7}" type="presParOf" srcId="{D0362D92-6F3F-4A8D-AA57-C5B5BC874BCD}" destId="{6C72FE04-A175-4A46-8360-C2C1F734036F}" srcOrd="1" destOrd="0" presId="urn:microsoft.com/office/officeart/2005/8/layout/vList2"/>
    <dgm:cxn modelId="{FE2D593D-CAD0-48C7-8FF7-191CFE8774C3}" type="presParOf" srcId="{D0362D92-6F3F-4A8D-AA57-C5B5BC874BCD}" destId="{531528E7-273F-44A9-AB70-C8EFF128E2C0}" srcOrd="2" destOrd="0" presId="urn:microsoft.com/office/officeart/2005/8/layout/vList2"/>
    <dgm:cxn modelId="{9E468FD7-3E79-440F-B9F2-2D95B9536E8F}" type="presParOf" srcId="{D0362D92-6F3F-4A8D-AA57-C5B5BC874BCD}" destId="{D306DBBC-D39B-425E-BD05-D881D758643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0E306-504F-46D5-A62E-C2E190F9B0A8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9449A-DAEE-4F71-B96C-9CAF08E1F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успешном результате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61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балла и выше выпускники инженерных, академических классов получают дополнительные баллы в портфолио личных достижений в выбранном вузе-участнике проекта;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баллов и выше - выпускники медицинских классов - в ФГАОУ ВО Первый МГМУ им. И.М. Сеченова Минздрава России (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Сеченовский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Университет)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9449A-DAEE-4F71-B96C-9CAF08E1F7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9449A-DAEE-4F71-B96C-9CAF08E1F7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6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559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&gt;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50017" y="1509186"/>
            <a:ext cx="6728883" cy="672927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609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34434" y="3813054"/>
            <a:ext cx="3649273" cy="914399"/>
          </a:xfrm>
          <a:prstGeom prst="rect">
            <a:avLst/>
          </a:prstGeom>
        </p:spPr>
        <p:txBody>
          <a:bodyPr/>
          <a:lstStyle>
            <a:lvl1pPr>
              <a:spcBef>
                <a:spcPts val="267"/>
              </a:spcBef>
              <a:defRPr/>
            </a:lvl1pPr>
            <a:lvl2pPr>
              <a:defRPr sz="2400" cap="none">
                <a:solidFill>
                  <a:schemeClr val="bg1"/>
                </a:solidFill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lvl3pPr>
            <a:lvl4pPr>
              <a:buClr>
                <a:srgbClr val="00A6EB"/>
              </a:buClr>
              <a:defRPr/>
            </a:lvl4pPr>
            <a:lvl5pPr>
              <a:buClr>
                <a:srgbClr val="00A6EB"/>
              </a:buClr>
              <a:defRPr/>
            </a:lvl5pPr>
            <a:lvl6pPr>
              <a:defRPr sz="1467"/>
            </a:lvl6pPr>
            <a:lvl7pPr>
              <a:buClr>
                <a:srgbClr val="00A6EB"/>
              </a:buClr>
              <a:defRPr/>
            </a:lvl7pPr>
            <a:lvl8pPr>
              <a:defRPr sz="1400" spc="0">
                <a:latin typeface="Cambria" pitchFamily="18" charset="0"/>
              </a:defRPr>
            </a:lvl8pPr>
            <a:lvl9pPr>
              <a:defRPr sz="2667" b="1">
                <a:solidFill>
                  <a:srgbClr val="FF0000"/>
                </a:solidFill>
                <a:latin typeface="Cambria" pitchFamily="18" charset="0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3"/>
          </p:nvPr>
        </p:nvSpPr>
        <p:spPr>
          <a:xfrm>
            <a:off x="334433" y="6307667"/>
            <a:ext cx="2844800" cy="366184"/>
          </a:xfrm>
          <a:prstGeom prst="rect">
            <a:avLst/>
          </a:prstGeom>
        </p:spPr>
        <p:txBody>
          <a:bodyPr lIns="91430" tIns="45715" rIns="91430" bIns="45715"/>
          <a:lstStyle>
            <a:lvl1pPr defTabSz="1219034" eaLnBrk="1" fontAlgn="auto" hangingPunct="1">
              <a:spcBef>
                <a:spcPts val="0"/>
              </a:spcBef>
              <a:spcAft>
                <a:spcPts val="0"/>
              </a:spcAft>
              <a:defRPr sz="1867">
                <a:latin typeface="Cambria" pitchFamily="18" charset="0"/>
              </a:defRPr>
            </a:lvl1pPr>
          </a:lstStyle>
          <a:p>
            <a:pPr>
              <a:defRPr/>
            </a:pPr>
            <a:fld id="{94D6CA2C-AE86-448B-93BB-30106DCF4306}" type="datetime1">
              <a:rPr lang="ru-RU"/>
              <a:pPr>
                <a:defRPr/>
              </a:pPr>
              <a:t>09.12.2017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2250017" y="548218"/>
            <a:ext cx="7685616" cy="960967"/>
          </a:xfrm>
          <a:prstGeom prst="rect">
            <a:avLst/>
          </a:prstGeom>
        </p:spPr>
        <p:txBody>
          <a:bodyPr lIns="91430" tIns="45715" rIns="91430" bIns="45715"/>
          <a:lstStyle>
            <a:lvl1pPr defTabSz="1219034" eaLnBrk="1" fontAlgn="auto" hangingPunct="1">
              <a:spcBef>
                <a:spcPts val="0"/>
              </a:spcBef>
              <a:spcAft>
                <a:spcPts val="0"/>
              </a:spcAft>
              <a:defRPr sz="3733" b="1">
                <a:solidFill>
                  <a:srgbClr val="2857A5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/>
              <a:t>ОБРАЗЕЦ КОЛОНТИТУЛА</a:t>
            </a:r>
          </a:p>
        </p:txBody>
      </p:sp>
    </p:spTree>
    <p:extLst>
      <p:ext uri="{BB962C8B-B14F-4D97-AF65-F5344CB8AC3E}">
        <p14:creationId xmlns:p14="http://schemas.microsoft.com/office/powerpoint/2010/main" val="302995876"/>
      </p:ext>
    </p:extLst>
  </p:cSld>
  <p:clrMapOvr>
    <a:masterClrMapping/>
  </p:clrMapOvr>
  <p:transition spd="med" advClick="0" advTm="10000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&gt;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50017" y="1509186"/>
            <a:ext cx="6728883" cy="672927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609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34434" y="3813054"/>
            <a:ext cx="3649273" cy="914399"/>
          </a:xfrm>
          <a:prstGeom prst="rect">
            <a:avLst/>
          </a:prstGeom>
        </p:spPr>
        <p:txBody>
          <a:bodyPr/>
          <a:lstStyle>
            <a:lvl1pPr>
              <a:spcBef>
                <a:spcPts val="267"/>
              </a:spcBef>
              <a:defRPr/>
            </a:lvl1pPr>
            <a:lvl2pPr>
              <a:defRPr sz="2400" cap="none">
                <a:solidFill>
                  <a:schemeClr val="bg1"/>
                </a:solidFill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lvl3pPr>
            <a:lvl4pPr>
              <a:buClr>
                <a:srgbClr val="00A6EB"/>
              </a:buClr>
              <a:defRPr/>
            </a:lvl4pPr>
            <a:lvl5pPr>
              <a:buClr>
                <a:srgbClr val="00A6EB"/>
              </a:buClr>
              <a:defRPr/>
            </a:lvl5pPr>
            <a:lvl6pPr>
              <a:defRPr sz="1467"/>
            </a:lvl6pPr>
            <a:lvl7pPr>
              <a:buClr>
                <a:srgbClr val="00A6EB"/>
              </a:buClr>
              <a:defRPr/>
            </a:lvl7pPr>
            <a:lvl8pPr>
              <a:defRPr sz="1400" spc="0">
                <a:latin typeface="Cambria" pitchFamily="18" charset="0"/>
              </a:defRPr>
            </a:lvl8pPr>
            <a:lvl9pPr>
              <a:defRPr sz="2667" b="1">
                <a:solidFill>
                  <a:srgbClr val="FF0000"/>
                </a:solidFill>
                <a:latin typeface="Cambria" pitchFamily="18" charset="0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3"/>
          </p:nvPr>
        </p:nvSpPr>
        <p:spPr>
          <a:xfrm>
            <a:off x="334433" y="6307667"/>
            <a:ext cx="2844800" cy="366184"/>
          </a:xfrm>
          <a:prstGeom prst="rect">
            <a:avLst/>
          </a:prstGeom>
        </p:spPr>
        <p:txBody>
          <a:bodyPr lIns="91430" tIns="45715" rIns="91430" bIns="45715"/>
          <a:lstStyle>
            <a:lvl1pPr defTabSz="1219034" eaLnBrk="1" fontAlgn="auto" hangingPunct="1">
              <a:spcBef>
                <a:spcPts val="0"/>
              </a:spcBef>
              <a:spcAft>
                <a:spcPts val="0"/>
              </a:spcAft>
              <a:defRPr sz="1867">
                <a:latin typeface="Cambria" pitchFamily="18" charset="0"/>
              </a:defRPr>
            </a:lvl1pPr>
          </a:lstStyle>
          <a:p>
            <a:pPr>
              <a:defRPr/>
            </a:pPr>
            <a:fld id="{94D6CA2C-AE86-448B-93BB-30106DCF430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09.12.2017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2250017" y="548218"/>
            <a:ext cx="7685616" cy="960967"/>
          </a:xfrm>
          <a:prstGeom prst="rect">
            <a:avLst/>
          </a:prstGeom>
        </p:spPr>
        <p:txBody>
          <a:bodyPr lIns="91430" tIns="45715" rIns="91430" bIns="45715"/>
          <a:lstStyle>
            <a:lvl1pPr defTabSz="1219034" eaLnBrk="1" fontAlgn="auto" hangingPunct="1">
              <a:spcBef>
                <a:spcPts val="0"/>
              </a:spcBef>
              <a:spcAft>
                <a:spcPts val="0"/>
              </a:spcAft>
              <a:defRPr sz="3733" b="1">
                <a:solidFill>
                  <a:srgbClr val="2857A5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 smtClean="0"/>
              <a:t>ОБРАЗЕЦ КОЛОНТИТУЛА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89664"/>
      </p:ext>
    </p:extLst>
  </p:cSld>
  <p:clrMapOvr>
    <a:masterClrMapping/>
  </p:clrMapOvr>
  <p:transition spd="med" advClick="0" advTm="10000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4071" y="164547"/>
            <a:ext cx="7706764" cy="76810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defRPr cap="none" spc="0">
                <a:solidFill>
                  <a:srgbClr val="2857A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75400" y="1509184"/>
            <a:ext cx="9125435" cy="4798483"/>
          </a:xfrm>
          <a:prstGeom prst="rect">
            <a:avLst/>
          </a:prstGeom>
        </p:spPr>
        <p:txBody>
          <a:bodyPr/>
          <a:lstStyle>
            <a:lvl2pPr>
              <a:defRPr>
                <a:solidFill>
                  <a:srgbClr val="2857A5"/>
                </a:solidFill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lvl3pPr>
            <a:lvl4pPr>
              <a:buClr>
                <a:srgbClr val="2857A5"/>
              </a:buClr>
              <a:defRPr/>
            </a:lvl4pPr>
            <a:lvl5pPr>
              <a:buClr>
                <a:srgbClr val="2857A5"/>
              </a:buClr>
              <a:defRPr/>
            </a:lvl5pPr>
            <a:lvl6pPr>
              <a:defRPr sz="1467"/>
            </a:lvl6pPr>
            <a:lvl7pPr>
              <a:buClr>
                <a:srgbClr val="2857A5"/>
              </a:buClr>
              <a:defRPr/>
            </a:lvl7pPr>
            <a:lvl8pPr>
              <a:defRPr sz="1400" spc="0">
                <a:latin typeface="Cambria" pitchFamily="18" charset="0"/>
              </a:defRPr>
            </a:lvl8pPr>
            <a:lvl9pPr marL="0" marR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Tx/>
              <a:buSzTx/>
              <a:buFont typeface="Arial" pitchFamily="34" charset="0"/>
              <a:buNone/>
              <a:tabLst/>
              <a:defRPr sz="2667" b="1">
                <a:solidFill>
                  <a:srgbClr val="9B86B6"/>
                </a:solidFill>
                <a:latin typeface="Cambria" pitchFamily="18" charset="0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16200000">
            <a:off x="10483851" y="4764617"/>
            <a:ext cx="2844800" cy="364067"/>
          </a:xfrm>
          <a:prstGeom prst="rect">
            <a:avLst/>
          </a:prstGeom>
        </p:spPr>
        <p:txBody>
          <a:bodyPr/>
          <a:lstStyle>
            <a:lvl1pPr algn="l" defTabSz="1219034" eaLnBrk="1" fontAlgn="auto" hangingPunct="1">
              <a:spcBef>
                <a:spcPts val="0"/>
              </a:spcBef>
              <a:spcAft>
                <a:spcPts val="0"/>
              </a:spcAft>
              <a:defRPr sz="1333">
                <a:latin typeface="+mn-lt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12/9/2017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11525251" y="374651"/>
            <a:ext cx="666749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7F7F7F"/>
                </a:solidFill>
                <a:latin typeface="Cambria" pitchFamily="18" charset="0"/>
              </a:defRPr>
            </a:lvl1pPr>
          </a:lstStyle>
          <a:p>
            <a:pPr defTabSz="1217054" fontAlgn="base">
              <a:spcBef>
                <a:spcPct val="0"/>
              </a:spcBef>
              <a:spcAft>
                <a:spcPct val="0"/>
              </a:spcAft>
              <a:defRPr/>
            </a:pPr>
            <a:fld id="{0E7AB8F4-7B6F-4888-87E7-C66C07BEFFD2}" type="slidenum">
              <a:rPr lang="en-US" sz="2400" smtClean="0"/>
              <a:pPr defTabSz="121705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30218755"/>
      </p:ext>
    </p:extLst>
  </p:cSld>
  <p:clrMapOvr>
    <a:masterClrMapping/>
  </p:clrMapOvr>
  <p:transition spd="med" advClick="0" advTm="10000">
    <p:pull/>
  </p:transition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&gt;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3"/>
          <p:cNvSpPr txBox="1">
            <a:spLocks/>
          </p:cNvSpPr>
          <p:nvPr userDrawn="1"/>
        </p:nvSpPr>
        <p:spPr>
          <a:xfrm>
            <a:off x="334434" y="5585884"/>
            <a:ext cx="3841751" cy="1217083"/>
          </a:xfrm>
          <a:prstGeom prst="rect">
            <a:avLst/>
          </a:prstGeom>
        </p:spPr>
        <p:txBody>
          <a:bodyPr lIns="121907" tIns="60953" rIns="121907" bIns="60953"/>
          <a:lstStyle>
            <a:lvl1pPr>
              <a:defRPr sz="1400">
                <a:latin typeface="Cambria" pitchFamily="18" charset="0"/>
              </a:defRPr>
            </a:lvl1pPr>
          </a:lstStyle>
          <a:p>
            <a:pPr marL="0" marR="0" lvl="0" indent="0" algn="l" defTabSz="1219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+7 (495) 952-09-05</a:t>
            </a:r>
            <a:endParaRPr kumimoji="0" lang="en-US" sz="1333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0" marR="0" lvl="0" indent="0" algn="l" defTabSz="1219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115419 г. Москва, 2-й Верхний Михайловский проезд, д. 9а</a:t>
            </a:r>
          </a:p>
          <a:p>
            <a:pPr marL="0" marR="0" lvl="0" indent="0" algn="l" defTabSz="1219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mcko.ru</a:t>
            </a:r>
          </a:p>
          <a:p>
            <a:pPr marL="0" marR="0" lvl="0" indent="0" algn="l" defTabSz="1219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www.facebook.com/mcko.ru</a:t>
            </a:r>
          </a:p>
        </p:txBody>
      </p: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34" y="5687485"/>
            <a:ext cx="18203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934" y="5880101"/>
            <a:ext cx="18203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934" y="6288618"/>
            <a:ext cx="18203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3934" y="6502401"/>
            <a:ext cx="182033" cy="1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255467" y="1509184"/>
            <a:ext cx="8645368" cy="3456029"/>
          </a:xfrm>
          <a:prstGeom prst="rect">
            <a:avLst/>
          </a:prstGeom>
        </p:spPr>
        <p:txBody>
          <a:bodyPr/>
          <a:lstStyle>
            <a:lvl2pPr>
              <a:defRPr>
                <a:solidFill>
                  <a:srgbClr val="2857A5"/>
                </a:solidFill>
              </a:defRPr>
            </a:lvl2pPr>
            <a:lvl3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/>
            </a:lvl3pPr>
            <a:lvl4pPr>
              <a:buClr>
                <a:srgbClr val="00A6EB"/>
              </a:buClr>
              <a:defRPr/>
            </a:lvl4pPr>
            <a:lvl5pPr>
              <a:buClr>
                <a:srgbClr val="00A6EB"/>
              </a:buClr>
              <a:defRPr/>
            </a:lvl5pPr>
            <a:lvl6pPr>
              <a:defRPr sz="1467"/>
            </a:lvl6pPr>
            <a:lvl7pPr>
              <a:buClr>
                <a:srgbClr val="00A6EB"/>
              </a:buClr>
              <a:defRPr/>
            </a:lvl7pPr>
            <a:lvl8pPr>
              <a:defRPr sz="1400" spc="0">
                <a:latin typeface="Cambria" pitchFamily="18" charset="0"/>
              </a:defRPr>
            </a:lvl8pPr>
            <a:lvl9pPr marL="0" marR="0" indent="0" algn="l" defTabSz="1219170" rtl="0" eaLnBrk="1" fontAlgn="auto" latinLnBrk="0" hangingPunct="1">
              <a:lnSpc>
                <a:spcPct val="100000"/>
              </a:lnSpc>
              <a:spcBef>
                <a:spcPts val="533"/>
              </a:spcBef>
              <a:spcAft>
                <a:spcPts val="533"/>
              </a:spcAft>
              <a:buClrTx/>
              <a:buSzTx/>
              <a:buFont typeface="Arial" pitchFamily="34" charset="0"/>
              <a:buNone/>
              <a:tabLst/>
              <a:defRPr sz="2667" b="1">
                <a:solidFill>
                  <a:srgbClr val="FF0000"/>
                </a:solidFill>
                <a:latin typeface="Cambria" pitchFamily="18" charset="0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45209140"/>
      </p:ext>
    </p:extLst>
  </p:cSld>
  <p:clrMapOvr>
    <a:masterClrMapping/>
  </p:clrMapOvr>
  <p:transition spd="med" advClick="0" advTm="10000">
    <p:pull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4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9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8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2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7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E265-A5B6-402F-AE94-A51FB973C637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85407-A62A-4572-8CF4-1CF476F55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52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03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 spd="med" advClick="0" advTm="10000">
    <p:pull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67" b="1" kern="1200" cap="all" spc="-133">
          <a:solidFill>
            <a:srgbClr val="00A6EB"/>
          </a:solidFill>
          <a:latin typeface="Cambria" pitchFamily="18" charset="0"/>
          <a:ea typeface="Latha" pitchFamily="34" charset="0"/>
          <a:cs typeface="Latha" pitchFamily="34" charset="0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5pPr>
      <a:lvl6pPr marL="609585" algn="l" rtl="0" fontAlgn="base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6pPr>
      <a:lvl7pPr marL="1219170" algn="l" rtl="0" fontAlgn="base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7pPr>
      <a:lvl8pPr marL="1828754" algn="l" rtl="0" fontAlgn="base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8pPr>
      <a:lvl9pPr marL="2438339" algn="l" rtl="0" fontAlgn="base">
        <a:lnSpc>
          <a:spcPts val="3200"/>
        </a:lnSpc>
        <a:spcBef>
          <a:spcPct val="0"/>
        </a:spcBef>
        <a:spcAft>
          <a:spcPct val="0"/>
        </a:spcAft>
        <a:defRPr sz="2667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9pPr>
    </p:titleStyle>
    <p:bodyStyle>
      <a:lvl1pPr marL="457189" indent="-457189" algn="l" rtl="0" eaLnBrk="0" fontAlgn="base" hangingPunct="0">
        <a:spcBef>
          <a:spcPts val="3200"/>
        </a:spcBef>
        <a:spcAft>
          <a:spcPct val="0"/>
        </a:spcAft>
        <a:buFont typeface="Arial" charset="0"/>
        <a:defRPr kern="1200">
          <a:solidFill>
            <a:srgbClr val="404040"/>
          </a:solidFill>
          <a:latin typeface="Cambria" pitchFamily="18" charset="0"/>
          <a:ea typeface="+mn-ea"/>
          <a:cs typeface="+mn-cs"/>
        </a:defRPr>
      </a:lvl1pPr>
      <a:lvl2pPr marL="990575" indent="-380990" algn="l" rtl="0" eaLnBrk="0" fontAlgn="base" hangingPunct="0">
        <a:spcBef>
          <a:spcPts val="1600"/>
        </a:spcBef>
        <a:spcAft>
          <a:spcPts val="800"/>
        </a:spcAft>
        <a:buFont typeface="Arial" charset="0"/>
        <a:defRPr sz="1867" b="1" kern="1200" cap="all">
          <a:solidFill>
            <a:srgbClr val="00A6EB"/>
          </a:solidFill>
          <a:latin typeface="Cambria" pitchFamily="18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0"/>
        </a:spcBef>
        <a:spcAft>
          <a:spcPts val="400"/>
        </a:spcAft>
        <a:buFont typeface="Arial" charset="0"/>
        <a:defRPr sz="2133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596885" indent="-361942" algn="l" rtl="0" eaLnBrk="0" fontAlgn="base" hangingPunct="0">
        <a:spcBef>
          <a:spcPct val="0"/>
        </a:spcBef>
        <a:spcAft>
          <a:spcPts val="800"/>
        </a:spcAft>
        <a:buClr>
          <a:srgbClr val="00A6EB"/>
        </a:buClr>
        <a:buFont typeface="Wingdings 2" pitchFamily="18" charset="2"/>
        <a:buChar char=""/>
        <a:defRPr sz="2133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596885" indent="-361942" algn="l" rtl="0" eaLnBrk="0" fontAlgn="base" hangingPunct="0">
        <a:spcBef>
          <a:spcPts val="533"/>
        </a:spcBef>
        <a:spcAft>
          <a:spcPts val="533"/>
        </a:spcAft>
        <a:buClr>
          <a:srgbClr val="00A6EB"/>
        </a:buClr>
        <a:buSzPct val="110000"/>
        <a:buFont typeface="Calibri" pitchFamily="34" charset="0"/>
        <a:buAutoNum type="arabicPeriod"/>
        <a:defRPr sz="2133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599002" indent="0" algn="l" defTabSz="1219170" rtl="0" eaLnBrk="1" latinLnBrk="0" hangingPunct="1">
        <a:spcBef>
          <a:spcPts val="800"/>
        </a:spcBef>
        <a:spcAft>
          <a:spcPts val="800"/>
        </a:spcAft>
        <a:buFont typeface="Arial" pitchFamily="34" charset="0"/>
        <a:buNone/>
        <a:defRPr sz="1867" i="0" kern="1200">
          <a:solidFill>
            <a:schemeClr val="tx1"/>
          </a:solidFill>
          <a:latin typeface="+mj-lt"/>
          <a:ea typeface="+mn-ea"/>
          <a:cs typeface="+mn-cs"/>
        </a:defRPr>
      </a:lvl6pPr>
      <a:lvl7pPr marL="237061" indent="-237061" algn="l" defTabSz="1219170" rtl="0" eaLnBrk="1" latinLnBrk="0" hangingPunct="1">
        <a:spcBef>
          <a:spcPts val="1600"/>
        </a:spcBef>
        <a:spcAft>
          <a:spcPts val="1600"/>
        </a:spcAft>
        <a:buClr>
          <a:srgbClr val="00A6EB"/>
        </a:buClr>
        <a:buSzPct val="150000"/>
        <a:buFont typeface="Cambria" pitchFamily="18" charset="0"/>
        <a:buChar char="|"/>
        <a:defRPr sz="2400" b="1" i="1" kern="1200">
          <a:solidFill>
            <a:srgbClr val="414A54"/>
          </a:solidFill>
          <a:latin typeface="Cambria" pitchFamily="18" charset="0"/>
          <a:ea typeface="+mn-ea"/>
          <a:cs typeface="+mn-cs"/>
        </a:defRPr>
      </a:lvl7pPr>
      <a:lvl8pPr marL="0" indent="0" algn="l" defTabSz="1219170" rtl="0" eaLnBrk="1" latinLnBrk="0" hangingPunct="1">
        <a:spcBef>
          <a:spcPts val="533"/>
        </a:spcBef>
        <a:spcAft>
          <a:spcPts val="533"/>
        </a:spcAft>
        <a:buFont typeface="Arial" pitchFamily="34" charset="0"/>
        <a:buNone/>
        <a:defRPr sz="1600" u="sng" kern="1200" cap="all" spc="267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8pPr>
      <a:lvl9pPr marL="0" indent="0" algn="l" defTabSz="1219170" rtl="0" eaLnBrk="1" latinLnBrk="0" hangingPunct="1">
        <a:spcBef>
          <a:spcPts val="533"/>
        </a:spcBef>
        <a:spcAft>
          <a:spcPts val="533"/>
        </a:spcAft>
        <a:buFont typeface="Arial" pitchFamily="34" charset="0"/>
        <a:buNone/>
        <a:defRPr sz="1867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evav@mcko.ru" TargetMode="External"/><Relationship Id="rId2" Type="http://schemas.openxmlformats.org/officeDocument/2006/relationships/hyperlink" Target="mailto:predprofil@mcko.ru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quarter" idx="13"/>
          </p:nvPr>
        </p:nvSpPr>
        <p:spPr/>
        <p:txBody>
          <a:bodyPr/>
          <a:lstStyle>
            <a:lvl1pPr>
              <a:defRPr sz="1867"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70" name="Нижний колонтитул 1"/>
          <p:cNvSpPr>
            <a:spLocks noGrp="1"/>
          </p:cNvSpPr>
          <p:nvPr>
            <p:ph type="ftr" sz="quarter" idx="14"/>
          </p:nvPr>
        </p:nvSpPr>
        <p:spPr bwMode="auto">
          <a:xfrm>
            <a:off x="2535767" y="645584"/>
            <a:ext cx="9381067" cy="257413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121705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accent1"/>
                </a:solidFill>
              </a:rPr>
              <a:t>Предпрофессиональный экзамен в 2017/18 учебном году </a:t>
            </a:r>
          </a:p>
          <a:p>
            <a:pPr defTabSz="121705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accent1"/>
                </a:solidFill>
              </a:rPr>
              <a:t>в инженерных и медицинских классах</a:t>
            </a:r>
            <a:endParaRPr lang="ru-RU" altLang="ru-RU" dirty="0" smtClean="0">
              <a:latin typeface="Calibri" pitchFamily="34" charset="0"/>
            </a:endParaRPr>
          </a:p>
        </p:txBody>
      </p:sp>
      <p:sp>
        <p:nvSpPr>
          <p:cNvPr id="7171" name="Содержимое 7"/>
          <p:cNvSpPr>
            <a:spLocks noGrp="1"/>
          </p:cNvSpPr>
          <p:nvPr>
            <p:ph idx="12"/>
          </p:nvPr>
        </p:nvSpPr>
        <p:spPr bwMode="auto">
          <a:xfrm>
            <a:off x="334434" y="4197351"/>
            <a:ext cx="3649133" cy="914400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/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31264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 bwMode="auto">
          <a:xfrm>
            <a:off x="2511626" y="383293"/>
            <a:ext cx="7706783" cy="768351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1"/>
                </a:solidFill>
                <a:ea typeface="+mn-ea"/>
                <a:cs typeface="+mn-cs"/>
              </a:rPr>
              <a:t>Предпрофессиональный экзамен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 bwMode="auto">
          <a:xfrm>
            <a:off x="1775884" y="1509184"/>
            <a:ext cx="9124949" cy="4798483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800"/>
              </a:spcBef>
            </a:pPr>
            <a:endParaRPr lang="ru-RU" sz="1867"/>
          </a:p>
          <a:p>
            <a:pPr marL="0" indent="0">
              <a:spcBef>
                <a:spcPct val="0"/>
              </a:spcBef>
            </a:pPr>
            <a:endParaRPr lang="ru-RU" smtClean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1217054" fontAlgn="base">
              <a:spcBef>
                <a:spcPct val="0"/>
              </a:spcBef>
              <a:spcAft>
                <a:spcPct val="0"/>
              </a:spcAft>
            </a:pPr>
            <a:fld id="{DC2F000E-D033-4387-8F4D-FAD23706766C}" type="slidenum">
              <a:rPr lang="en-US" sz="2400"/>
              <a:pPr defTabSz="1217054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2400"/>
          </a:p>
        </p:txBody>
      </p:sp>
      <p:graphicFrame>
        <p:nvGraphicFramePr>
          <p:cNvPr id="926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19717"/>
              </p:ext>
            </p:extLst>
          </p:nvPr>
        </p:nvGraphicFramePr>
        <p:xfrm>
          <a:off x="660983" y="2601384"/>
          <a:ext cx="10864268" cy="3034024"/>
        </p:xfrm>
        <a:graphic>
          <a:graphicData uri="http://schemas.openxmlformats.org/drawingml/2006/table">
            <a:tbl>
              <a:tblPr/>
              <a:tblGrid>
                <a:gridCol w="4702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38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7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384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Структура  экзамена</a:t>
                      </a:r>
                      <a:endParaRPr lang="ru-RU" sz="2100" b="1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100" b="1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50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Теоретическая часть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</a:t>
                      </a: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Компьютерная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проверочная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работа</a:t>
                      </a:r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eaLnBrk="0" hangingPunct="0"/>
                      <a:r>
                        <a:rPr lang="ru-RU" sz="2100" b="1" dirty="0" smtClean="0">
                          <a:solidFill>
                            <a:srgbClr val="C00000"/>
                          </a:solidFill>
                        </a:rPr>
                        <a:t>Практическая часть</a:t>
                      </a:r>
                    </a:p>
                    <a:p>
                      <a:pPr eaLnBrk="0" hangingPunct="0"/>
                      <a:r>
                        <a:rPr lang="ru-RU" sz="1900" dirty="0" smtClean="0"/>
                        <a:t>                               </a:t>
                      </a:r>
                    </a:p>
                    <a:p>
                      <a:pPr eaLnBrk="0" hangingPunct="0"/>
                      <a:r>
                        <a:rPr lang="ru-RU" sz="1900" b="1" dirty="0" smtClean="0"/>
                        <a:t>                                Демонстрация умений,</a:t>
                      </a:r>
                    </a:p>
                    <a:p>
                      <a:pPr eaLnBrk="0" hangingPunct="0"/>
                      <a:r>
                        <a:rPr lang="ru-RU" sz="1900" b="1" dirty="0" smtClean="0"/>
                        <a:t>                                навыков</a:t>
                      </a:r>
                      <a:r>
                        <a:rPr lang="ru-RU" sz="1900" b="1" baseline="0" dirty="0" smtClean="0"/>
                        <a:t> и компетенций</a:t>
                      </a:r>
                      <a:endParaRPr lang="ru-RU" sz="1900" b="1" dirty="0" smtClean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5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188540"/>
                  </a:ext>
                </a:extLst>
              </a:tr>
            </a:tbl>
          </a:graphicData>
        </a:graphic>
      </p:graphicFrame>
      <p:pic>
        <p:nvPicPr>
          <p:cNvPr id="8" name="Picture 4" descr="http://do.e1.ru/preview/do/3b2c89a18eacc04a50d1764f2da42163_1455778230_153_153_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451" y="3800539"/>
            <a:ext cx="1600237" cy="16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thumb1.shutterstock.com/photos/thumb_large/631870/102028780.jpg"/>
          <p:cNvPicPr>
            <a:picLocks noChangeAspect="1" noChangeArrowheads="1"/>
          </p:cNvPicPr>
          <p:nvPr/>
        </p:nvPicPr>
        <p:blipFill>
          <a:blip r:embed="rId4" cstate="print"/>
          <a:srcRect r="11511"/>
          <a:stretch>
            <a:fillRect/>
          </a:stretch>
        </p:blipFill>
        <p:spPr bwMode="auto">
          <a:xfrm>
            <a:off x="7145413" y="3830268"/>
            <a:ext cx="15605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71223" y="1280578"/>
            <a:ext cx="10509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/>
              <a:t>Предпрофессиональный экзамен </a:t>
            </a:r>
            <a:r>
              <a:rPr lang="ru-RU" dirty="0" smtClean="0"/>
              <a:t>– форма независимой итоговой оценки с участием представителей ВУЗов и работодателей, проводится по результатам освоения обучающимися предпрофессиональных профильных программ </a:t>
            </a:r>
            <a:r>
              <a:rPr lang="ru-RU" b="1" dirty="0" smtClean="0"/>
              <a:t>в медицинских</a:t>
            </a:r>
            <a:r>
              <a:rPr lang="ru-RU" b="1" dirty="0"/>
              <a:t>,</a:t>
            </a:r>
            <a:r>
              <a:rPr lang="ru-RU" b="1" dirty="0" smtClean="0"/>
              <a:t> инженерных классах</a:t>
            </a:r>
            <a:r>
              <a:rPr lang="ru-RU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Дает возможность получить дополнительные преференции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портфолио личных достижений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910" y="5884675"/>
            <a:ext cx="1196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lvl="0" indent="-457189" eaLnBrk="0" fontAlgn="base" hangingPunct="0">
              <a:spcBef>
                <a:spcPts val="3200"/>
              </a:spcBef>
              <a:spcAft>
                <a:spcPct val="0"/>
              </a:spcAft>
            </a:pPr>
            <a:r>
              <a:rPr lang="ru-RU" dirty="0">
                <a:solidFill>
                  <a:srgbClr val="404040"/>
                </a:solidFill>
                <a:latin typeface="Cambria" pitchFamily="18" charset="0"/>
              </a:rPr>
              <a:t>Экзамен оценивается по 100 б. шкале, при этом: теоретическая часть - </a:t>
            </a:r>
            <a:r>
              <a:rPr lang="en-US" dirty="0">
                <a:solidFill>
                  <a:srgbClr val="404040"/>
                </a:solidFill>
                <a:latin typeface="Cambria" pitchFamily="18" charset="0"/>
              </a:rPr>
              <a:t>max</a:t>
            </a:r>
            <a:r>
              <a:rPr lang="ru-RU" dirty="0">
                <a:solidFill>
                  <a:srgbClr val="404040"/>
                </a:solidFill>
                <a:latin typeface="Cambria" pitchFamily="18" charset="0"/>
              </a:rPr>
              <a:t>. 40 б</a:t>
            </a:r>
            <a:r>
              <a:rPr lang="ru-RU" dirty="0" smtClean="0">
                <a:solidFill>
                  <a:srgbClr val="404040"/>
                </a:solidFill>
                <a:latin typeface="Cambria" pitchFamily="18" charset="0"/>
              </a:rPr>
              <a:t>., практическая </a:t>
            </a:r>
            <a:r>
              <a:rPr lang="ru-RU" dirty="0">
                <a:solidFill>
                  <a:srgbClr val="404040"/>
                </a:solidFill>
                <a:latin typeface="Cambria" pitchFamily="18" charset="0"/>
              </a:rPr>
              <a:t>часть  - </a:t>
            </a:r>
            <a:r>
              <a:rPr lang="en-US" dirty="0">
                <a:solidFill>
                  <a:srgbClr val="404040"/>
                </a:solidFill>
                <a:latin typeface="Cambria" pitchFamily="18" charset="0"/>
              </a:rPr>
              <a:t>max</a:t>
            </a:r>
            <a:r>
              <a:rPr lang="ru-RU" dirty="0">
                <a:solidFill>
                  <a:srgbClr val="404040"/>
                </a:solidFill>
                <a:latin typeface="Cambria" pitchFamily="18" charset="0"/>
              </a:rPr>
              <a:t>. 60 б. </a:t>
            </a:r>
          </a:p>
        </p:txBody>
      </p:sp>
    </p:spTree>
    <p:extLst>
      <p:ext uri="{BB962C8B-B14F-4D97-AF65-F5344CB8AC3E}">
        <p14:creationId xmlns:p14="http://schemas.microsoft.com/office/powerpoint/2010/main" val="3951265795"/>
      </p:ext>
    </p:extLst>
  </p:cSld>
  <p:clrMapOvr>
    <a:masterClrMapping/>
  </p:clrMapOvr>
  <p:transition spd="med" advClick="0" advTm="10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51172"/>
              </p:ext>
            </p:extLst>
          </p:nvPr>
        </p:nvGraphicFramePr>
        <p:xfrm>
          <a:off x="888645" y="1637807"/>
          <a:ext cx="10585636" cy="5071637"/>
        </p:xfrm>
        <a:graphic>
          <a:graphicData uri="http://schemas.openxmlformats.org/drawingml/2006/table">
            <a:tbl>
              <a:tblPr/>
              <a:tblGrid>
                <a:gridCol w="5051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566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7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Теоретическая часть</a:t>
                      </a:r>
                      <a:endParaRPr lang="ru-RU" sz="2100" b="1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dirty="0" smtClean="0">
                          <a:solidFill>
                            <a:srgbClr val="C00000"/>
                          </a:solidFill>
                        </a:rPr>
                        <a:t>Практическая часть</a:t>
                      </a:r>
                      <a:endParaRPr lang="ru-RU" sz="2100" b="1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61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Компьютерная проверка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теоретических знаний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Автоматизированное рабочее место для каждого участника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Электронный модуль диагностики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Формирование экзаменационной работы в автоматическом режиме из банка заданий «на лету»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ru-RU" sz="1800" dirty="0" smtClean="0"/>
                        <a:t>В </a:t>
                      </a:r>
                      <a:r>
                        <a:rPr lang="ru-RU" sz="1800" b="1" dirty="0" smtClean="0"/>
                        <a:t>инженерных</a:t>
                      </a:r>
                      <a:r>
                        <a:rPr lang="ru-RU" sz="1800" dirty="0" smtClean="0"/>
                        <a:t> классах: только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="1" baseline="0" dirty="0" smtClean="0"/>
                        <a:t>1</a:t>
                      </a:r>
                      <a:r>
                        <a:rPr lang="ru-RU" sz="1800" baseline="0" dirty="0" smtClean="0"/>
                        <a:t> форма – решение разноплановых практических задач с использованием реального оборудования, тренажёров, симуляторов по направлениям: технологическое, исследовательское, конструирование, программирование</a:t>
                      </a:r>
                    </a:p>
                    <a:p>
                      <a:pPr eaLnBrk="0" hangingPunct="0"/>
                      <a:r>
                        <a:rPr lang="ru-RU" sz="1800" baseline="0" dirty="0" smtClean="0"/>
                        <a:t>В </a:t>
                      </a:r>
                      <a:r>
                        <a:rPr lang="ru-RU" sz="1800" b="1" baseline="0" dirty="0" smtClean="0"/>
                        <a:t>медицинских</a:t>
                      </a:r>
                      <a:r>
                        <a:rPr lang="ru-RU" sz="1800" baseline="0" dirty="0" smtClean="0"/>
                        <a:t> классах: выполнение двух индивидуальных кейсов на станциях, имеющих соответствующее оснащение и оборудование</a:t>
                      </a:r>
                      <a:r>
                        <a:rPr lang="ru-RU" sz="1800" dirty="0" smtClean="0"/>
                        <a:t>                          </a:t>
                      </a:r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базе пунктов проведения теоретической части</a:t>
                      </a:r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На базе вузов</a:t>
                      </a:r>
                      <a:endParaRPr lang="ru-RU" sz="19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1710881"/>
                  </a:ext>
                </a:extLst>
              </a:tr>
              <a:tr h="55366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Получение результатов сразу после проведения диагностики</a:t>
                      </a:r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900" dirty="0" smtClean="0"/>
                        <a:t>Экзаменационная комиссия формируется из представителей вузов, участвующих в реализации проектов</a:t>
                      </a:r>
                      <a:endParaRPr lang="ru-RU" sz="19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8272429"/>
                  </a:ext>
                </a:extLst>
              </a:tr>
              <a:tr h="729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100" dirty="0"/>
                    </a:p>
                  </a:txBody>
                  <a:tcPr marL="119779" marR="119779" marT="59892" marB="5989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188540"/>
                  </a:ext>
                </a:extLst>
              </a:tr>
            </a:tbl>
          </a:graphicData>
        </a:graphic>
      </p:graphicFrame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 bwMode="auto">
          <a:xfrm>
            <a:off x="1775884" y="328115"/>
            <a:ext cx="8761245" cy="567268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1"/>
                </a:solidFill>
                <a:ea typeface="+mn-ea"/>
                <a:cs typeface="+mn-cs"/>
              </a:rPr>
              <a:t>Особенности экзамена в 2017-2018 учебном году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 bwMode="auto">
          <a:xfrm>
            <a:off x="1775884" y="1509184"/>
            <a:ext cx="9124949" cy="4798483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800"/>
              </a:spcBef>
            </a:pPr>
            <a:endParaRPr lang="ru-RU" sz="1867"/>
          </a:p>
          <a:p>
            <a:pPr marL="0" indent="0">
              <a:spcBef>
                <a:spcPct val="0"/>
              </a:spcBef>
            </a:pPr>
            <a:endParaRPr lang="ru-RU" smtClean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1217054" fontAlgn="base">
              <a:spcBef>
                <a:spcPct val="0"/>
              </a:spcBef>
              <a:spcAft>
                <a:spcPct val="0"/>
              </a:spcAft>
            </a:pPr>
            <a:fld id="{DC2F000E-D033-4387-8F4D-FAD23706766C}" type="slidenum">
              <a:rPr lang="en-US" sz="2400"/>
              <a:pPr defTabSz="1217054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85125097"/>
      </p:ext>
    </p:extLst>
  </p:cSld>
  <p:clrMapOvr>
    <a:masterClrMapping/>
  </p:clrMapOvr>
  <p:transition spd="med" advClick="0" advTm="10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 bwMode="auto">
          <a:xfrm>
            <a:off x="2730410" y="371165"/>
            <a:ext cx="7706783" cy="556115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1"/>
                </a:solidFill>
                <a:ea typeface="+mn-ea"/>
                <a:cs typeface="+mn-cs"/>
              </a:rPr>
              <a:t>Важно знать об экзамене в 2018 году</a:t>
            </a: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1217054" fontAlgn="base">
              <a:spcBef>
                <a:spcPct val="0"/>
              </a:spcBef>
              <a:spcAft>
                <a:spcPct val="0"/>
              </a:spcAft>
            </a:pPr>
            <a:fld id="{DC2F000E-D033-4387-8F4D-FAD23706766C}" type="slidenum">
              <a:rPr lang="en-US" sz="2400"/>
              <a:pPr defTabSz="1217054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240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80896151"/>
              </p:ext>
            </p:extLst>
          </p:nvPr>
        </p:nvGraphicFramePr>
        <p:xfrm>
          <a:off x="283336" y="1880319"/>
          <a:ext cx="11642501" cy="4868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4541247"/>
      </p:ext>
    </p:extLst>
  </p:cSld>
  <p:clrMapOvr>
    <a:masterClrMapping/>
  </p:clrMapOvr>
  <p:transition spd="med" advClick="0" advTm="10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 bwMode="auto">
          <a:xfrm>
            <a:off x="2627380" y="367000"/>
            <a:ext cx="7706783" cy="575733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1"/>
                </a:solidFill>
                <a:ea typeface="+mn-ea"/>
                <a:cs typeface="+mn-cs"/>
              </a:rPr>
              <a:t>Важно знать об экзамене в 2018 году</a:t>
            </a: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1217054" fontAlgn="base">
              <a:spcBef>
                <a:spcPct val="0"/>
              </a:spcBef>
              <a:spcAft>
                <a:spcPct val="0"/>
              </a:spcAft>
            </a:pPr>
            <a:fld id="{DC2F000E-D033-4387-8F4D-FAD23706766C}" type="slidenum">
              <a:rPr lang="en-US" sz="2400"/>
              <a:pPr defTabSz="1217054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240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00603" y="1387026"/>
            <a:ext cx="9301539" cy="1473199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</a:rPr>
              <a:t>Заявления обучающимся необходимо подать в свою образовательную организацию до 20 января 2018 г.</a:t>
            </a:r>
          </a:p>
          <a:p>
            <a:pPr algn="ctr"/>
            <a:r>
              <a:rPr lang="ru-RU" sz="2200" b="1" dirty="0" smtClean="0">
                <a:solidFill>
                  <a:schemeClr val="accent1"/>
                </a:solidFill>
              </a:rPr>
              <a:t>Образовательные организации формируют списки до 1 февраля 2018 г.</a:t>
            </a:r>
            <a:endParaRPr lang="ru-RU" sz="2200" b="1" dirty="0">
              <a:solidFill>
                <a:schemeClr val="accent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00603" y="3145300"/>
            <a:ext cx="9414629" cy="1658520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</a:rPr>
              <a:t>В заявлениях обучающиеся инженерных классов обязательно указывают вуз, в котором планируют сдавать практическую часть, и направление </a:t>
            </a:r>
            <a:endParaRPr lang="ru-RU" sz="2200" b="1" dirty="0">
              <a:solidFill>
                <a:schemeClr val="accent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18657" y="5062792"/>
            <a:ext cx="9622970" cy="1512186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1"/>
                </a:solidFill>
              </a:rPr>
              <a:t>Информация по предпрофессиональному экзамену размещается на сайте МЦКО (раздел  «Мониторинг и диагностика», подраздел «Предпрофессиональный экзамен»</a:t>
            </a:r>
            <a:r>
              <a:rPr lang="en-US" sz="2200" b="1" dirty="0" smtClean="0">
                <a:solidFill>
                  <a:schemeClr val="accent1"/>
                </a:solidFill>
              </a:rPr>
              <a:t>)</a:t>
            </a:r>
            <a:endParaRPr lang="ru-RU" sz="2200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 descr="Какие сайты не стоит одобрять модератору? | Леди-блогер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1947728"/>
            <a:ext cx="1906073" cy="380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943"/>
      </p:ext>
    </p:extLst>
  </p:cSld>
  <p:clrMapOvr>
    <a:masterClrMapping/>
  </p:clrMapOvr>
  <p:transition spd="med" advClick="0" advTm="10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3100" y="435006"/>
            <a:ext cx="8957735" cy="595305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1"/>
                </a:solidFill>
                <a:ea typeface="+mn-ea"/>
                <a:cs typeface="+mn-cs"/>
              </a:rPr>
              <a:t>Функции образовательной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701" y="1509184"/>
            <a:ext cx="11263468" cy="4798483"/>
          </a:xfrm>
        </p:spPr>
        <p:txBody>
          <a:bodyPr/>
          <a:lstStyle/>
          <a:p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1217054" fontAlgn="base">
              <a:spcBef>
                <a:spcPct val="0"/>
              </a:spcBef>
              <a:spcAft>
                <a:spcPct val="0"/>
              </a:spcAft>
              <a:defRPr/>
            </a:pPr>
            <a:fld id="{0E7AB8F4-7B6F-4888-87E7-C66C07BEFFD2}" type="slidenum">
              <a:rPr lang="en-US" sz="2400" smtClean="0"/>
              <a:pPr defTabSz="1217054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240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39" y="2767692"/>
            <a:ext cx="1342957" cy="9616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91" y="1663787"/>
            <a:ext cx="834369" cy="940664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1801008" y="1430561"/>
            <a:ext cx="10288940" cy="1218239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chemeClr val="tx1"/>
                </a:solidFill>
              </a:rPr>
              <a:t>принимает заявления от обучающихся, формирует списки участников экзамена и регистрирует их в электронной системе </a:t>
            </a:r>
            <a:r>
              <a:rPr lang="ru-RU" sz="2400" dirty="0" smtClean="0">
                <a:solidFill>
                  <a:schemeClr val="tx1"/>
                </a:solidFill>
              </a:rPr>
              <a:t>экзамена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3002" y="2802862"/>
            <a:ext cx="10408998" cy="1008549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обеспечивает своевременное информирование обучающихся и их родителей 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01007" y="3974942"/>
            <a:ext cx="10390993" cy="1581802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>
                <a:solidFill>
                  <a:schemeClr val="tx1"/>
                </a:solidFill>
              </a:rPr>
              <a:t>информирует обучающихся о запрете иметь во время проведения экзамена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01008" y="5732585"/>
            <a:ext cx="10299784" cy="1057782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>
                <a:solidFill>
                  <a:schemeClr val="tx1"/>
                </a:solidFill>
              </a:rPr>
              <a:t>обеспечивает сопровождение обучающихся в дни проведения экзамена в соответствии с расписанием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2" y="4231668"/>
            <a:ext cx="1569364" cy="1177023"/>
          </a:xfrm>
          <a:prstGeom prst="rect">
            <a:avLst/>
          </a:prstGeom>
        </p:spPr>
      </p:pic>
      <p:pic>
        <p:nvPicPr>
          <p:cNvPr id="16" name="Рисунок 15" descr="http://www.clipartsuggest.com/images/751/3d-small-people-running-for-the-leader-stock-photo-colourbox-MGR1KE-clipart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7" y="5509032"/>
            <a:ext cx="1688465" cy="1221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79385"/>
      </p:ext>
    </p:extLst>
  </p:cSld>
  <p:clrMapOvr>
    <a:masterClrMapping/>
  </p:clrMapOvr>
  <p:transition spd="med" advClick="0" advTm="10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 bwMode="auto">
          <a:xfrm>
            <a:off x="2962231" y="381389"/>
            <a:ext cx="7706783" cy="575733"/>
          </a:xfrm>
          <a:noFill/>
          <a:ln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>
                <a:solidFill>
                  <a:schemeClr val="accent1"/>
                </a:solidFill>
                <a:ea typeface="+mn-ea"/>
                <a:cs typeface="+mn-cs"/>
              </a:rPr>
              <a:t>КОНТАКТЫ</a:t>
            </a: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1217054" fontAlgn="base">
              <a:spcBef>
                <a:spcPct val="0"/>
              </a:spcBef>
              <a:spcAft>
                <a:spcPct val="0"/>
              </a:spcAft>
            </a:pPr>
            <a:fld id="{DC2F000E-D033-4387-8F4D-FAD23706766C}" type="slidenum">
              <a:rPr lang="en-US" sz="2400"/>
              <a:pPr defTabSz="1217054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347731" y="2166270"/>
            <a:ext cx="11397801" cy="310854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endParaRPr lang="ru-RU" sz="28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ru-RU" sz="28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Единая почта для обмена информацией по экзамену: </a:t>
            </a:r>
            <a:r>
              <a:rPr lang="en-US" sz="2800" b="1" dirty="0" smtClean="0">
                <a:solidFill>
                  <a:schemeClr val="bg1"/>
                </a:solidFill>
                <a:latin typeface="Cambria" panose="02040503050406030204" pitchFamily="18" charset="0"/>
                <a:hlinkClick r:id="rId2"/>
              </a:rPr>
              <a:t>predprofil@mcko.ru</a:t>
            </a:r>
            <a:endParaRPr lang="en-US" sz="28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ru-RU" sz="28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ru-RU" sz="28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Контактное лицо от МЦКО – Андреева Валентина Николаевна, 8(495)952-09-05, доб. 224, </a:t>
            </a:r>
            <a:r>
              <a:rPr lang="en-US" sz="2800" b="1" dirty="0" smtClean="0">
                <a:latin typeface="Cambria" panose="02040503050406030204" pitchFamily="18" charset="0"/>
                <a:hlinkClick r:id="rId3"/>
              </a:rPr>
              <a:t>andreevav@mcko.ru</a:t>
            </a:r>
            <a:endParaRPr lang="ru-RU" sz="2800" b="1" dirty="0" smtClean="0">
              <a:latin typeface="Cambria" panose="02040503050406030204" pitchFamily="18" charset="0"/>
            </a:endParaRPr>
          </a:p>
          <a:p>
            <a:r>
              <a:rPr lang="ru-RU" sz="1400" b="1" dirty="0" smtClean="0"/>
              <a:t> 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110755675"/>
      </p:ext>
    </p:extLst>
  </p:cSld>
  <p:clrMapOvr>
    <a:masterClrMapping/>
  </p:clrMapOvr>
  <p:transition spd="med" advClick="0" advTm="10000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_style_mcko">
  <a:themeElements>
    <a:clrScheme name="Бриз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11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499</Words>
  <Application>Microsoft Office PowerPoint</Application>
  <PresentationFormat>Широкоэкранный</PresentationFormat>
  <Paragraphs>64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Latha</vt:lpstr>
      <vt:lpstr>Times New Roman</vt:lpstr>
      <vt:lpstr>Trebuchet MS</vt:lpstr>
      <vt:lpstr>Wingdings</vt:lpstr>
      <vt:lpstr>Wingdings 2</vt:lpstr>
      <vt:lpstr>Тема Office</vt:lpstr>
      <vt:lpstr>s_style_mcko</vt:lpstr>
      <vt:lpstr>Презентация PowerPoint</vt:lpstr>
      <vt:lpstr>Предпрофессиональный экзамен</vt:lpstr>
      <vt:lpstr>Особенности экзамена в 2017-2018 учебном году</vt:lpstr>
      <vt:lpstr>Важно знать об экзамене в 2018 году</vt:lpstr>
      <vt:lpstr>Важно знать об экзамене в 2018 году</vt:lpstr>
      <vt:lpstr>Функции образовательной организации </vt:lpstr>
      <vt:lpstr>КОНТАКТЫ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Андреева Валентина Николаевна</dc:creator>
  <cp:lastModifiedBy>Student</cp:lastModifiedBy>
  <cp:revision>46</cp:revision>
  <cp:lastPrinted>2017-09-29T06:26:50Z</cp:lastPrinted>
  <dcterms:created xsi:type="dcterms:W3CDTF">2017-09-28T12:52:34Z</dcterms:created>
  <dcterms:modified xsi:type="dcterms:W3CDTF">2017-12-09T11:50:22Z</dcterms:modified>
</cp:coreProperties>
</file>