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388" r:id="rId6"/>
    <p:sldId id="407" r:id="rId7"/>
    <p:sldId id="401" r:id="rId8"/>
    <p:sldId id="404" r:id="rId9"/>
    <p:sldId id="389" r:id="rId10"/>
    <p:sldId id="406" r:id="rId11"/>
    <p:sldId id="402" r:id="rId12"/>
    <p:sldId id="405" r:id="rId13"/>
    <p:sldId id="400" r:id="rId14"/>
    <p:sldId id="397" r:id="rId15"/>
    <p:sldId id="399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990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12.09.2025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12.09.2025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10.09.2025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«Результаты анализа аудита нескольких российских предприятий на предмет качества технологического процесса по методологии RIAC»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FC84D8-F935-1F5C-A92F-C2C47BD9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20" y="3733686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2734F-7E1B-02E2-8FB3-3A0AA5CB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E14124-4D16-0B97-058F-B60809CE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0642542" cy="777025"/>
          </a:xfrm>
        </p:spPr>
        <p:txBody>
          <a:bodyPr/>
          <a:lstStyle/>
          <a:p>
            <a:r>
              <a:rPr lang="ru-RU" dirty="0"/>
              <a:t>Отслеживание динамики изменения уровня качества проектов на предприятиях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0663D4-EC83-78C0-A489-2ABBD49FB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4320A44-4585-6E06-8F07-D64E63F45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E6E985E-4DC9-AD0D-71F7-57400C8B4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26561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6A397F-705B-DBFD-954F-0E3FBBA9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80" y="1957677"/>
            <a:ext cx="8119240" cy="43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8C629-A0ED-93AC-38CA-785EA882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DD52AB-5EED-79C8-4381-3E675D0E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06CAA-94DA-7F13-6368-70498C79B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A85907-1B71-B9FA-045F-E9CEAB20B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52570A-6346-1577-AE6E-FE7C5E5C09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178054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295E542-63F1-16F6-0756-FDFE47795E7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7" y="2119962"/>
            <a:ext cx="7771522" cy="42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Проведённый аудит предприятий по методологии RIAC показал, что: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уровень качества технологических процессов существенно различается между предприятиями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 большинства выявлены как сильные стороны (устойчивые практики и соблюдение ключевых требований), так и проблемные зоны</a:t>
            </a:r>
          </a:p>
          <a:p>
            <a:r>
              <a:rPr lang="ru-RU" sz="2000" dirty="0"/>
              <a:t>Основные риски связаны с недостаточной стандартизацией процессов и контролем качества.</a:t>
            </a:r>
          </a:p>
          <a:p>
            <a:r>
              <a:rPr lang="ru-RU" sz="2000" dirty="0"/>
              <a:t>Использование RIAC позволило не только систематизировать результаты оценки, но и сформулировать конкретные рекомендации по улучшению технологических процессов, направленные на повышение эффективности и снижение производственных рисков.</a:t>
            </a:r>
          </a:p>
        </p:txBody>
      </p:sp>
      <p:pic>
        <p:nvPicPr>
          <p:cNvPr id="7170" name="Picture 2" descr="Векторы на тему «Заключение Договора» — скачивайте бесплатные векторы  высокого качества на Freepik | Freepik">
            <a:extLst>
              <a:ext uri="{FF2B5EF4-FFF2-40B4-BE49-F238E27FC236}">
                <a16:creationId xmlns:a16="http://schemas.microsoft.com/office/drawing/2014/main" id="{2A483F10-B27B-8D1C-65FD-86EFA906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49" y="2497393"/>
            <a:ext cx="3178054" cy="31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E2D95-18B0-3EEE-2399-55161CE9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28671-A543-DEB1-BE1E-09EEA25C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2388A-51B5-3043-94C4-284A3B53B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1AFA1C-756C-9B35-A12B-9D3FA028C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B6213B-1342-6CE7-E741-9B97EAE6799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10.09.2025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087AA2-7909-373E-D7BF-BD8DE0B1D249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D56D069-1961-8321-BEFC-5909491A9586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«Результаты анализа аудита нескольких российских предприятий на предмет качества технологического процесса по методологии RIAC»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ADF24E8-6535-D179-6F25-4D6F864C9DAA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70B7D-8FB0-DDB2-F019-58C62250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20" y="3733686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555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0046E-0F9B-53C3-66DD-408958597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894733-A820-9C08-424A-1924C493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77C2E5-B46B-DFAD-F33C-4AE5F618F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1A41AD5-CC73-E85E-6714-29FA0866B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73C21DF-7197-5B84-83F6-0955F89D8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06896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D8648ED-3D25-D404-C2F4-C418AB4CE41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01445" y="2025445"/>
            <a:ext cx="7570839" cy="43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Данная презентация посвящена анализу результатов аудита нескольких российских предприятий с целью оценки качества их технологических процессов. В работе используется методология RIAC, которая позволяет: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выявить ключевые риски в организации производственных процессов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оценить соответствие практик установленным стандартам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определить узкие места и зоны для улучшений</a:t>
            </a:r>
          </a:p>
          <a:p>
            <a:r>
              <a:rPr lang="ru-RU" sz="2000" dirty="0"/>
              <a:t>Применение методологии RIAC даёт возможность не только объективно сравнить предприятия между собой, но и выработать рекомендации по повышению эффективности и надежности технологических процессов.</a:t>
            </a:r>
          </a:p>
        </p:txBody>
      </p:sp>
      <p:pic>
        <p:nvPicPr>
          <p:cNvPr id="1026" name="Picture 2" descr="Введение Изображения – скачать бесплатно на Freepik">
            <a:extLst>
              <a:ext uri="{FF2B5EF4-FFF2-40B4-BE49-F238E27FC236}">
                <a16:creationId xmlns:a16="http://schemas.microsoft.com/office/drawing/2014/main" id="{B95D2F24-B116-CA69-D399-26D383F2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37" y="2224815"/>
            <a:ext cx="3357717" cy="33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6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0AEC-2325-DFED-A504-FECBDB2E9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24C966-B5E3-1108-807A-ED438590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опросника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413593-A0BB-4D47-7843-DB119E397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681FC3-46C1-86AC-B49A-D78F4D6E2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3498F59-B843-5E00-620D-A9E3A9229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06896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7E530D8-D133-AE18-6E1B-F293DFFB85B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07240" y="1894855"/>
            <a:ext cx="7570839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В основе лежит дерево агрегации проблем, отражающее жизненный цикл проекта.</a:t>
            </a:r>
          </a:p>
          <a:p>
            <a:r>
              <a:rPr lang="ru-RU" sz="2000" dirty="0"/>
              <a:t>Каждый этап (исследование, разработка, производство, эксплуатация, ремонт, ликвидация) представлен отдельной вершиной.</a:t>
            </a:r>
          </a:p>
          <a:p>
            <a:r>
              <a:rPr lang="ru-RU" sz="2000" dirty="0"/>
              <a:t>У этапов могут быть поддеревья (например, «Исследование и обоснование разработки» включает формирование НТЗ, НИР, аванпроект).</a:t>
            </a:r>
          </a:p>
          <a:p>
            <a:r>
              <a:rPr lang="ru-RU" sz="2000" dirty="0"/>
              <a:t>Такая структура позволяет: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видеть взаимосвязь проблем на разных стадиях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агрегировать данные по уровням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выявлять наиболее критичные точки в жизненном цикле.</a:t>
            </a:r>
          </a:p>
        </p:txBody>
      </p:sp>
      <p:pic>
        <p:nvPicPr>
          <p:cNvPr id="1026" name="Picture 2" descr="Введение Изображения – скачать бесплатно на Freepik">
            <a:extLst>
              <a:ext uri="{FF2B5EF4-FFF2-40B4-BE49-F238E27FC236}">
                <a16:creationId xmlns:a16="http://schemas.microsoft.com/office/drawing/2014/main" id="{E1BADEAE-3F18-7BE8-CB59-7FC4CEF9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37" y="2224815"/>
            <a:ext cx="3357717" cy="33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8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DE101-A849-FD0E-0411-3AF5B416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06B2BC-F3CC-4599-1EF6-D5313A84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626929" cy="777025"/>
          </a:xfrm>
        </p:spPr>
        <p:txBody>
          <a:bodyPr/>
          <a:lstStyle/>
          <a:p>
            <a:r>
              <a:rPr lang="ru-RU" dirty="0"/>
              <a:t>Пример результатов прохождения  тестирования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353F7B-6BB5-38F3-EB3A-F4FF33C1F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29B5C25-A5D5-DB78-1C23-816EEA3D3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85BAF28-207E-76CC-4411-D2E65D2C36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26561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795E79-5EF0-BC93-A17C-EA8F92F2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1925721"/>
            <a:ext cx="9250066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44F2-87CC-3058-3BAD-32DED68A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3740C0-BCFE-E43A-A8B3-38AF6E9E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036992" cy="777025"/>
          </a:xfrm>
        </p:spPr>
        <p:txBody>
          <a:bodyPr/>
          <a:lstStyle/>
          <a:p>
            <a:r>
              <a:rPr lang="ru-RU" dirty="0"/>
              <a:t>Пример результатов прохождения  тестирования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D2BD83-1CE3-9FD7-4D14-5F08C9F3E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65D56ED-6F4B-A8EC-6D89-3C5A27FE3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E8F0C0D-5A0F-9686-95DC-5CA2AF35FC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06896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1EF4ADC-66E9-DA68-9F16-349E7DDA1428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07240" y="2176985"/>
            <a:ext cx="7570839" cy="399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По итогу прохождения опроса предприятие может получить следующую информацию: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Советы и рекомендации по всем направлениям анализа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Детальные результаты по каждому этапу и стадии жизненного цикла с указанием коэффициентов качества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просматривать агрегированные показатели и сравнивать их между стадиями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отчётов в удобных форматах: PDF (для печати и распространения), DOCX (для включения в текстовые документы), Excel (для последующего анализа и работы с данными)</a:t>
            </a:r>
          </a:p>
        </p:txBody>
      </p:sp>
      <p:pic>
        <p:nvPicPr>
          <p:cNvPr id="1026" name="Picture 2" descr="Введение Изображения – скачать бесплатно на Freepik">
            <a:extLst>
              <a:ext uri="{FF2B5EF4-FFF2-40B4-BE49-F238E27FC236}">
                <a16:creationId xmlns:a16="http://schemas.microsoft.com/office/drawing/2014/main" id="{A101DE06-630E-7564-ABBC-575CA4F1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37" y="2224815"/>
            <a:ext cx="3357717" cy="33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1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40023-020E-F9CA-FB8D-CC3FD1A8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4AC8A9-DE2B-9201-455C-2BED46F2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626929" cy="777025"/>
          </a:xfrm>
        </p:spPr>
        <p:txBody>
          <a:bodyPr/>
          <a:lstStyle/>
          <a:p>
            <a:r>
              <a:rPr lang="ru-RU" dirty="0"/>
              <a:t>Пример результатов прохождения  тестирования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0BA160-566B-318A-A94E-5309F9909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23B931D-6327-ADEE-F2C6-5F7DC1AB15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99C131-9A10-1A9F-AAB9-FF37BED9A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26561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0AC133-05E4-03C2-E3DF-E22A3F6E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06" y="1945246"/>
            <a:ext cx="8727788" cy="42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66DE-4026-7FE4-0FF0-7E106824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5FBDECF-5178-9609-4EBC-4C7D2C1B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626929" cy="777025"/>
          </a:xfrm>
        </p:spPr>
        <p:txBody>
          <a:bodyPr/>
          <a:lstStyle/>
          <a:p>
            <a:r>
              <a:rPr lang="ru-RU" dirty="0"/>
              <a:t>Пример результатов прохождения  тестирования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023A6D-1DEF-9993-A0EA-D78A01FBD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CACBD03-EEBB-88D3-4877-13F2199F0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9761286-DAFE-54A3-5FF1-12AA51647B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26561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771F7-E96D-7936-A848-C0304884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31" y="1863341"/>
            <a:ext cx="7973538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27E5C-DD6F-CF9C-BE19-22B2B0492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4FC23F-AACD-466F-B94A-18EC817C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626929" cy="777025"/>
          </a:xfrm>
        </p:spPr>
        <p:txBody>
          <a:bodyPr/>
          <a:lstStyle/>
          <a:p>
            <a:r>
              <a:rPr lang="ru-RU" dirty="0"/>
              <a:t>Пример результатов прохождения  тестирования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85E78B-2EDC-C87B-F3D7-5D1B5648A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0921529-2D1E-14ED-5570-024FE12256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1606226-5A8A-DD1A-85C5-88F3D8AD82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26561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EDCA9-49A8-3CDD-4393-C2139E66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78" y="1836302"/>
            <a:ext cx="6705644" cy="48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B7C17-6E4B-C781-A427-27869A1D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00B1D5-6A35-972F-2819-8DC1587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554050" cy="777025"/>
          </a:xfrm>
        </p:spPr>
        <p:txBody>
          <a:bodyPr>
            <a:normAutofit/>
          </a:bodyPr>
          <a:lstStyle/>
          <a:p>
            <a:r>
              <a:rPr lang="ru-RU" dirty="0"/>
              <a:t>Отслеживание динамики изменения уровня качества проектов на предприятиях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931B63-5EB2-80AB-630F-A1FC14516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DBA0B2-663D-C1C6-4039-42833DA098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283CE7B-539C-39C4-1ED3-E9844697E0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06896" cy="408109"/>
          </a:xfrm>
        </p:spPr>
        <p:txBody>
          <a:bodyPr/>
          <a:lstStyle/>
          <a:p>
            <a:r>
              <a:rPr lang="ru-RU" dirty="0"/>
              <a:t>Результаты анализа аудита нескольких российских предприятий на предмет качества технологического процесса по методологии RIAC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4F89B99-1737-7D72-6594-9F4FC9CDDA8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01445" y="2049135"/>
            <a:ext cx="7570839" cy="27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Методология RIAC позволяет не только фиксировать текущее состояние качества технологического процесса, но и отслеживать изменения показателей во времени.</a:t>
            </a:r>
          </a:p>
          <a:p>
            <a:r>
              <a:rPr lang="ru-RU" sz="2000" dirty="0"/>
              <a:t>Это даёт возможность: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выявлять тенденции в развитии качества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отслеживать рост или снижение доли отдельных типов отказов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оценивать эффективность внедрённых мероприятий</a:t>
            </a:r>
          </a:p>
        </p:txBody>
      </p:sp>
      <p:pic>
        <p:nvPicPr>
          <p:cNvPr id="1026" name="Picture 2" descr="Введение Изображения – скачать бесплатно на Freepik">
            <a:extLst>
              <a:ext uri="{FF2B5EF4-FFF2-40B4-BE49-F238E27FC236}">
                <a16:creationId xmlns:a16="http://schemas.microsoft.com/office/drawing/2014/main" id="{C80751E1-AD2B-C099-B156-7515F5C2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37" y="2224815"/>
            <a:ext cx="3357717" cy="33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3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14719</TotalTime>
  <Words>894</Words>
  <Application>Microsoft Office PowerPoint</Application>
  <PresentationFormat>Широкоэкранный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Введение</vt:lpstr>
      <vt:lpstr>Структура опросника</vt:lpstr>
      <vt:lpstr>Пример результатов прохождения  тестирования компании</vt:lpstr>
      <vt:lpstr>Пример результатов прохождения  тестирования компании</vt:lpstr>
      <vt:lpstr>Пример результатов прохождения  тестирования компании</vt:lpstr>
      <vt:lpstr>Пример результатов прохождения  тестирования компании</vt:lpstr>
      <vt:lpstr>Пример результатов прохождения  тестирования компании</vt:lpstr>
      <vt:lpstr>Отслеживание динамики изменения уровня качества проектов на предприятиях </vt:lpstr>
      <vt:lpstr>Отслеживание динамики изменения уровня качества проектов на предприятиях </vt:lpstr>
      <vt:lpstr>Заключение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Зубрильцев Егор</dc:creator>
  <cp:lastModifiedBy>Вячеслав Цветков</cp:lastModifiedBy>
  <cp:revision>493</cp:revision>
  <cp:lastPrinted>2021-11-11T13:08:42Z</cp:lastPrinted>
  <dcterms:created xsi:type="dcterms:W3CDTF">2021-11-11T08:52:47Z</dcterms:created>
  <dcterms:modified xsi:type="dcterms:W3CDTF">2025-09-12T15:32:47Z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