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3"/>
  </p:notesMasterIdLst>
  <p:sldIdLst>
    <p:sldId id="271" r:id="rId5"/>
    <p:sldId id="597" r:id="rId6"/>
    <p:sldId id="605" r:id="rId7"/>
    <p:sldId id="611" r:id="rId8"/>
    <p:sldId id="612" r:id="rId9"/>
    <p:sldId id="613" r:id="rId10"/>
    <p:sldId id="614" r:id="rId11"/>
    <p:sldId id="615" r:id="rId12"/>
    <p:sldId id="616" r:id="rId13"/>
    <p:sldId id="620" r:id="rId14"/>
    <p:sldId id="617" r:id="rId15"/>
    <p:sldId id="618" r:id="rId16"/>
    <p:sldId id="619" r:id="rId17"/>
    <p:sldId id="621" r:id="rId18"/>
    <p:sldId id="622" r:id="rId19"/>
    <p:sldId id="623" r:id="rId20"/>
    <p:sldId id="624" r:id="rId21"/>
    <p:sldId id="610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Pavel Korolev" initials="PK" lastIdx="1" clrIdx="1">
    <p:extLst>
      <p:ext uri="{19B8F6BF-5375-455C-9EA6-DF929625EA0E}">
        <p15:presenceInfo xmlns:p15="http://schemas.microsoft.com/office/powerpoint/2012/main" userId="0baa8c62e247e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D9D9D9"/>
    <a:srgbClr val="FFD746"/>
    <a:srgbClr val="0E2D69"/>
    <a:srgbClr val="000000"/>
    <a:srgbClr val="E61F3D"/>
    <a:srgbClr val="02060E"/>
    <a:srgbClr val="96628C"/>
    <a:srgbClr val="11A0D7"/>
    <a:srgbClr val="CD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3542" autoAdjust="0"/>
  </p:normalViewPr>
  <p:slideViewPr>
    <p:cSldViewPr snapToGrid="0" snapToObjects="1">
      <p:cViewPr varScale="1">
        <p:scale>
          <a:sx n="99" d="100"/>
          <a:sy n="99" d="100"/>
        </p:scale>
        <p:origin x="1308" y="78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\OneDrive%20-%20&#1053;&#1048;&#1059;%20&#1042;&#1099;&#1089;&#1096;&#1072;&#1103;%20&#1096;&#1082;&#1086;&#1083;&#1072;%20&#1101;&#1082;&#1086;&#1085;&#1086;&#1084;&#1080;&#1082;&#1080;\&#1044;&#1086;&#1082;&#1091;&#1084;&#1077;&#1085;&#1090;&#1099;\&#1052;&#1048;&#1069;&#1052;\&#1055;&#1088;&#1086;&#1095;&#1077;&#1077;\&#1058;&#1088;&#1077;&#1082;_&#1052;&#1072;&#1075;&#1080;&#1089;&#1090;&#1088;&#1072;&#1090;&#1091;&#1088;&#1072;+&#1040;&#1089;&#1087;&#1080;&#1088;&#1072;&#1085;&#1090;&#1091;&#1088;&#1072;\&#1055;&#1088;&#1086;&#1084;&#1077;&#1078;&#1091;&#1090;&#1086;&#1095;&#1085;&#1072;&#1103;%20&#1072;&#1090;&#1090;&#1077;&#1089;&#1090;&#1072;&#1094;&#1080;&#1103;\&#1057;&#1090;&#1072;&#1090;&#1100;&#1103;\&#1057;&#1090;&#1072;&#1090;&#1100;&#1103;_&#1088;&#1072;&#1089;&#1095;&#1105;&#1090;&#1099;\&#1041;&#1040;&#1057;%20&#1088;&#1099;&#1085;&#1086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 b="0" i="0" u="none" strike="noStrike" baseline="0">
                <a:effectLst/>
                <a:latin typeface="Palatino Linotype" panose="02040502050505030304" pitchFamily="18" charset="0"/>
              </a:rPr>
              <a:t>Российский рынок БАС, млн руб</a:t>
            </a:r>
            <a:endParaRPr lang="ru-RU" sz="900" b="0">
              <a:latin typeface="Palatino Linotype" panose="0204050205050503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Источник: Ростелеком, 2024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Лист1!$A$1:$A$6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</c:numCache>
            </c:numRef>
          </c:cat>
          <c:val>
            <c:numRef>
              <c:f>Лист1!$B$1:$B$6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13.4</c:v>
                </c:pt>
                <c:pt idx="2">
                  <c:v>22.5</c:v>
                </c:pt>
                <c:pt idx="3">
                  <c:v>36.4</c:v>
                </c:pt>
                <c:pt idx="4">
                  <c:v>56.2</c:v>
                </c:pt>
                <c:pt idx="5">
                  <c:v>81.8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1-4092-85A1-59E869C95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491360"/>
        <c:axId val="476490048"/>
      </c:barChart>
      <c:catAx>
        <c:axId val="47649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476490048"/>
        <c:crosses val="autoZero"/>
        <c:auto val="1"/>
        <c:lblAlgn val="ctr"/>
        <c:lblOffset val="100"/>
        <c:noMultiLvlLbl val="0"/>
      </c:catAx>
      <c:valAx>
        <c:axId val="47649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47649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489938757655291E-4"/>
          <c:y val="0.89409667541557303"/>
          <c:w val="0.36875284339457565"/>
          <c:h val="8.3441965587634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12.09.2025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64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470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2743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0797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23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12.09.2025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578" y="2345805"/>
            <a:ext cx="9974843" cy="1714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Семинар НУГ «Управление надежностью на предприятиях»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прогнозирования показателей безотказности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киберфизических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систем на примере группировки отечественных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дронов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сельскохозяйственного применения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10.09.2025 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F468F7C-5636-40F4-AD2F-F743C3E68887}"/>
              </a:ext>
            </a:extLst>
          </p:cNvPr>
          <p:cNvSpPr txBox="1">
            <a:spLocks/>
          </p:cNvSpPr>
          <p:nvPr/>
        </p:nvSpPr>
        <p:spPr>
          <a:xfrm>
            <a:off x="924596" y="4995221"/>
            <a:ext cx="5225481" cy="8980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 Костюк Алексей Андреевич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Образов.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прогр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.: «Интернет вещей и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киберфизические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системы»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D1FC4A1-5CDD-4B9F-AE31-58BCC7B58B80}"/>
              </a:ext>
            </a:extLst>
          </p:cNvPr>
          <p:cNvSpPr txBox="1">
            <a:spLocks/>
          </p:cNvSpPr>
          <p:nvPr/>
        </p:nvSpPr>
        <p:spPr>
          <a:xfrm>
            <a:off x="924596" y="5447069"/>
            <a:ext cx="7246638" cy="4461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Группы автоматизации этапа сбора плодов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514721" y="1947246"/>
            <a:ext cx="10747085" cy="4766249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+mn-lt"/>
              </a:rPr>
              <a:t>Учтено влияние программных составляющих на выбранные типы </a:t>
            </a:r>
            <a:r>
              <a:rPr lang="ru-RU" sz="1600" dirty="0" err="1">
                <a:latin typeface="+mn-lt"/>
              </a:rPr>
              <a:t>дронов</a:t>
            </a:r>
            <a:r>
              <a:rPr lang="ru-RU" sz="1600" dirty="0">
                <a:latin typeface="+mn-lt"/>
              </a:rPr>
              <a:t>:</a:t>
            </a:r>
          </a:p>
          <a:p>
            <a:pPr algn="just"/>
            <a:endParaRPr lang="ru-RU" sz="1600" i="1" dirty="0"/>
          </a:p>
          <a:p>
            <a:pPr algn="just"/>
            <a:endParaRPr lang="ru-RU" sz="1800" dirty="0"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50" y="3437305"/>
            <a:ext cx="7594337" cy="14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7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зависимости</a:t>
            </a:r>
          </a:p>
        </p:txBody>
      </p:sp>
      <p:pic>
        <p:nvPicPr>
          <p:cNvPr id="4102" name="Рисунок 22" descr="image17461932857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4192" r="7829" b="3708"/>
          <a:stretch>
            <a:fillRect/>
          </a:stretch>
        </p:blipFill>
        <p:spPr bwMode="auto">
          <a:xfrm>
            <a:off x="696460" y="1950030"/>
            <a:ext cx="5164228" cy="43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25" descr="image17461933843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" t="4021" r="7098" b="3362"/>
          <a:stretch>
            <a:fillRect/>
          </a:stretch>
        </p:blipFill>
        <p:spPr bwMode="auto">
          <a:xfrm>
            <a:off x="6116531" y="1950030"/>
            <a:ext cx="5292149" cy="44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506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11: </a:t>
            </a:r>
            <a:r>
              <a:rPr kumimoji="0" lang="en-US" altLang="ru-RU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dependence of reliability function for a swarm of 6 Tevel Aerobotics UAVs: (a) - 5000 h, (b) -35000 h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4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зависимости</a:t>
            </a:r>
          </a:p>
        </p:txBody>
      </p:sp>
      <p:pic>
        <p:nvPicPr>
          <p:cNvPr id="4100" name="Рисунок 21" descr="image17461932858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4575" r="7597" b="3284"/>
          <a:stretch>
            <a:fillRect/>
          </a:stretch>
        </p:blipFill>
        <p:spPr bwMode="auto">
          <a:xfrm>
            <a:off x="585787" y="2026231"/>
            <a:ext cx="5317541" cy="444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24" descr="image17461933844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4070" r="7149" b="3671"/>
          <a:stretch>
            <a:fillRect/>
          </a:stretch>
        </p:blipFill>
        <p:spPr bwMode="auto">
          <a:xfrm>
            <a:off x="6358159" y="2026231"/>
            <a:ext cx="5178442" cy="433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506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11: </a:t>
            </a:r>
            <a:r>
              <a:rPr kumimoji="0" lang="en-US" altLang="ru-RU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dependence of reliability function for a swarm of 6 Tevel Aerobotics UAVs: (a) - 5000 h, (b) -35000 h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09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зависимости</a:t>
            </a:r>
          </a:p>
        </p:txBody>
      </p:sp>
      <p:pic>
        <p:nvPicPr>
          <p:cNvPr id="4098" name="Рисунок 20" descr="image17461932859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4115" r="7065" b="3700"/>
          <a:stretch>
            <a:fillRect/>
          </a:stretch>
        </p:blipFill>
        <p:spPr bwMode="auto">
          <a:xfrm>
            <a:off x="585786" y="2148747"/>
            <a:ext cx="5052223" cy="42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23" descr="image174619338448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4185" r="7977" b="3716"/>
          <a:stretch>
            <a:fillRect/>
          </a:stretch>
        </p:blipFill>
        <p:spPr bwMode="auto">
          <a:xfrm>
            <a:off x="6259892" y="2104626"/>
            <a:ext cx="5110885" cy="42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506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11: </a:t>
            </a:r>
            <a:r>
              <a:rPr kumimoji="0" lang="en-US" altLang="ru-RU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dependence of reliability function for a swarm of 6 Tevel Aerobotics UAVs: (a) - 5000 h, (b) -35000 h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6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Группы автоматизации этапа сбора плодов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514721" y="1947246"/>
            <a:ext cx="10747085" cy="4766249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+mn-lt"/>
              </a:rPr>
              <a:t>Рассмотрены показатели безотказности систем связи трех различных групп БПЛА:</a:t>
            </a:r>
          </a:p>
          <a:p>
            <a:pPr algn="just"/>
            <a:endParaRPr lang="ru-RU" sz="1600" dirty="0">
              <a:latin typeface="+mn-lt"/>
            </a:endParaRPr>
          </a:p>
          <a:p>
            <a:pPr algn="just"/>
            <a:endParaRPr lang="ru-RU" sz="1600" i="1" dirty="0"/>
          </a:p>
          <a:p>
            <a:pPr algn="just"/>
            <a:endParaRPr lang="ru-RU" sz="1800" dirty="0">
              <a:latin typeface="+mn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99" y="2492995"/>
            <a:ext cx="2686050" cy="151193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827" y="2492995"/>
            <a:ext cx="2882265" cy="1515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395526" y="4351361"/>
                <a:ext cx="8985473" cy="1689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𝑂𝐺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𝑟𝑖𝑛𝑔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𝑛𝑜𝑑𝑒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𝑛𝑜𝑑𝑒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𝐺𝐶𝑆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𝑅𝑇𝐸𝐶𝑇𝐶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&amp;∗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 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𝑅𝑇𝐸𝐶𝑇𝐶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,#</m:t>
                          </m:r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526" y="4351361"/>
                <a:ext cx="8985473" cy="1689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91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Группы автоматизации этапа сбора плодов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514721" y="1947246"/>
            <a:ext cx="10747085" cy="4766249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+mn-lt"/>
              </a:rPr>
              <a:t>Рассмотрены показатели безотказности систем связи трех различных групп БПЛА:</a:t>
            </a:r>
          </a:p>
          <a:p>
            <a:pPr algn="just"/>
            <a:endParaRPr lang="ru-RU" sz="1600" dirty="0">
              <a:latin typeface="+mn-lt"/>
            </a:endParaRPr>
          </a:p>
          <a:p>
            <a:pPr algn="just"/>
            <a:endParaRPr lang="ru-RU" sz="1600" i="1" dirty="0"/>
          </a:p>
          <a:p>
            <a:pPr algn="just"/>
            <a:endParaRPr lang="ru-RU" sz="1800" dirty="0">
              <a:latin typeface="+mn-lt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94" y="2349826"/>
            <a:ext cx="2950210" cy="1788795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67" y="2349826"/>
            <a:ext cx="2044700" cy="17043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811698" y="4095178"/>
                <a:ext cx="8153129" cy="2621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𝑂𝐺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𝑚𝑒𝑠h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𝑛𝑜𝑑𝑒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𝑛𝑜𝑑𝑒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𝐺𝐶𝑆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nary>
                                <m:naryPr>
                                  <m:chr m:val="∏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=21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𝑒𝑑𝑔𝑒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𝑅𝑇𝐸𝐶𝑇𝐶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&amp;=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nary>
                                <m:naryPr>
                                  <m:chr m:val="∏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𝑒𝑑𝑔𝑒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𝑒𝑑𝑔𝑒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𝑒𝑑𝑔𝑒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&amp;∗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=21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 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𝑅𝑇𝐸𝐶𝑇𝐶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,#</m:t>
                          </m:r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698" y="4095178"/>
                <a:ext cx="8153129" cy="2621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05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Группы автоматизации этапа сбора плодов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514721" y="1947246"/>
            <a:ext cx="10747085" cy="4766249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+mn-lt"/>
              </a:rPr>
              <a:t>Рассмотрены показатели безотказности систем связи трех различных групп БПЛА:</a:t>
            </a:r>
          </a:p>
          <a:p>
            <a:pPr algn="just"/>
            <a:endParaRPr lang="ru-RU" sz="1600" dirty="0">
              <a:latin typeface="+mn-lt"/>
            </a:endParaRPr>
          </a:p>
          <a:p>
            <a:pPr algn="just"/>
            <a:endParaRPr lang="ru-RU" sz="1600" i="1" dirty="0"/>
          </a:p>
          <a:p>
            <a:pPr algn="just"/>
            <a:endParaRPr lang="ru-RU" sz="1800" dirty="0">
              <a:latin typeface="+mn-lt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64" y="2507178"/>
            <a:ext cx="2679700" cy="176784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10" y="2553215"/>
            <a:ext cx="1697990" cy="1675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81763" y="4094024"/>
                <a:ext cx="7213000" cy="2621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𝑂𝐺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𝑠𝑡𝑎𝑟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𝑛𝑜𝑑𝑒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𝑛𝑜𝑑𝑒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𝐺𝐶𝑆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𝑒𝑑𝑔𝑒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𝑒𝑑𝑔𝑒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sub>
                                  </m:sSub>
                                </m:sub>
                              </m:sSub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𝐶𝑆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)=</m:t>
                          </m:r>
                        </m:e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&amp;=</m:t>
                          </m:r>
                          <m:nary>
                            <m:naryPr>
                              <m:chr m:val="∏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m:rPr>
                                      <m:lit/>
                                    </m:rP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𝑝𝑙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𝑒𝑑𝑔𝑒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𝑝𝑙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𝑒𝑑𝑔𝑒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𝑝𝑙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𝑒𝑑𝑔𝑒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sub>
                              </m:sSub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&amp;∗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nary>
                                <m:naryPr>
                                  <m:chr m:val="∏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=2</m:t>
                                  </m:r>
                                </m:sub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𝑝𝑙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𝑒𝑑𝑔𝑒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𝑝𝑙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𝑒𝑑𝑔𝑒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𝑅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𝑝𝑙</m:t>
                                                  </m:r>
                                                  <m:r>
                                                    <m:rPr>
                                                      <m:lit/>
                                                    </m:rP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𝑒𝑑𝑔𝑒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 </m:t>
                          </m:r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𝐶𝑆</m:t>
                                          </m:r>
                                        </m:e>
                                        <m:sub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,#</m:t>
                          </m:r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763" y="4094024"/>
                <a:ext cx="7213000" cy="26212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47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зависимости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14506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11: </a:t>
            </a:r>
            <a:r>
              <a:rPr kumimoji="0" lang="en-US" altLang="ru-RU" sz="9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dependence of reliability function for a swarm of 6 Tevel Aerobotics UAVs: (a) - 5000 h, (b) -35000 h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 descr="C:\Users\mi\AppData\Local\Temp\ConnectorClipboard2804721783064311496\image17460845411710.pn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" t="6278" r="7175"/>
          <a:stretch/>
        </p:blipFill>
        <p:spPr bwMode="auto">
          <a:xfrm>
            <a:off x="3849139" y="2358326"/>
            <a:ext cx="4531360" cy="3629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679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578" y="2345805"/>
            <a:ext cx="9974843" cy="1714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Семинар НУГ «Управление надежностью на предприятиях»</a:t>
            </a:r>
            <a:b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прогнозирования показателей безотказности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киберфизических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систем на примере группировки отечественных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дронов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сельскохозяйственного применения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10.09.2025 г.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F468F7C-5636-40F4-AD2F-F743C3E68887}"/>
              </a:ext>
            </a:extLst>
          </p:cNvPr>
          <p:cNvSpPr txBox="1">
            <a:spLocks/>
          </p:cNvSpPr>
          <p:nvPr/>
        </p:nvSpPr>
        <p:spPr>
          <a:xfrm>
            <a:off x="924596" y="4995221"/>
            <a:ext cx="5225481" cy="8980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 Костюк Алексей Андреевич</a:t>
            </a: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Образов.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прогр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.: «Интернет вещей и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киберфизические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системы»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D1FC4A1-5CDD-4B9F-AE31-58BCC7B58B80}"/>
              </a:ext>
            </a:extLst>
          </p:cNvPr>
          <p:cNvSpPr txBox="1">
            <a:spLocks/>
          </p:cNvSpPr>
          <p:nvPr/>
        </p:nvSpPr>
        <p:spPr>
          <a:xfrm>
            <a:off x="924596" y="5447069"/>
            <a:ext cx="7246638" cy="4461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3855" y="1120939"/>
            <a:ext cx="32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исследования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3855" y="1582604"/>
            <a:ext cx="1135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Цель</a:t>
            </a:r>
            <a:r>
              <a:rPr lang="ru-RU" dirty="0"/>
              <a:t> исследования заключается в повышении достоверности прогнозной оценки показателей безотказности и готовности современных моделей групп БПЛА.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3855" y="2647893"/>
            <a:ext cx="11441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Анализ существующих базовых сфер применения групп беспилотных летательных аппаратов;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анализ стандартных роев БПЛА, предназначенных для выполнения поставленных задач;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анализ существующих технологических решений, систем связи, программных обеспечений, систем навигации, наземных комплексов управления роем БПЛА и других частей системы роя;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анализ современных методов оценки надёжности </a:t>
            </a:r>
            <a:r>
              <a:rPr lang="ru-RU" dirty="0" err="1"/>
              <a:t>киберфизических</a:t>
            </a:r>
            <a:r>
              <a:rPr lang="ru-RU" dirty="0"/>
              <a:t> систем;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разработка методов оценки безотказности и готовности всех составляющих частей роев БПЛА;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комбинирование разработанных моделей;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расчёт выбранных показателей эффективности выполнения поставленной перед объектом исследования задачи;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описание методики оценки показателей безотказности и готовности роевых структур БПЛА в виде </a:t>
            </a:r>
            <a:r>
              <a:rPr lang="en-US" dirty="0"/>
              <a:t>IDEF</a:t>
            </a:r>
            <a:r>
              <a:rPr lang="ru-RU" dirty="0"/>
              <a:t>0-диаграммы;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оценка эффективности предложенной методики;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описание структуры интерфейса веб-сервиса по оценке показателей безотказности и готовности роевых структур БПЛА гражданского назначения	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3855" y="2230512"/>
            <a:ext cx="354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исследования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268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66" y="1102687"/>
            <a:ext cx="11434653" cy="383554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Рабочая гипотеза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3855" y="1486241"/>
            <a:ext cx="11475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качестве </a:t>
            </a:r>
            <a:r>
              <a:rPr lang="ru-RU" b="1" dirty="0"/>
              <a:t>рабочей гипотезы </a:t>
            </a:r>
            <a:r>
              <a:rPr lang="ru-RU" dirty="0"/>
              <a:t>выдвинуто положение о том, что любые группы БПЛА, созданные для любых целей, возможно полноценно оценить с точки зрения надёжности только с учётом различных составляющих этих роевых структур.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855" y="2811278"/>
            <a:ext cx="11249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Большие группы БПЛА различного функционального назначения.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542565" y="2392938"/>
            <a:ext cx="11434653" cy="3835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855" y="4430444"/>
            <a:ext cx="11513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Методы теории надежности, структурного анализа, онтологического исследования, математического моделирования, нечеткой логики и принятия решений, теории множеств, вероятности и математической статистики.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542564" y="3219803"/>
            <a:ext cx="11434653" cy="3835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3855" y="3620861"/>
            <a:ext cx="1140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Показатели безотказности и готовности различных групп </a:t>
            </a:r>
            <a:r>
              <a:rPr lang="ru-RU" dirty="0" err="1"/>
              <a:t>дронов</a:t>
            </a:r>
            <a:r>
              <a:rPr lang="ru-RU" dirty="0"/>
              <a:t>.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542563" y="4025202"/>
            <a:ext cx="11434653" cy="3835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Методы исследования</a:t>
            </a: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 txBox="1">
            <a:spLocks/>
          </p:cNvSpPr>
          <p:nvPr/>
        </p:nvSpPr>
        <p:spPr>
          <a:xfrm>
            <a:off x="542562" y="5366619"/>
            <a:ext cx="11434653" cy="3835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Научная новизна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3855" y="5784706"/>
            <a:ext cx="11475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Научная новизна </a:t>
            </a:r>
            <a:r>
              <a:rPr lang="ru-RU" dirty="0"/>
              <a:t>предложенного исследования заключается в отсутствии аналогов единой математической модели оценки показателей безотказности и готовности роевых структур БПЛА и попыток разработки веб-сервиса на основе подобных моделей и компонентной базы с целью автоматизации расчётов.</a:t>
            </a:r>
          </a:p>
        </p:txBody>
      </p:sp>
    </p:spTree>
    <p:extLst>
      <p:ext uri="{BB962C8B-B14F-4D97-AF65-F5344CB8AC3E}">
        <p14:creationId xmlns:p14="http://schemas.microsoft.com/office/powerpoint/2010/main" val="152853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585897" y="1913358"/>
            <a:ext cx="5810165" cy="3393234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latin typeface="+mn-lt"/>
              </a:rPr>
              <a:t>Актуальность</a:t>
            </a:r>
            <a:r>
              <a:rPr lang="ru-RU" sz="1400" dirty="0">
                <a:latin typeface="+mn-lt"/>
              </a:rPr>
              <a:t> исследования определяется: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активным развитием сферы роевого применения беспилотных летательных аппаратов в различных областях человеческой жизнедеятельности;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усложнением </a:t>
            </a:r>
            <a:r>
              <a:rPr lang="ru-RU" sz="1400" dirty="0">
                <a:latin typeface="+mn-lt"/>
                <a:cs typeface="Calibri" panose="020F0502020204030204" pitchFamily="34" charset="0"/>
              </a:rPr>
              <a:t>функционала</a:t>
            </a:r>
            <a:r>
              <a:rPr lang="ru-RU" sz="1400" dirty="0">
                <a:latin typeface="+mn-lt"/>
              </a:rPr>
              <a:t> групп </a:t>
            </a:r>
            <a:r>
              <a:rPr lang="ru-RU" sz="1400" dirty="0" err="1">
                <a:latin typeface="+mn-lt"/>
              </a:rPr>
              <a:t>дронов</a:t>
            </a:r>
            <a:r>
              <a:rPr lang="ru-RU" sz="1400" dirty="0">
                <a:latin typeface="+mn-lt"/>
              </a:rPr>
              <a:t> посредством внедрения новых технологий в системы, входящие в единый комплекс роя БПЛА;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изменением программно-аппаратных комплексов групп </a:t>
            </a:r>
            <a:r>
              <a:rPr lang="ru-RU" sz="1400" dirty="0" err="1">
                <a:latin typeface="+mn-lt"/>
              </a:rPr>
              <a:t>дронов</a:t>
            </a:r>
            <a:r>
              <a:rPr lang="ru-RU" sz="1400" dirty="0">
                <a:latin typeface="+mn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развитием методов оценки надёжности </a:t>
            </a:r>
            <a:r>
              <a:rPr lang="ru-RU" sz="1400" dirty="0" err="1">
                <a:latin typeface="+mn-lt"/>
              </a:rPr>
              <a:t>киберфизических</a:t>
            </a:r>
            <a:r>
              <a:rPr lang="ru-RU" sz="1400" dirty="0">
                <a:latin typeface="+mn-lt"/>
              </a:rPr>
              <a:t> систем и РЭА;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высокими экономическими и </a:t>
            </a:r>
            <a:r>
              <a:rPr lang="ru-RU" sz="1400" dirty="0" err="1">
                <a:latin typeface="+mn-lt"/>
              </a:rPr>
              <a:t>репутационными</a:t>
            </a:r>
            <a:r>
              <a:rPr lang="ru-RU" sz="1400" dirty="0">
                <a:latin typeface="+mn-lt"/>
              </a:rPr>
              <a:t> потерями производителя в случае выхода в продажу бракованного товара или браковки качественных изделий;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</a:rPr>
              <a:t>отсутствием аналогичных универсальных методик для роев БПЛА, учитывающих множество факторов (систему связи, программное обеспечение, техническую аппаратуру, систему навигации и др.).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graphicFrame>
        <p:nvGraphicFramePr>
          <p:cNvPr id="12" name="Рисунок 11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550024549"/>
              </p:ext>
            </p:extLst>
          </p:nvPr>
        </p:nvGraphicFramePr>
        <p:xfrm>
          <a:off x="6684963" y="1447800"/>
          <a:ext cx="4851638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638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+mn-lt"/>
              </a:rPr>
              <a:t>Проблемная ситуация </a:t>
            </a:r>
            <a:r>
              <a:rPr lang="ru-RU" sz="1800" dirty="0">
                <a:latin typeface="+mn-lt"/>
              </a:rPr>
              <a:t>заключается в постоянном усложнении и совершенствовании технологий изготовления БПЛА, а также в изменениях системы роя </a:t>
            </a:r>
            <a:r>
              <a:rPr lang="ru-RU" sz="1800" dirty="0" err="1">
                <a:latin typeface="+mn-lt"/>
              </a:rPr>
              <a:t>дронов</a:t>
            </a:r>
            <a:r>
              <a:rPr lang="ru-RU" sz="1800" dirty="0">
                <a:latin typeface="+mn-lt"/>
              </a:rPr>
              <a:t> в зависимости от сферы его применения. Требования к надёжности подобных </a:t>
            </a:r>
            <a:r>
              <a:rPr lang="ru-RU" sz="1800" dirty="0" err="1">
                <a:latin typeface="+mn-lt"/>
              </a:rPr>
              <a:t>киберфизических</a:t>
            </a:r>
            <a:r>
              <a:rPr lang="ru-RU" sz="1800" dirty="0">
                <a:latin typeface="+mn-lt"/>
              </a:rPr>
              <a:t> систем растут вместе с функционалом роя БПЛА. При этом отсутствует единая методика оценки надёжности таких групп, способная в полной мере затронуть все аспекты роя </a:t>
            </a:r>
            <a:r>
              <a:rPr lang="ru-RU" sz="1800" dirty="0" err="1">
                <a:latin typeface="+mn-lt"/>
              </a:rPr>
              <a:t>дронов</a:t>
            </a:r>
            <a:r>
              <a:rPr lang="ru-RU" sz="1800" dirty="0">
                <a:latin typeface="+mn-lt"/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pic>
        <p:nvPicPr>
          <p:cNvPr id="8" name="Picture 2" descr="В Петербурге усиливают защиту от атак БПЛА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 bwMode="auto">
          <a:xfrm>
            <a:off x="6566624" y="1447790"/>
            <a:ext cx="4861007" cy="43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Группа БПЛА, предназначенная для мониторинга созревших плодов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514722" y="1947247"/>
                <a:ext cx="5582858" cy="419771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ru-RU" sz="1800" dirty="0">
                    <a:latin typeface="+mn-lt"/>
                  </a:rPr>
                  <a:t>Рассмотрены группировки из 9-ти и из 10-ти подобных БПЛА, на основе рассчитанных данных о суммарных интенсивностях отказов технической аппаратуры и наземной станции управления созданы модели, прогнозирующие процесс изменения показателей безотказности таких роев, учитывающие совокупное влияние технической аппаратуры самих летательных аппаратов и их наземной станции управления:</a:t>
                </a:r>
              </a:p>
              <a:p>
                <a:pPr algn="just"/>
                <a:endParaRPr lang="ru-RU" sz="1800" dirty="0">
                  <a:latin typeface="+mn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Sup>
                            <m:sSub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bSup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9∗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𝑈𝐴𝑉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800" dirty="0">
                  <a:latin typeface="+mn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Sup>
                            <m:sSub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bSup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−(</m:t>
                          </m:r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10∗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𝑈𝐴𝑉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𝐺𝐶𝑆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sz="1800" dirty="0">
                  <a:latin typeface="+mn-lt"/>
                </a:endParaRPr>
              </a:p>
              <a:p>
                <a:pPr algn="just"/>
                <a:endParaRPr lang="ru-RU" sz="1800" dirty="0">
                  <a:latin typeface="+mn-lt"/>
                </a:endParaRPr>
              </a:p>
              <a:p>
                <a:pPr algn="just"/>
                <a:r>
                  <a:rPr lang="ru-RU" sz="1800" dirty="0">
                    <a:latin typeface="+mn-lt"/>
                  </a:rPr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𝑈𝐴𝑉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=8,84∗</m:t>
                    </m:r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ru-RU" sz="18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𝐺𝐶𝑆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=6,09∗</m:t>
                    </m:r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Текс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514722" y="1947247"/>
                <a:ext cx="5582858" cy="4197712"/>
              </a:xfrm>
              <a:blipFill>
                <a:blip r:embed="rId2"/>
                <a:stretch>
                  <a:fillRect l="-2511" t="-1887" r="-26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C:\Users\mi\AppData\Local\Microsoft\Windows\INetCache\Content.MSO\48D75511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79" y="1754843"/>
            <a:ext cx="4217560" cy="2888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25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Группа БПЛА, предназначенная для срыва созревших плодов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514722" y="1947247"/>
                <a:ext cx="5582858" cy="419771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ru-RU" sz="1800" dirty="0">
                    <a:latin typeface="+mn-lt"/>
                  </a:rPr>
                  <a:t>Рассмотрены группировка из 6-ти подобных </a:t>
                </a:r>
                <a:r>
                  <a:rPr lang="ru-RU" sz="1800" dirty="0" err="1">
                    <a:latin typeface="+mn-lt"/>
                  </a:rPr>
                  <a:t>дронов</a:t>
                </a:r>
                <a:r>
                  <a:rPr lang="ru-RU" sz="1800" dirty="0">
                    <a:latin typeface="+mn-lt"/>
                  </a:rPr>
                  <a:t>:</a:t>
                </a:r>
              </a:p>
              <a:p>
                <a:pPr algn="just"/>
                <a:endParaRPr lang="ru-RU" sz="1800" dirty="0">
                  <a:latin typeface="+mn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𝑈𝐴𝑉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𝐺𝐶𝑆</m:t>
                              </m:r>
                            </m:sub>
                          </m:s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𝑈𝐴𝑉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e>
                      </m:d>
                      <m:r>
                        <a:rPr lang="ru-RU" sz="18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𝑆𝐹𝑅𝐶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𝑆𝑆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𝐺𝑃𝑆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𝐿𝑃𝑆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𝑈𝑉𝑃𝑆</m:t>
                                      </m:r>
                                    </m:sub>
                                  </m:s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∗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𝑀𝑈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𝑀𝐵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𝐹𝑆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𝑂𝑇𝐶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𝑃𝐻𝑆𝑀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𝑃𝑅𝑀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+6∗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𝐶𝑆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sz="1800" dirty="0">
                  <a:latin typeface="+mn-lt"/>
                </a:endParaRPr>
              </a:p>
              <a:p>
                <a:pPr algn="ctr"/>
                <a:endParaRPr lang="ru-RU" sz="1800" dirty="0">
                  <a:latin typeface="+mn-lt"/>
                </a:endParaRPr>
              </a:p>
              <a:p>
                <a:pPr algn="just"/>
                <a:r>
                  <a:rPr lang="ru-RU" sz="1800" dirty="0">
                    <a:latin typeface="+mn-lt"/>
                  </a:rPr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𝑈𝐴𝑉</m:t>
                            </m:r>
                          </m:sub>
                        </m:sSub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9,67∗</m:t>
                    </m:r>
                    <m:sSup>
                      <m:sSup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8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Текс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514722" y="1947247"/>
                <a:ext cx="5582858" cy="4197712"/>
              </a:xfrm>
              <a:blipFill>
                <a:blip r:embed="rId2"/>
                <a:stretch>
                  <a:fillRect l="-2511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49" y="2245078"/>
            <a:ext cx="5262003" cy="31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5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Группа БПЛА, предназначенная для срыва созревших плодов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/>
            </p:nvGraphicFramePr>
            <p:xfrm>
              <a:off x="3662402" y="1825626"/>
              <a:ext cx="4867195" cy="43513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8409">
                      <a:extLst>
                        <a:ext uri="{9D8B030D-6E8A-4147-A177-3AD203B41FA5}">
                          <a16:colId xmlns:a16="http://schemas.microsoft.com/office/drawing/2014/main" val="1995034411"/>
                        </a:ext>
                      </a:extLst>
                    </a:gridCol>
                    <a:gridCol w="841237">
                      <a:extLst>
                        <a:ext uri="{9D8B030D-6E8A-4147-A177-3AD203B41FA5}">
                          <a16:colId xmlns:a16="http://schemas.microsoft.com/office/drawing/2014/main" val="3617080701"/>
                        </a:ext>
                      </a:extLst>
                    </a:gridCol>
                    <a:gridCol w="841237">
                      <a:extLst>
                        <a:ext uri="{9D8B030D-6E8A-4147-A177-3AD203B41FA5}">
                          <a16:colId xmlns:a16="http://schemas.microsoft.com/office/drawing/2014/main" val="1376273282"/>
                        </a:ext>
                      </a:extLst>
                    </a:gridCol>
                    <a:gridCol w="1058156">
                      <a:extLst>
                        <a:ext uri="{9D8B030D-6E8A-4147-A177-3AD203B41FA5}">
                          <a16:colId xmlns:a16="http://schemas.microsoft.com/office/drawing/2014/main" val="3587984300"/>
                        </a:ext>
                      </a:extLst>
                    </a:gridCol>
                    <a:gridCol w="1058156">
                      <a:extLst>
                        <a:ext uri="{9D8B030D-6E8A-4147-A177-3AD203B41FA5}">
                          <a16:colId xmlns:a16="http://schemas.microsoft.com/office/drawing/2014/main" val="450270783"/>
                        </a:ext>
                      </a:extLst>
                    </a:gridCol>
                  </a:tblGrid>
                  <a:tr h="135979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Hardware component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MTBF</a:t>
                          </a:r>
                          <a:r>
                            <a:rPr lang="ru-RU" sz="800">
                              <a:effectLst/>
                            </a:rPr>
                            <a:t>, k hours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Failure rate, 1/</a:t>
                          </a:r>
                          <a:r>
                            <a:rPr lang="en-US" sz="800">
                              <a:effectLst/>
                            </a:rPr>
                            <a:t>h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84562835"/>
                      </a:ext>
                    </a:extLst>
                  </a:tr>
                  <a:tr h="135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Name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Component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Abbreviation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670375"/>
                      </a:ext>
                    </a:extLst>
                  </a:tr>
                  <a:tr h="407938">
                    <a:tc rowSpan="3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Fruit detection system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Smart fruit recognition camera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SFRC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200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𝑆𝐹𝑅𝐶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=5∗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2618483381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Laser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260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=3,85∗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822099057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Sound sensor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220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𝑆𝑆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=4,55∗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148409344"/>
                      </a:ext>
                    </a:extLst>
                  </a:tr>
                  <a:tr h="135979"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Computer system 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Processor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310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=3,23∗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307987209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Memory unit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MU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870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𝑀𝑈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=1,15∗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2171047318"/>
                      </a:ext>
                    </a:extLst>
                  </a:tr>
                  <a:tr h="2719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Transportation conveyor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Motorized belt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MB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150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𝑀𝐵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=6,67∗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605828010"/>
                      </a:ext>
                    </a:extLst>
                  </a:tr>
                  <a:tr h="135979">
                    <a:tc rowSpan="4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Support frame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Motor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=4,35∗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950502105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Fruit sorter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FS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340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𝐹𝑆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=2,94∗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453403053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Electromotor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E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400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=2,5∗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3670011264"/>
                      </a:ext>
                    </a:extLst>
                  </a:tr>
                  <a:tr h="40793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Obstacle Tracking Camera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OTC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400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𝑂𝑇𝐶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=2,5∗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3632649435"/>
                      </a:ext>
                    </a:extLst>
                  </a:tr>
                  <a:tr h="135979">
                    <a:tc rowSpan="3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Navigation unit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GPS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GPS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420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𝐺𝑃𝑆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=2,38</m:t>
                                </m:r>
                                <m:r>
                                  <a:rPr lang="en-US" sz="800">
                                    <a:effectLst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624882863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280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𝐿𝑃𝑆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=3,57∗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2702934245"/>
                      </a:ext>
                    </a:extLst>
                  </a:tr>
                  <a:tr h="67989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Ultra-wideband visual positioning system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UVPS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42</a:t>
                          </a:r>
                          <a:r>
                            <a:rPr lang="ru-RU" sz="800">
                              <a:effectLst/>
                            </a:rPr>
                            <a:t>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𝑈𝑉𝑃𝑆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=2,38∗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1442495116"/>
                      </a:ext>
                    </a:extLst>
                  </a:tr>
                  <a:tr h="407938"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Extended platform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Platform height setting mechanism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PHSM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150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𝑃𝐻𝑆𝑀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=6,67∗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3839863428"/>
                      </a:ext>
                    </a:extLst>
                  </a:tr>
                  <a:tr h="40793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Platform retrieval mechanism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PRM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150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𝑃𝑅𝑀</m:t>
                                    </m:r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=6,67∗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992506530"/>
                      </a:ext>
                    </a:extLst>
                  </a:tr>
                  <a:tr h="2719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Network infrastructure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Cable system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CS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100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ru-RU" sz="8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𝐶𝑆</m:t>
                                        </m:r>
                                      </m:e>
                                      <m:sub>
                                        <m:r>
                                          <a:rPr lang="ru-RU" sz="8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ru-RU" sz="800">
                                    <a:effectLst/>
                                    <a:latin typeface="Cambria Math" panose="02040503050406030204" pitchFamily="18" charset="0"/>
                                  </a:rPr>
                                  <m:t>=1∗</m:t>
                                </m:r>
                                <m:sSup>
                                  <m:sSupPr>
                                    <m:ctrlPr>
                                      <a:rPr lang="ru-RU" sz="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9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19299785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/>
            </p:nvGraphicFramePr>
            <p:xfrm>
              <a:off x="3662402" y="1825626"/>
              <a:ext cx="4867195" cy="43513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68409">
                      <a:extLst>
                        <a:ext uri="{9D8B030D-6E8A-4147-A177-3AD203B41FA5}">
                          <a16:colId xmlns:a16="http://schemas.microsoft.com/office/drawing/2014/main" val="1995034411"/>
                        </a:ext>
                      </a:extLst>
                    </a:gridCol>
                    <a:gridCol w="841237">
                      <a:extLst>
                        <a:ext uri="{9D8B030D-6E8A-4147-A177-3AD203B41FA5}">
                          <a16:colId xmlns:a16="http://schemas.microsoft.com/office/drawing/2014/main" val="3617080701"/>
                        </a:ext>
                      </a:extLst>
                    </a:gridCol>
                    <a:gridCol w="841237">
                      <a:extLst>
                        <a:ext uri="{9D8B030D-6E8A-4147-A177-3AD203B41FA5}">
                          <a16:colId xmlns:a16="http://schemas.microsoft.com/office/drawing/2014/main" val="1376273282"/>
                        </a:ext>
                      </a:extLst>
                    </a:gridCol>
                    <a:gridCol w="1058156">
                      <a:extLst>
                        <a:ext uri="{9D8B030D-6E8A-4147-A177-3AD203B41FA5}">
                          <a16:colId xmlns:a16="http://schemas.microsoft.com/office/drawing/2014/main" val="3587984300"/>
                        </a:ext>
                      </a:extLst>
                    </a:gridCol>
                    <a:gridCol w="1058156">
                      <a:extLst>
                        <a:ext uri="{9D8B030D-6E8A-4147-A177-3AD203B41FA5}">
                          <a16:colId xmlns:a16="http://schemas.microsoft.com/office/drawing/2014/main" val="450270783"/>
                        </a:ext>
                      </a:extLst>
                    </a:gridCol>
                  </a:tblGrid>
                  <a:tr h="135979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Hardware component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MTBF</a:t>
                          </a:r>
                          <a:r>
                            <a:rPr lang="ru-RU" sz="800">
                              <a:effectLst/>
                            </a:rPr>
                            <a:t>, k hours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Failure rate, 1/</a:t>
                          </a:r>
                          <a:r>
                            <a:rPr lang="en-US" sz="800">
                              <a:effectLst/>
                            </a:rPr>
                            <a:t>h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extLst>
                      <a:ext uri="{0D108BD9-81ED-4DB2-BD59-A6C34878D82A}">
                        <a16:rowId xmlns:a16="http://schemas.microsoft.com/office/drawing/2014/main" val="84562835"/>
                      </a:ext>
                    </a:extLst>
                  </a:tr>
                  <a:tr h="13597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Name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Component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Abbreviation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5670375"/>
                      </a:ext>
                    </a:extLst>
                  </a:tr>
                  <a:tr h="407938">
                    <a:tc rowSpan="3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Fruit detection system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Smart fruit recognition camera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SFRC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200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71642" r="-2299" b="-9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483381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Laser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260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522727" r="-2299" b="-267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2099057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Sound sensor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220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622727" r="-2299" b="-257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09344"/>
                      </a:ext>
                    </a:extLst>
                  </a:tr>
                  <a:tr h="135979"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Computer system 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Processor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310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691304" r="-2299" b="-236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87209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Memory unit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MU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870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827273" r="-2299" b="-23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1047318"/>
                      </a:ext>
                    </a:extLst>
                  </a:tr>
                  <a:tr h="2719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Transportation conveyor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Motorized belt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MB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150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453333" r="-2299" b="-10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5828010"/>
                      </a:ext>
                    </a:extLst>
                  </a:tr>
                  <a:tr h="135979">
                    <a:tc rowSpan="4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Support frame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Motor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230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1131818" r="-2299" b="-20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502105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Fruit sorter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FS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340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1231818" r="-2299" b="-19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3403053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Electromotor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E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400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1273913" r="-2299" b="-178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0011264"/>
                      </a:ext>
                    </a:extLst>
                  </a:tr>
                  <a:tr h="40793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Obstacle Tracking Camera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OTC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400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471642" r="-2299" b="-511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2649435"/>
                      </a:ext>
                    </a:extLst>
                  </a:tr>
                  <a:tr h="135979">
                    <a:tc rowSpan="3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Navigation unit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GPS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GPS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420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1740909" r="-2299" b="-145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4882863"/>
                      </a:ext>
                    </a:extLst>
                  </a:tr>
                  <a:tr h="13597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LPS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280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1760870" r="-2299" b="-129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2934245"/>
                      </a:ext>
                    </a:extLst>
                  </a:tr>
                  <a:tr h="67989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Ultra-wideband visual positioning system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UVPS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42</a:t>
                          </a:r>
                          <a:r>
                            <a:rPr lang="ru-RU" sz="800">
                              <a:effectLst/>
                            </a:rPr>
                            <a:t>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385586" r="-2299" b="-168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495116"/>
                      </a:ext>
                    </a:extLst>
                  </a:tr>
                  <a:tr h="407938"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Extended platform</a:t>
                          </a:r>
                          <a:endParaRPr lang="ru-RU" sz="900">
                            <a:effectLst/>
                          </a:endParaRPr>
                        </a:p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 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Platform height setting mechanism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PHSM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150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804478" r="-2299" b="-1791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9863428"/>
                      </a:ext>
                    </a:extLst>
                  </a:tr>
                  <a:tr h="40793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Platform retrieval mechanism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PRM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800">
                              <a:effectLst/>
                            </a:rPr>
                            <a:t>150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904478" r="-2299" b="-791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2506530"/>
                      </a:ext>
                    </a:extLst>
                  </a:tr>
                  <a:tr h="27195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Network infrastructure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Cable system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CS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800">
                              <a:effectLst/>
                            </a:rPr>
                            <a:t>100</a:t>
                          </a:r>
                          <a:endParaRPr lang="ru-RU" sz="9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8277" marR="58277" marT="0" marB="0" anchor="ctr">
                        <a:blipFill>
                          <a:blip r:embed="rId2"/>
                          <a:stretch>
                            <a:fillRect l="-360345" t="-1495556" r="-2299" b="-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9785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16507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ДЭИ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Группы автоматизации этапа сбора плодов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514721" y="1947246"/>
                <a:ext cx="10747085" cy="4766249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ru-RU" sz="1600" dirty="0">
                    <a:latin typeface="+mn-lt"/>
                  </a:rPr>
                  <a:t>Учтено влияние программных составляющих на выбранные типы </a:t>
                </a:r>
                <a:r>
                  <a:rPr lang="ru-RU" sz="1600" dirty="0" err="1">
                    <a:latin typeface="+mn-lt"/>
                  </a:rPr>
                  <a:t>дронов</a:t>
                </a:r>
                <a:r>
                  <a:rPr lang="ru-RU" sz="1600" dirty="0">
                    <a:latin typeface="+mn-lt"/>
                  </a:rPr>
                  <a:t>:</a:t>
                </a:r>
              </a:p>
              <a:p>
                <a:pPr algn="just"/>
                <a:endParaRPr lang="ru-RU" sz="1600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𝑆𝑊𝑇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p>
                          </m:sSubSup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9∗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𝐺𝐶𝑆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9∗</m:t>
                                  </m:r>
                                  <m:sSubSup>
                                    <m:sSubSup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𝑆𝑊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sup>
                                  </m:sSubSup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𝑆𝑊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𝐺𝐶𝑆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sz="1600" dirty="0">
                  <a:latin typeface="+mn-lt"/>
                </a:endParaRPr>
              </a:p>
              <a:p>
                <a:pPr algn="just"/>
                <a:endParaRPr lang="ru-RU" sz="1600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Sup>
                            <m:sSub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𝑆𝑊𝑇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bSup>
                        </m:sub>
                      </m:sSub>
                      <m:r>
                        <a:rPr lang="ru-RU" sz="16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10∗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𝐺𝐶𝑆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10∗</m:t>
                                  </m:r>
                                  <m:sSubSup>
                                    <m:sSubSup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𝑆𝑊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𝑈𝐴𝑉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p>
                                  </m:sSubSup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𝑆𝑊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𝐺𝐶𝑆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sz="1600" dirty="0">
                  <a:latin typeface="+mn-lt"/>
                </a:endParaRPr>
              </a:p>
              <a:p>
                <a:pPr algn="just"/>
                <a:endParaRPr lang="ru-RU" sz="1600" dirty="0">
                  <a:latin typeface="+mn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𝑆𝑊𝑇</m:t>
                                  </m:r>
                                </m:e>
                                <m: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𝑆𝑊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𝑈𝐴𝑉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ru-RU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𝑈𝐴𝑉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1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𝑆𝐹𝑅𝐶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𝑆𝑆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𝐺𝑃𝑆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𝐿𝑃𝑆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𝑈𝑉𝑃𝑆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𝑆𝑊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𝐺𝐶𝑆</m:t>
                                          </m:r>
                                        </m:sub>
                                      </m:s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𝑀𝑈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𝑀𝐵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𝐹𝑆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𝑂𝑇𝐶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𝑃𝐻𝑆𝑀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𝑃𝑅𝑀</m:t>
                                      </m:r>
                                    </m:sub>
                                  </m:sSub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+6∗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𝐶𝑆</m:t>
                                          </m:r>
                                        </m:e>
                                        <m:sub>
                                          <m:r>
                                            <a:rPr lang="ru-RU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ru-RU" sz="1600" dirty="0"/>
              </a:p>
              <a:p>
                <a:pPr algn="just"/>
                <a:endParaRPr lang="ru-RU" sz="1800" dirty="0">
                  <a:latin typeface="+mn-lt"/>
                </a:endParaRPr>
              </a:p>
              <a:p>
                <a:pPr algn="just"/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Согласно рассмотренным данным</a:t>
                </a:r>
                <a14:m>
                  <m:oMath xmlns:m="http://schemas.openxmlformats.org/officeDocument/2006/math"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𝑆𝑊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𝐺𝐶𝑆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𝑆𝑊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𝐺𝐶𝑆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=7,64∗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Также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𝑆𝑊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𝑈𝐴𝑉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=7,2∗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 при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𝑆𝑊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𝑈𝐴𝑉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=9,23∗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 при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𝑆𝑊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𝐺𝐶𝑆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=7,17∗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 при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и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ru-RU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𝑆𝑊</m:t>
                            </m:r>
                          </m:e>
                          <m:sub>
                            <m:r>
                              <a:rPr lang="ru-RU" sz="1600" i="1">
                                <a:latin typeface="Cambria Math" panose="02040503050406030204" pitchFamily="18" charset="0"/>
                              </a:rPr>
                              <m:t>𝑈𝐴𝑉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=7,64∗</m:t>
                    </m:r>
                    <m:sSup>
                      <m:sSup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 при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.</a:t>
                </a:r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 Здесь 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N – </a:t>
                </a:r>
                <a:r>
                  <a:rPr lang="ru-RU" sz="1600" dirty="0">
                    <a:latin typeface="+mn-lt"/>
                    <a:cs typeface="Arial" panose="020B0604020202020204" pitchFamily="34" charset="0"/>
                  </a:rPr>
                  <a:t>число первоначальных ошибок в ПО.</a:t>
                </a:r>
              </a:p>
              <a:p>
                <a:pPr algn="just"/>
                <a:endParaRPr lang="ru-RU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Текс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514721" y="1947246"/>
                <a:ext cx="10747085" cy="4766249"/>
              </a:xfrm>
              <a:blipFill>
                <a:blip r:embed="rId2"/>
                <a:stretch>
                  <a:fillRect l="-1134" t="-1279" r="-1191" b="-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0250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terms/"/>
    <ds:schemaRef ds:uri="http://schemas.microsoft.com/office/2006/documentManagement/types"/>
    <ds:schemaRef ds:uri="e96afe77-3acb-4328-97fc-408e1bde3ecd"/>
    <ds:schemaRef ds:uri="http://purl.org/dc/elements/1.1/"/>
    <ds:schemaRef ds:uri="http://schemas.microsoft.com/office/2006/metadata/properties"/>
    <ds:schemaRef ds:uri="9875bd71-cde8-496c-a136-433f55d5e6d0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31700</TotalTime>
  <Words>1534</Words>
  <Application>Microsoft Office PowerPoint</Application>
  <PresentationFormat>Широкоэкранный</PresentationFormat>
  <Paragraphs>233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HSE Sans</vt:lpstr>
      <vt:lpstr>Palatino Linotype</vt:lpstr>
      <vt:lpstr>Office Theme</vt:lpstr>
      <vt:lpstr>Семинар НУГ «Управление надежностью на предприятиях»  Методика прогнозирования показателей безотказности киберфизических систем на примере группировки отечественных дронов сельскохозяйственного применения</vt:lpstr>
      <vt:lpstr>Презентация PowerPoint</vt:lpstr>
      <vt:lpstr>Рабочая гипотеза</vt:lpstr>
      <vt:lpstr>Актуальность</vt:lpstr>
      <vt:lpstr>Проблема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Семинар НУГ «Управление надежностью на предприятиях»  Методика прогнозирования показателей безотказности киберфизических систем на примере группировки отечественных дронов сельскохозяйственного применения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1469</cp:revision>
  <cp:lastPrinted>2021-11-11T13:08:42Z</cp:lastPrinted>
  <dcterms:created xsi:type="dcterms:W3CDTF">2021-11-11T08:52:47Z</dcterms:created>
  <dcterms:modified xsi:type="dcterms:W3CDTF">2025-09-12T15:12:12Z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