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416" r:id="rId5"/>
    <p:sldId id="461" r:id="rId6"/>
    <p:sldId id="462" r:id="rId7"/>
    <p:sldId id="463" r:id="rId8"/>
    <p:sldId id="464" r:id="rId9"/>
    <p:sldId id="465" r:id="rId10"/>
    <p:sldId id="466" r:id="rId11"/>
    <p:sldId id="467" r:id="rId12"/>
    <p:sldId id="468" r:id="rId13"/>
    <p:sldId id="470" r:id="rId14"/>
    <p:sldId id="471" r:id="rId15"/>
    <p:sldId id="472" r:id="rId16"/>
    <p:sldId id="473" r:id="rId17"/>
    <p:sldId id="474" r:id="rId18"/>
    <p:sldId id="475" r:id="rId19"/>
    <p:sldId id="458" r:id="rId20"/>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D69"/>
    <a:srgbClr val="000000"/>
    <a:srgbClr val="029C63"/>
    <a:srgbClr val="96628C"/>
    <a:srgbClr val="11A0D7"/>
    <a:srgbClr val="E61F3D"/>
    <a:srgbClr val="CD5A5A"/>
    <a:srgbClr val="FFD746"/>
    <a:srgbClr val="D9D9D9"/>
    <a:srgbClr val="EB68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0" autoAdjust="0"/>
    <p:restoredTop sz="95610" autoAdjust="0"/>
  </p:normalViewPr>
  <p:slideViewPr>
    <p:cSldViewPr snapToGrid="0" snapToObjects="1">
      <p:cViewPr varScale="1">
        <p:scale>
          <a:sx n="101" d="100"/>
          <a:sy n="101" d="100"/>
        </p:scale>
        <p:origin x="1404" y="108"/>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33" d="100"/>
        <a:sy n="133" d="100"/>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6.419"/>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8.435"/>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9.61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0.702"/>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6.419"/>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7.26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8.435"/>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9.61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0.702"/>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3.202"/>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4.019"/>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7.26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6.419"/>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7.26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8.435"/>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9.61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0.702"/>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3.202"/>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4.019"/>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8.435"/>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9.61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0.702"/>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3.202"/>
    </inkml:context>
    <inkml:brush xml:id="br0">
      <inkml:brushProperty name="width" value="0.35" units="cm"/>
      <inkml:brushProperty name="height" value="0.35" units="cm"/>
      <inkml:brushProperty name="color" value="#FFFFFF"/>
    </inkml:brush>
  </inkml:definitions>
  <inkml:trace contextRef="#ctx0" brushRef="#br0">0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54.019"/>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6.419"/>
    </inkml:context>
    <inkml:brush xml:id="br0">
      <inkml:brushProperty name="width" value="0.35" units="cm"/>
      <inkml:brushProperty name="height" value="0.35" units="cm"/>
      <inkml:brushProperty name="color" value="#FFFFFF"/>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16:01:47.269"/>
    </inkml:context>
    <inkml:brush xml:id="br0">
      <inkml:brushProperty name="width" value="0.35" units="cm"/>
      <inkml:brushProperty name="height" value="0.35" units="cm"/>
      <inkml:brushProperty name="color" value="#FFFFFF"/>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06/24/2025</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descr="A blue circle with white text&#10;&#10;Description automatically generated with low confidence">
            <a:extLst>
              <a:ext uri="{FF2B5EF4-FFF2-40B4-BE49-F238E27FC236}">
                <a16:creationId xmlns:a16="http://schemas.microsoft.com/office/drawing/2014/main" id="{BA292C80-0DA8-194A-9A66-279048FA2A54}"/>
              </a:ext>
            </a:extLst>
          </p:cNvPr>
          <p:cNvPicPr>
            <a:picLocks noChangeAspect="1"/>
          </p:cNvPicPr>
          <p:nvPr userDrawn="1"/>
        </p:nvPicPr>
        <p:blipFill>
          <a:blip r:embed="rId3"/>
          <a:stretch>
            <a:fill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10.png"/><Relationship Id="rId7" Type="http://schemas.openxmlformats.org/officeDocument/2006/relationships/customXml" Target="../ink/ink17.xml"/><Relationship Id="rId12" Type="http://schemas.openxmlformats.org/officeDocument/2006/relationships/image" Target="../media/image25.png"/><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24.png"/><Relationship Id="rId5" Type="http://schemas.openxmlformats.org/officeDocument/2006/relationships/customXml" Target="../ink/ink15.xml"/><Relationship Id="rId10" Type="http://schemas.openxmlformats.org/officeDocument/2006/relationships/image" Target="../media/image23.png"/><Relationship Id="rId4" Type="http://schemas.openxmlformats.org/officeDocument/2006/relationships/customXml" Target="../ink/ink14.xml"/><Relationship Id="rId9" Type="http://schemas.openxmlformats.org/officeDocument/2006/relationships/customXml" Target="../ink/ink19.xml"/></Relationships>
</file>

<file path=ppt/slides/_rels/slide12.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10.png"/><Relationship Id="rId7" Type="http://schemas.openxmlformats.org/officeDocument/2006/relationships/customXml" Target="../ink/ink24.xml"/><Relationship Id="rId2"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customXml" Target="../ink/ink23.xml"/><Relationship Id="rId5" Type="http://schemas.openxmlformats.org/officeDocument/2006/relationships/customXml" Target="../ink/ink22.xml"/><Relationship Id="rId10" Type="http://schemas.openxmlformats.org/officeDocument/2006/relationships/image" Target="../media/image26.png"/><Relationship Id="rId4" Type="http://schemas.openxmlformats.org/officeDocument/2006/relationships/customXml" Target="../ink/ink21.xml"/><Relationship Id="rId9" Type="http://schemas.openxmlformats.org/officeDocument/2006/relationships/customXml" Target="../ink/ink2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10" Type="http://schemas.openxmlformats.org/officeDocument/2006/relationships/customXml" Target="../ink/ink7.xml"/><Relationship Id="rId4" Type="http://schemas.openxmlformats.org/officeDocument/2006/relationships/image" Target="../media/image10.png"/><Relationship Id="rId9"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ustomXml" Target="../ink/ink12.xml"/><Relationship Id="rId2"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customXml" Target="../ink/ink10.xml"/><Relationship Id="rId4" Type="http://schemas.openxmlformats.org/officeDocument/2006/relationships/customXml" Target="../ink/ink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95C0D-D7DC-EF40-9E45-F5F0A4817CD2}"/>
              </a:ext>
            </a:extLst>
          </p:cNvPr>
          <p:cNvSpPr>
            <a:spLocks noGrp="1"/>
          </p:cNvSpPr>
          <p:nvPr>
            <p:ph type="title"/>
          </p:nvPr>
        </p:nvSpPr>
        <p:spPr>
          <a:xfrm>
            <a:off x="1027968" y="2716699"/>
            <a:ext cx="5347195" cy="2589375"/>
          </a:xfrm>
        </p:spPr>
        <p:txBody>
          <a:bodyPr>
            <a:noAutofit/>
          </a:bodyPr>
          <a:lstStyle/>
          <a:p>
            <a:pPr algn="ctr"/>
            <a:r>
              <a:rPr lang="ru-RU" sz="2400" b="1" dirty="0">
                <a:latin typeface="HSE Sans" panose="02000000000000000000" pitchFamily="50" charset="-52"/>
                <a:cs typeface="Arial" panose="020B0604020202020204" pitchFamily="34" charset="0"/>
              </a:rPr>
              <a:t>Научно-учебная группа</a:t>
            </a:r>
            <a:r>
              <a:rPr lang="ru-RU" sz="2400" dirty="0">
                <a:latin typeface="HSE Sans" panose="02000000000000000000" pitchFamily="50" charset="-52"/>
                <a:cs typeface="Arial" panose="020B0604020202020204" pitchFamily="34" charset="0"/>
              </a:rPr>
              <a:t> </a:t>
            </a:r>
            <a:br>
              <a:rPr lang="ru-RU" sz="2400" dirty="0">
                <a:latin typeface="HSE Sans" panose="02000000000000000000" pitchFamily="50" charset="-52"/>
                <a:cs typeface="Arial" panose="020B0604020202020204" pitchFamily="34" charset="0"/>
              </a:rPr>
            </a:br>
            <a:r>
              <a:rPr lang="ru-RU" sz="1800" dirty="0">
                <a:latin typeface="HSE Sans" panose="02000000000000000000" pitchFamily="50" charset="-52"/>
                <a:cs typeface="Arial" panose="020B0604020202020204" pitchFamily="34" charset="0"/>
              </a:rPr>
              <a:t>«</a:t>
            </a:r>
            <a:r>
              <a:rPr lang="ru-RU" sz="1800" b="1" dirty="0">
                <a:latin typeface="HSE Sans" panose="02000000000000000000" pitchFamily="50" charset="-52"/>
                <a:cs typeface="Arial" panose="020B0604020202020204" pitchFamily="34" charset="0"/>
              </a:rPr>
              <a:t>Управление надежностью на предприятиях</a:t>
            </a:r>
            <a:r>
              <a:rPr lang="ru-RU" sz="1800" dirty="0">
                <a:latin typeface="HSE Sans" panose="02000000000000000000" pitchFamily="50" charset="-52"/>
                <a:cs typeface="Arial" panose="020B0604020202020204" pitchFamily="34" charset="0"/>
              </a:rPr>
              <a:t>»</a:t>
            </a:r>
            <a:br>
              <a:rPr lang="ru-RU" sz="2000" dirty="0">
                <a:latin typeface="HSE Sans" panose="02000000000000000000" pitchFamily="50" charset="-52"/>
                <a:cs typeface="Arial" panose="020B0604020202020204" pitchFamily="34" charset="0"/>
              </a:rPr>
            </a:br>
            <a:br>
              <a:rPr lang="ru-RU" sz="2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Доклад подготовлен в ходе проведения исследования </a:t>
            </a:r>
            <a:br>
              <a:rPr lang="ru-RU" sz="1400"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«Высшая школа экономики» (НИУ ВШЭ)» в 2025 г.</a:t>
            </a:r>
            <a:endParaRPr lang="ru-RU" sz="2400" dirty="0">
              <a:latin typeface="HSE Sans" panose="02000000000000000000" pitchFamily="50" charset="-52"/>
              <a:cs typeface="Arial" panose="020B0604020202020204" pitchFamily="34" charset="0"/>
            </a:endParaRPr>
          </a:p>
        </p:txBody>
      </p:sp>
      <p:sp>
        <p:nvSpPr>
          <p:cNvPr id="3" name="Текст 2">
            <a:extLst>
              <a:ext uri="{FF2B5EF4-FFF2-40B4-BE49-F238E27FC236}">
                <a16:creationId xmlns:a16="http://schemas.microsoft.com/office/drawing/2014/main" id="{2B85EA7E-BEC4-B745-B2A8-D4E4AFC614FC}"/>
              </a:ext>
            </a:extLst>
          </p:cNvPr>
          <p:cNvSpPr>
            <a:spLocks noGrp="1"/>
          </p:cNvSpPr>
          <p:nvPr>
            <p:ph type="body" sz="quarter" idx="10"/>
          </p:nvPr>
        </p:nvSpPr>
        <p:spPr/>
        <p:txBody>
          <a:bodyPr/>
          <a:lstStyle/>
          <a:p>
            <a:r>
              <a:rPr lang="ru-RU" dirty="0">
                <a:latin typeface="HSE Sans" panose="02000000000000000000" pitchFamily="50" charset="-52"/>
                <a:cs typeface="Arial" panose="020B0604020202020204" pitchFamily="34" charset="0"/>
              </a:rPr>
              <a:t>Департамент </a:t>
            </a:r>
            <a:br>
              <a:rPr lang="ru-RU" dirty="0">
                <a:latin typeface="HSE Sans" panose="02000000000000000000" pitchFamily="50" charset="-52"/>
                <a:cs typeface="Arial" panose="020B0604020202020204" pitchFamily="34" charset="0"/>
              </a:rPr>
            </a:br>
            <a:r>
              <a:rPr lang="ru-RU" dirty="0">
                <a:latin typeface="HSE Sans" panose="02000000000000000000" pitchFamily="50" charset="-52"/>
                <a:cs typeface="Arial" panose="020B0604020202020204" pitchFamily="34" charset="0"/>
              </a:rPr>
              <a:t>электронной инженерии</a:t>
            </a:r>
          </a:p>
        </p:txBody>
      </p:sp>
      <p:sp>
        <p:nvSpPr>
          <p:cNvPr id="4" name="Текст 3">
            <a:extLst>
              <a:ext uri="{FF2B5EF4-FFF2-40B4-BE49-F238E27FC236}">
                <a16:creationId xmlns:a16="http://schemas.microsoft.com/office/drawing/2014/main" id="{DB8D49EC-434A-5443-AC3F-85F01995E632}"/>
              </a:ext>
            </a:extLst>
          </p:cNvPr>
          <p:cNvSpPr>
            <a:spLocks noGrp="1"/>
          </p:cNvSpPr>
          <p:nvPr>
            <p:ph type="body" sz="quarter" idx="11"/>
          </p:nvPr>
        </p:nvSpPr>
        <p:spPr/>
        <p:txBody>
          <a:bodyPr>
            <a:normAutofit/>
          </a:bodyPr>
          <a:lstStyle/>
          <a:p>
            <a:r>
              <a:rPr lang="ru-RU" dirty="0">
                <a:latin typeface="HSE Sans" panose="02000000000000000000" pitchFamily="50" charset="-52"/>
                <a:cs typeface="Arial" panose="020B0604020202020204" pitchFamily="34" charset="0"/>
              </a:rPr>
              <a:t>Московский институт электроники и математики им. А.Н. Тихонова</a:t>
            </a:r>
          </a:p>
        </p:txBody>
      </p:sp>
      <p:sp>
        <p:nvSpPr>
          <p:cNvPr id="5" name="Текст 4">
            <a:extLst>
              <a:ext uri="{FF2B5EF4-FFF2-40B4-BE49-F238E27FC236}">
                <a16:creationId xmlns:a16="http://schemas.microsoft.com/office/drawing/2014/main" id="{C6FAE0FA-3CAF-BA4B-8F9F-5FEF3C2F3CC6}"/>
              </a:ext>
            </a:extLst>
          </p:cNvPr>
          <p:cNvSpPr>
            <a:spLocks noGrp="1"/>
          </p:cNvSpPr>
          <p:nvPr>
            <p:ph type="body" idx="12"/>
          </p:nvPr>
        </p:nvSpPr>
        <p:spPr/>
        <p:txBody>
          <a:bodyPr/>
          <a:lstStyle/>
          <a:p>
            <a:r>
              <a:rPr lang="ru-RU" dirty="0">
                <a:latin typeface="HSE Sans" panose="02000000000000000000" pitchFamily="50" charset="-52"/>
                <a:cs typeface="Arial" panose="020B0604020202020204" pitchFamily="34" charset="0"/>
              </a:rPr>
              <a:t>Москва</a:t>
            </a:r>
          </a:p>
          <a:p>
            <a:r>
              <a:rPr lang="ru-RU" dirty="0">
                <a:latin typeface="HSE Sans" panose="02000000000000000000" pitchFamily="50" charset="-52"/>
                <a:cs typeface="Arial" panose="020B0604020202020204" pitchFamily="34" charset="0"/>
              </a:rPr>
              <a:t>24.06.2025 г.</a:t>
            </a:r>
          </a:p>
        </p:txBody>
      </p:sp>
      <p:sp>
        <p:nvSpPr>
          <p:cNvPr id="6" name="Прямоугольник: скругленные углы 5">
            <a:extLst>
              <a:ext uri="{FF2B5EF4-FFF2-40B4-BE49-F238E27FC236}">
                <a16:creationId xmlns:a16="http://schemas.microsoft.com/office/drawing/2014/main" id="{9CEE9B9B-9B18-4E8B-B2FB-65BC4D08957A}"/>
              </a:ext>
            </a:extLst>
          </p:cNvPr>
          <p:cNvSpPr/>
          <p:nvPr/>
        </p:nvSpPr>
        <p:spPr>
          <a:xfrm>
            <a:off x="1027968" y="2461188"/>
            <a:ext cx="5347195"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sp>
        <p:nvSpPr>
          <p:cNvPr id="8" name="Заголовок 1">
            <a:extLst>
              <a:ext uri="{FF2B5EF4-FFF2-40B4-BE49-F238E27FC236}">
                <a16:creationId xmlns:a16="http://schemas.microsoft.com/office/drawing/2014/main" id="{2D5AE6A7-279B-455A-B0A0-74BECF51F5A9}"/>
              </a:ext>
            </a:extLst>
          </p:cNvPr>
          <p:cNvSpPr txBox="1">
            <a:spLocks/>
          </p:cNvSpPr>
          <p:nvPr/>
        </p:nvSpPr>
        <p:spPr>
          <a:xfrm>
            <a:off x="6622991" y="2461188"/>
            <a:ext cx="4541041" cy="285114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HSE Sans" panose="02000000000000000000" pitchFamily="50" charset="-52"/>
                <a:cs typeface="Arial" panose="020B0604020202020204" pitchFamily="34" charset="0"/>
              </a:rPr>
              <a:t>Доклад</a:t>
            </a:r>
            <a:r>
              <a:rPr lang="ru-RU" sz="2000" dirty="0">
                <a:latin typeface="HSE Sans" panose="02000000000000000000" pitchFamily="50" charset="-52"/>
                <a:cs typeface="Arial" panose="020B0604020202020204" pitchFamily="34" charset="0"/>
              </a:rPr>
              <a:t> </a:t>
            </a:r>
            <a:br>
              <a:rPr lang="ru-RU" sz="2000" dirty="0">
                <a:latin typeface="HSE Sans" panose="02000000000000000000" pitchFamily="50" charset="-52"/>
                <a:cs typeface="Arial" panose="020B0604020202020204" pitchFamily="34" charset="0"/>
              </a:rPr>
            </a:br>
            <a:r>
              <a:rPr lang="ru-RU" sz="1600" b="1" dirty="0">
                <a:latin typeface="HSE Sans" panose="02000000000000000000" pitchFamily="50" charset="-52"/>
                <a:cs typeface="Arial" panose="020B0604020202020204" pitchFamily="34" charset="0"/>
              </a:rPr>
              <a:t>«Реструктуризация экспертного опросника для проведения онтологического анализа при обеспечении надежности электронных модулей»</a:t>
            </a:r>
            <a:br>
              <a:rPr lang="ru-RU" sz="1800" dirty="0">
                <a:latin typeface="HSE Sans" panose="02000000000000000000" pitchFamily="50" charset="-52"/>
                <a:cs typeface="Arial" panose="020B0604020202020204" pitchFamily="34" charset="0"/>
              </a:rPr>
            </a:br>
            <a:br>
              <a:rPr lang="ru-RU" sz="1800" dirty="0">
                <a:latin typeface="HSE Sans" panose="02000000000000000000" pitchFamily="50" charset="-52"/>
                <a:cs typeface="Arial" panose="020B0604020202020204" pitchFamily="34" charset="0"/>
              </a:rPr>
            </a:br>
            <a:endParaRPr lang="ru-RU" sz="1800" dirty="0">
              <a:latin typeface="HSE Sans" panose="02000000000000000000" pitchFamily="50" charset="-52"/>
              <a:cs typeface="Arial" panose="020B0604020202020204" pitchFamily="34" charset="0"/>
            </a:endParaRPr>
          </a:p>
          <a:p>
            <a:pPr algn="ctr"/>
            <a:endParaRPr lang="ru-RU" sz="1200" b="1" dirty="0">
              <a:latin typeface="HSE Sans" panose="02000000000000000000" pitchFamily="50" charset="-52"/>
              <a:cs typeface="Arial" panose="020B0604020202020204" pitchFamily="34" charset="0"/>
            </a:endParaRPr>
          </a:p>
          <a:p>
            <a:pPr algn="ctr"/>
            <a:endParaRPr lang="ru-RU" sz="1400" b="1" dirty="0">
              <a:latin typeface="HSE Sans" panose="02000000000000000000" pitchFamily="50" charset="-52"/>
              <a:cs typeface="Arial" panose="020B0604020202020204" pitchFamily="34" charset="0"/>
            </a:endParaRPr>
          </a:p>
          <a:p>
            <a:pPr algn="ctr"/>
            <a:r>
              <a:rPr lang="ru-RU" sz="1400" b="1" dirty="0">
                <a:latin typeface="HSE Sans" panose="02000000000000000000" pitchFamily="50" charset="-52"/>
                <a:cs typeface="Arial" panose="020B0604020202020204" pitchFamily="34" charset="0"/>
              </a:rPr>
              <a:t>Докладчик</a:t>
            </a:r>
            <a:r>
              <a:rPr lang="ru-RU" sz="1400" dirty="0">
                <a:latin typeface="HSE Sans" panose="02000000000000000000" pitchFamily="50" charset="-52"/>
                <a:cs typeface="Arial" panose="020B0604020202020204" pitchFamily="34" charset="0"/>
              </a:rPr>
              <a:t> </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Ландер Леонид Борисович</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аспирант 1 года обучения - ОП </a:t>
            </a:r>
            <a:r>
              <a:rPr lang="en-US" sz="1400" dirty="0">
                <a:latin typeface="HSE Sans" panose="02000000000000000000" pitchFamily="50" charset="-52"/>
                <a:cs typeface="Arial" panose="020B0604020202020204" pitchFamily="34" charset="0"/>
              </a:rPr>
              <a:t>“</a:t>
            </a:r>
            <a:r>
              <a:rPr lang="ru-RU" sz="1400" dirty="0">
                <a:latin typeface="HSE Sans" panose="02000000000000000000" pitchFamily="50" charset="-52"/>
                <a:cs typeface="Arial" panose="020B0604020202020204" pitchFamily="34" charset="0"/>
              </a:rPr>
              <a:t>Электроника, </a:t>
            </a:r>
          </a:p>
          <a:p>
            <a:pPr algn="ctr"/>
            <a:r>
              <a:rPr lang="ru-RU" sz="1400" dirty="0">
                <a:latin typeface="HSE Sans" panose="02000000000000000000" pitchFamily="50" charset="-52"/>
                <a:cs typeface="Arial" panose="020B0604020202020204" pitchFamily="34" charset="0"/>
              </a:rPr>
              <a:t>радиотехника и системы связи</a:t>
            </a:r>
            <a:r>
              <a:rPr lang="en-US" sz="1400" dirty="0">
                <a:latin typeface="HSE Sans" panose="02000000000000000000" pitchFamily="50" charset="-52"/>
                <a:cs typeface="Arial" panose="020B0604020202020204" pitchFamily="34" charset="0"/>
              </a:rPr>
              <a:t>”</a:t>
            </a:r>
            <a:endParaRPr lang="ru-RU" sz="1400" dirty="0">
              <a:latin typeface="HSE Sans" panose="02000000000000000000" pitchFamily="50" charset="-52"/>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1D54483D-1542-4DDB-95BB-44C3244848E8}"/>
              </a:ext>
            </a:extLst>
          </p:cNvPr>
          <p:cNvSpPr/>
          <p:nvPr/>
        </p:nvSpPr>
        <p:spPr>
          <a:xfrm>
            <a:off x="6622991" y="2461187"/>
            <a:ext cx="4541042"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pic>
        <p:nvPicPr>
          <p:cNvPr id="9" name="Рисунок 8">
            <a:extLst>
              <a:ext uri="{FF2B5EF4-FFF2-40B4-BE49-F238E27FC236}">
                <a16:creationId xmlns:a16="http://schemas.microsoft.com/office/drawing/2014/main" id="{067A9845-6CAD-C484-4EEB-80F504514A50}"/>
              </a:ext>
            </a:extLst>
          </p:cNvPr>
          <p:cNvPicPr>
            <a:picLocks noChangeAspect="1"/>
          </p:cNvPicPr>
          <p:nvPr/>
        </p:nvPicPr>
        <p:blipFill>
          <a:blip r:embed="rId2"/>
          <a:stretch>
            <a:fillRect/>
          </a:stretch>
        </p:blipFill>
        <p:spPr>
          <a:xfrm>
            <a:off x="8432362" y="3512137"/>
            <a:ext cx="922298" cy="922298"/>
          </a:xfrm>
          <a:prstGeom prst="ellipse">
            <a:avLst/>
          </a:prstGeom>
          <a:ln>
            <a:noFill/>
          </a:ln>
          <a:effectLst/>
        </p:spPr>
      </p:pic>
    </p:spTree>
    <p:extLst>
      <p:ext uri="{BB962C8B-B14F-4D97-AF65-F5344CB8AC3E}">
        <p14:creationId xmlns:p14="http://schemas.microsoft.com/office/powerpoint/2010/main" val="229945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F815C-EFD9-AB03-E8B0-6D3964A8393B}"/>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1FFC56C9-AC98-3062-F548-9D81EA66E76A}"/>
              </a:ext>
            </a:extLst>
          </p:cNvPr>
          <p:cNvSpPr>
            <a:spLocks noGrp="1"/>
          </p:cNvSpPr>
          <p:nvPr>
            <p:ph type="title"/>
          </p:nvPr>
        </p:nvSpPr>
        <p:spPr>
          <a:xfrm>
            <a:off x="585898" y="1447790"/>
            <a:ext cx="4683476" cy="777025"/>
          </a:xfrm>
        </p:spPr>
        <p:txBody>
          <a:bodyPr/>
          <a:lstStyle/>
          <a:p>
            <a:r>
              <a:rPr lang="ru-RU" dirty="0"/>
              <a:t>Математическое описание расчета</a:t>
            </a:r>
          </a:p>
        </p:txBody>
      </p:sp>
      <p:sp>
        <p:nvSpPr>
          <p:cNvPr id="5" name="Текст 4">
            <a:extLst>
              <a:ext uri="{FF2B5EF4-FFF2-40B4-BE49-F238E27FC236}">
                <a16:creationId xmlns:a16="http://schemas.microsoft.com/office/drawing/2014/main" id="{22367755-B184-5866-E8BA-79487CF785E3}"/>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AE3D0D2E-30BE-BDD0-607E-FEC194E0CAFA}"/>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9D842B03-D4E3-7776-F225-69FBBFAAA4DE}"/>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sp>
        <p:nvSpPr>
          <p:cNvPr id="8" name="Заголовок 2">
            <a:extLst>
              <a:ext uri="{FF2B5EF4-FFF2-40B4-BE49-F238E27FC236}">
                <a16:creationId xmlns:a16="http://schemas.microsoft.com/office/drawing/2014/main" id="{48759E43-9D42-F0CA-95A7-A711FEF859E6}"/>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mc:AlternateContent xmlns:mc="http://schemas.openxmlformats.org/markup-compatibility/2006" xmlns:a14="http://schemas.microsoft.com/office/drawing/2010/main">
        <mc:Choice Requires="a14">
          <p:sp>
            <p:nvSpPr>
              <p:cNvPr id="34" name="Текст 3">
                <a:extLst>
                  <a:ext uri="{FF2B5EF4-FFF2-40B4-BE49-F238E27FC236}">
                    <a16:creationId xmlns:a16="http://schemas.microsoft.com/office/drawing/2014/main" id="{6078AF6E-8CBC-6ECF-93B7-EB659E0BFE60}"/>
                  </a:ext>
                </a:extLst>
              </p:cNvPr>
              <p:cNvSpPr txBox="1">
                <a:spLocks/>
              </p:cNvSpPr>
              <p:nvPr/>
            </p:nvSpPr>
            <p:spPr>
              <a:xfrm>
                <a:off x="4041890" y="4703469"/>
                <a:ext cx="7994577" cy="2058837"/>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m:rPr>
                        <m:sty m:val="p"/>
                      </m:rPr>
                      <a:rPr lang="ru-RU" sz="1600" i="0">
                        <a:latin typeface="Cambria Math" panose="02040503050406030204" pitchFamily="18" charset="0"/>
                      </a:rPr>
                      <m:t>α</m:t>
                    </m:r>
                  </m:oMath>
                </a14:m>
                <a:r>
                  <a:rPr lang="en-US" sz="1600" baseline="-25000" dirty="0"/>
                  <a:t>i</a:t>
                </a:r>
                <a:r>
                  <a:rPr lang="en-US" sz="1600" dirty="0"/>
                  <a:t>,</a:t>
                </a:r>
                <a:r>
                  <a:rPr lang="ru-RU" sz="1600" dirty="0"/>
                  <a:t> </a:t>
                </a:r>
                <a14:m>
                  <m:oMath xmlns:m="http://schemas.openxmlformats.org/officeDocument/2006/math">
                    <m:r>
                      <m:rPr>
                        <m:sty m:val="p"/>
                      </m:rPr>
                      <a:rPr lang="ru-RU" sz="1600" i="0">
                        <a:latin typeface="Cambria Math" panose="02040503050406030204" pitchFamily="18" charset="0"/>
                      </a:rPr>
                      <m:t>β</m:t>
                    </m:r>
                  </m:oMath>
                </a14:m>
                <a:r>
                  <a:rPr lang="en-US" sz="1600" baseline="-25000" dirty="0" err="1"/>
                  <a:t>i</a:t>
                </a:r>
                <a:r>
                  <a:rPr lang="en-US" sz="1600" dirty="0"/>
                  <a:t> – </a:t>
                </a:r>
                <a:r>
                  <a:rPr lang="ru-RU" sz="1600" dirty="0"/>
                  <a:t>корректирующие постоянные; </a:t>
                </a:r>
                <a:r>
                  <a:rPr lang="en-US" sz="1600" dirty="0"/>
                  <a:t>R</a:t>
                </a:r>
                <a:r>
                  <a:rPr lang="en-US" sz="1600" baseline="-25000" dirty="0"/>
                  <a:t>i</a:t>
                </a:r>
                <a:r>
                  <a:rPr lang="en-US" sz="1600" dirty="0"/>
                  <a:t> – </a:t>
                </a:r>
                <a:r>
                  <a:rPr lang="ru-RU" sz="1600" dirty="0"/>
                  <a:t>результат ответов на вопросы опросника;                                                                               </a:t>
                </a:r>
                <a:r>
                  <a:rPr lang="en-US" sz="1600" dirty="0" err="1"/>
                  <a:t>G</a:t>
                </a:r>
                <a:r>
                  <a:rPr lang="en-US" sz="1600" baseline="-25000" dirty="0" err="1"/>
                  <a:t>ij</a:t>
                </a:r>
                <a:r>
                  <a:rPr lang="en-US" sz="1600" dirty="0"/>
                  <a:t> – </a:t>
                </a:r>
                <a:r>
                  <a:rPr lang="ru-RU" sz="1600" dirty="0"/>
                  <a:t>ответ на </a:t>
                </a:r>
                <a:r>
                  <a:rPr lang="en-US" sz="1600" dirty="0"/>
                  <a:t>j-</a:t>
                </a:r>
                <a:r>
                  <a:rPr lang="ru-RU" sz="1600" dirty="0"/>
                  <a:t>й вопрос </a:t>
                </a:r>
                <a:r>
                  <a:rPr lang="en-US" sz="1600" dirty="0" err="1"/>
                  <a:t>i</a:t>
                </a:r>
                <a:r>
                  <a:rPr lang="en-US" sz="1600" dirty="0"/>
                  <a:t>-</a:t>
                </a:r>
                <a:r>
                  <a:rPr lang="ru-RU" sz="1600" dirty="0"/>
                  <a:t>ой категории отказов; </a:t>
                </a:r>
                <a:r>
                  <a:rPr lang="en-US" sz="1600" dirty="0" err="1"/>
                  <a:t>W</a:t>
                </a:r>
                <a:r>
                  <a:rPr lang="en-US" sz="1600" baseline="-25000" dirty="0" err="1"/>
                  <a:t>ij</a:t>
                </a:r>
                <a:r>
                  <a:rPr lang="en-US" sz="1600" dirty="0"/>
                  <a:t> – </a:t>
                </a:r>
                <a:r>
                  <a:rPr lang="ru-RU" sz="1600" dirty="0"/>
                  <a:t>вес </a:t>
                </a:r>
                <a:r>
                  <a:rPr lang="en-US" sz="1600" dirty="0"/>
                  <a:t>j-</a:t>
                </a:r>
                <a:r>
                  <a:rPr lang="ru-RU" sz="1600" dirty="0"/>
                  <a:t>го вопроса </a:t>
                </a:r>
                <a:r>
                  <a:rPr lang="en-US" sz="1600" dirty="0" err="1"/>
                  <a:t>i</a:t>
                </a:r>
                <a:r>
                  <a:rPr lang="en-US" sz="1600" dirty="0"/>
                  <a:t>-</a:t>
                </a:r>
                <a:r>
                  <a:rPr lang="ru-RU" sz="1600" dirty="0"/>
                  <a:t>ой категории отказов;                                                                </a:t>
                </a:r>
                <a:r>
                  <a:rPr lang="en-US" sz="1600" dirty="0" err="1"/>
                  <a:t>n</a:t>
                </a:r>
                <a:r>
                  <a:rPr lang="en-US" sz="1600" baseline="-25000" dirty="0" err="1"/>
                  <a:t>i</a:t>
                </a:r>
                <a:r>
                  <a:rPr lang="en-US" sz="1600" dirty="0"/>
                  <a:t> – </a:t>
                </a:r>
                <a:r>
                  <a:rPr lang="ru-RU" sz="1600" dirty="0"/>
                  <a:t>количество вопросов по </a:t>
                </a:r>
                <a:r>
                  <a:rPr lang="en-US" sz="1600" dirty="0" err="1"/>
                  <a:t>i</a:t>
                </a:r>
                <a:r>
                  <a:rPr lang="en-US" sz="1600" dirty="0"/>
                  <a:t>-</a:t>
                </a:r>
                <a:r>
                  <a:rPr lang="ru-RU" sz="1600" dirty="0"/>
                  <a:t>ой категории отказов; </a:t>
                </a:r>
                <a:r>
                  <a:rPr lang="en-US" sz="1600" dirty="0"/>
                  <a:t>t – </a:t>
                </a:r>
                <a:r>
                  <a:rPr lang="ru-RU" sz="1600" dirty="0"/>
                  <a:t>время эксплуатации;                                                                                        </a:t>
                </a:r>
                <a:r>
                  <a:rPr lang="en-US" sz="1600" dirty="0"/>
                  <a:t>SS</a:t>
                </a:r>
                <a:r>
                  <a:rPr lang="en-US" sz="1600" baseline="-25000" dirty="0"/>
                  <a:t>ESS</a:t>
                </a:r>
                <a:r>
                  <a:rPr lang="en-US" sz="1600" dirty="0"/>
                  <a:t> – </a:t>
                </a:r>
                <a:r>
                  <a:rPr lang="ru-RU" sz="1600" dirty="0"/>
                  <a:t>коэффициент качества испытаний устройства;                                                                                                                                        </a:t>
                </a:r>
                <a:r>
                  <a:rPr lang="el-GR" sz="1600" dirty="0"/>
                  <a:t>Δ</a:t>
                </a:r>
                <a:r>
                  <a:rPr lang="en-US" sz="1600" dirty="0"/>
                  <a:t>T – </a:t>
                </a:r>
                <a:r>
                  <a:rPr lang="ru-RU" sz="1600" dirty="0"/>
                  <a:t>разница температур во время эксплуатации и вне эксплуатации;                                                                                                           </a:t>
                </a:r>
                <a:r>
                  <a:rPr lang="en-US" sz="1600" dirty="0"/>
                  <a:t>G – </a:t>
                </a:r>
                <a:r>
                  <a:rPr lang="ru-RU" sz="1600" dirty="0"/>
                  <a:t>магнитуда случайной вибрации во время эксплуатации;                                                         </a:t>
                </a:r>
                <a:r>
                  <a:rPr lang="en-US" sz="1600" dirty="0" err="1"/>
                  <a:t>G</a:t>
                </a:r>
                <a:r>
                  <a:rPr lang="en-US" sz="1600" baseline="-25000" dirty="0" err="1"/>
                  <a:t>xj</a:t>
                </a:r>
                <a:r>
                  <a:rPr lang="en-US" sz="1600" dirty="0"/>
                  <a:t> – </a:t>
                </a:r>
                <a:r>
                  <a:rPr lang="ru-RU" sz="1600" dirty="0"/>
                  <a:t>ответ на </a:t>
                </a:r>
                <a:r>
                  <a:rPr lang="en-US" sz="1600" dirty="0" err="1"/>
                  <a:t>i</a:t>
                </a:r>
                <a:r>
                  <a:rPr lang="en-US" sz="1600" dirty="0"/>
                  <a:t>-</a:t>
                </a:r>
                <a:r>
                  <a:rPr lang="ru-RU" sz="1600" dirty="0"/>
                  <a:t>й вопрос, относящийся к уровню х;                                                                             </a:t>
                </a:r>
                <a:r>
                  <a:rPr lang="en-US" sz="1600" dirty="0" err="1"/>
                  <a:t>n</a:t>
                </a:r>
                <a:r>
                  <a:rPr lang="en-US" sz="1600" baseline="-25000" dirty="0" err="1"/>
                  <a:t>x</a:t>
                </a:r>
                <a:r>
                  <a:rPr lang="en-US" sz="1600" dirty="0"/>
                  <a:t> – </a:t>
                </a:r>
                <a:r>
                  <a:rPr lang="ru-RU" sz="1600" dirty="0"/>
                  <a:t>количество вопросов </a:t>
                </a:r>
                <a:r>
                  <a:rPr lang="en-US" sz="1600" dirty="0" err="1"/>
                  <a:t>i</a:t>
                </a:r>
                <a:r>
                  <a:rPr lang="en-US" sz="1600" dirty="0"/>
                  <a:t>, </a:t>
                </a:r>
                <a:r>
                  <a:rPr lang="ru-RU" sz="1600" dirty="0"/>
                  <a:t>относящихся к уровню х</a:t>
                </a:r>
              </a:p>
            </p:txBody>
          </p:sp>
        </mc:Choice>
        <mc:Fallback xmlns="">
          <p:sp>
            <p:nvSpPr>
              <p:cNvPr id="34" name="Текст 3">
                <a:extLst>
                  <a:ext uri="{FF2B5EF4-FFF2-40B4-BE49-F238E27FC236}">
                    <a16:creationId xmlns:a16="http://schemas.microsoft.com/office/drawing/2014/main" id="{6078AF6E-8CBC-6ECF-93B7-EB659E0BFE60}"/>
                  </a:ext>
                </a:extLst>
              </p:cNvPr>
              <p:cNvSpPr txBox="1">
                <a:spLocks noRot="1" noChangeAspect="1" noMove="1" noResize="1" noEditPoints="1" noAdjustHandles="1" noChangeArrowheads="1" noChangeShapeType="1" noTextEdit="1"/>
              </p:cNvSpPr>
              <p:nvPr/>
            </p:nvSpPr>
            <p:spPr>
              <a:xfrm>
                <a:off x="4041890" y="4703469"/>
                <a:ext cx="7994577" cy="2058837"/>
              </a:xfrm>
              <a:prstGeom prst="rect">
                <a:avLst/>
              </a:prstGeom>
              <a:blipFill>
                <a:blip r:embed="rId2"/>
                <a:stretch>
                  <a:fillRect l="-1587" t="-3067" r="-38095" b="-61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762FFF9-30CB-3C2D-BFA7-3CED28FAFEC8}"/>
                  </a:ext>
                </a:extLst>
              </p:cNvPr>
              <p:cNvSpPr txBox="1"/>
              <p:nvPr/>
            </p:nvSpPr>
            <p:spPr>
              <a:xfrm>
                <a:off x="585897" y="1958269"/>
                <a:ext cx="2398871" cy="58445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solidFill>
                                <a:srgbClr val="0E2D69"/>
                              </a:solidFill>
                              <a:latin typeface="Cambria Math" panose="02040503050406030204" pitchFamily="18" charset="0"/>
                            </a:rPr>
                          </m:ctrlPr>
                        </m:sSubPr>
                        <m:e>
                          <m:r>
                            <a:rPr lang="ru-RU" sz="2000">
                              <a:solidFill>
                                <a:srgbClr val="0E2D69"/>
                              </a:solidFill>
                              <a:latin typeface="Cambria Math" panose="02040503050406030204" pitchFamily="18" charset="0"/>
                            </a:rPr>
                            <m:t>П</m:t>
                          </m:r>
                        </m:e>
                        <m:sub>
                          <m:r>
                            <a:rPr lang="ru-RU" sz="2000" i="1">
                              <a:solidFill>
                                <a:srgbClr val="0E2D69"/>
                              </a:solidFill>
                              <a:latin typeface="Cambria Math" panose="02040503050406030204" pitchFamily="18" charset="0"/>
                            </a:rPr>
                            <m:t>𝑖</m:t>
                          </m:r>
                        </m:sub>
                      </m:sSub>
                      <m:r>
                        <a:rPr lang="ru-RU" sz="2000" i="0">
                          <a:solidFill>
                            <a:srgbClr val="0E2D69"/>
                          </a:solidFill>
                          <a:latin typeface="Cambria Math" panose="02040503050406030204" pitchFamily="18" charset="0"/>
                        </a:rPr>
                        <m:t>=</m:t>
                      </m:r>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𝛼</m:t>
                          </m:r>
                        </m:e>
                        <m:sub>
                          <m:r>
                            <a:rPr lang="ru-RU" sz="2000" i="1">
                              <a:solidFill>
                                <a:srgbClr val="0E2D69"/>
                              </a:solidFill>
                              <a:latin typeface="Cambria Math" panose="02040503050406030204" pitchFamily="18" charset="0"/>
                            </a:rPr>
                            <m:t>𝑖</m:t>
                          </m:r>
                        </m:sub>
                      </m:sSub>
                      <m:sSup>
                        <m:sSupPr>
                          <m:ctrlPr>
                            <a:rPr lang="ru-RU" sz="2000" i="1">
                              <a:solidFill>
                                <a:srgbClr val="0E2D69"/>
                              </a:solidFill>
                              <a:latin typeface="Cambria Math" panose="02040503050406030204" pitchFamily="18" charset="0"/>
                            </a:rPr>
                          </m:ctrlPr>
                        </m:sSupPr>
                        <m:e>
                          <m:d>
                            <m:dPr>
                              <m:ctrlPr>
                                <a:rPr lang="ru-RU" sz="2000" i="1">
                                  <a:solidFill>
                                    <a:srgbClr val="0E2D69"/>
                                  </a:solidFill>
                                  <a:latin typeface="Cambria Math" panose="02040503050406030204" pitchFamily="18" charset="0"/>
                                </a:rPr>
                              </m:ctrlPr>
                            </m:dPr>
                            <m:e>
                              <m:r>
                                <a:rPr lang="ru-RU" sz="2000" i="0">
                                  <a:solidFill>
                                    <a:srgbClr val="0E2D69"/>
                                  </a:solidFill>
                                  <a:latin typeface="Cambria Math" panose="02040503050406030204" pitchFamily="18" charset="0"/>
                                </a:rPr>
                                <m:t>−</m:t>
                              </m:r>
                              <m:func>
                                <m:funcPr>
                                  <m:ctrlPr>
                                    <a:rPr lang="ru-RU" sz="2000" i="1">
                                      <a:solidFill>
                                        <a:srgbClr val="0E2D69"/>
                                      </a:solidFill>
                                      <a:latin typeface="Cambria Math" panose="02040503050406030204" pitchFamily="18" charset="0"/>
                                    </a:rPr>
                                  </m:ctrlPr>
                                </m:funcPr>
                                <m:fName>
                                  <m:r>
                                    <m:rPr>
                                      <m:sty m:val="p"/>
                                    </m:rPr>
                                    <a:rPr lang="ru-RU" sz="2000" i="0">
                                      <a:solidFill>
                                        <a:srgbClr val="0E2D69"/>
                                      </a:solidFill>
                                      <a:latin typeface="Cambria Math" panose="02040503050406030204" pitchFamily="18" charset="0"/>
                                    </a:rPr>
                                    <m:t>ln</m:t>
                                  </m:r>
                                </m:fName>
                                <m:e>
                                  <m:d>
                                    <m:dPr>
                                      <m:ctrlPr>
                                        <a:rPr lang="ru-RU" sz="2000" i="1">
                                          <a:solidFill>
                                            <a:srgbClr val="0E2D69"/>
                                          </a:solidFill>
                                          <a:latin typeface="Cambria Math" panose="02040503050406030204" pitchFamily="18" charset="0"/>
                                        </a:rPr>
                                      </m:ctrlPr>
                                    </m:dPr>
                                    <m:e>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𝑅</m:t>
                                          </m:r>
                                        </m:e>
                                        <m:sub>
                                          <m:r>
                                            <a:rPr lang="ru-RU" sz="2000" i="1">
                                              <a:solidFill>
                                                <a:srgbClr val="0E2D69"/>
                                              </a:solidFill>
                                              <a:latin typeface="Cambria Math" panose="02040503050406030204" pitchFamily="18" charset="0"/>
                                            </a:rPr>
                                            <m:t>𝑖</m:t>
                                          </m:r>
                                        </m:sub>
                                      </m:sSub>
                                    </m:e>
                                  </m:d>
                                </m:e>
                              </m:func>
                            </m:e>
                          </m:d>
                        </m:e>
                        <m:sup>
                          <m:f>
                            <m:fPr>
                              <m:ctrlPr>
                                <a:rPr lang="ru-RU" sz="2000" i="1">
                                  <a:solidFill>
                                    <a:srgbClr val="0E2D69"/>
                                  </a:solidFill>
                                  <a:latin typeface="Cambria Math" panose="02040503050406030204" pitchFamily="18" charset="0"/>
                                </a:rPr>
                              </m:ctrlPr>
                            </m:fPr>
                            <m:num>
                              <m:r>
                                <a:rPr lang="ru-RU" sz="2000" i="0">
                                  <a:solidFill>
                                    <a:srgbClr val="0E2D69"/>
                                  </a:solidFill>
                                  <a:latin typeface="Cambria Math" panose="02040503050406030204" pitchFamily="18" charset="0"/>
                                </a:rPr>
                                <m:t>1</m:t>
                              </m:r>
                            </m:num>
                            <m:den>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𝛽</m:t>
                                  </m:r>
                                </m:e>
                                <m:sub>
                                  <m:r>
                                    <a:rPr lang="ru-RU" sz="2000" i="1">
                                      <a:solidFill>
                                        <a:srgbClr val="0E2D69"/>
                                      </a:solidFill>
                                      <a:latin typeface="Cambria Math" panose="02040503050406030204" pitchFamily="18" charset="0"/>
                                    </a:rPr>
                                    <m:t>𝑖</m:t>
                                  </m:r>
                                </m:sub>
                              </m:sSub>
                            </m:den>
                          </m:f>
                        </m:sup>
                      </m:sSup>
                    </m:oMath>
                  </m:oMathPara>
                </a14:m>
                <a:endParaRPr lang="ru-RU" sz="2000" dirty="0"/>
              </a:p>
            </p:txBody>
          </p:sp>
        </mc:Choice>
        <mc:Fallback xmlns="">
          <p:sp>
            <p:nvSpPr>
              <p:cNvPr id="17" name="TextBox 16">
                <a:extLst>
                  <a:ext uri="{FF2B5EF4-FFF2-40B4-BE49-F238E27FC236}">
                    <a16:creationId xmlns:a16="http://schemas.microsoft.com/office/drawing/2014/main" id="{0762FFF9-30CB-3C2D-BFA7-3CED28FAFEC8}"/>
                  </a:ext>
                </a:extLst>
              </p:cNvPr>
              <p:cNvSpPr txBox="1">
                <a:spLocks noRot="1" noChangeAspect="1" noMove="1" noResize="1" noEditPoints="1" noAdjustHandles="1" noChangeArrowheads="1" noChangeShapeType="1" noTextEdit="1"/>
              </p:cNvSpPr>
              <p:nvPr/>
            </p:nvSpPr>
            <p:spPr>
              <a:xfrm>
                <a:off x="585897" y="1958269"/>
                <a:ext cx="2398871" cy="584455"/>
              </a:xfrm>
              <a:prstGeom prst="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D095094-F22D-AB6D-DC2D-D86CA3F86B10}"/>
                  </a:ext>
                </a:extLst>
              </p:cNvPr>
              <p:cNvSpPr txBox="1"/>
              <p:nvPr/>
            </p:nvSpPr>
            <p:spPr>
              <a:xfrm>
                <a:off x="3045514" y="1885119"/>
                <a:ext cx="2035284" cy="92153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𝑅</m:t>
                          </m:r>
                        </m:e>
                        <m:sub>
                          <m:r>
                            <a:rPr lang="ru-RU" sz="2000" i="1">
                              <a:solidFill>
                                <a:srgbClr val="0E2D69"/>
                              </a:solidFill>
                              <a:latin typeface="Cambria Math" panose="02040503050406030204" pitchFamily="18" charset="0"/>
                            </a:rPr>
                            <m:t>𝑖</m:t>
                          </m:r>
                        </m:sub>
                      </m:sSub>
                      <m:r>
                        <a:rPr lang="ru-RU" sz="2000" i="0">
                          <a:solidFill>
                            <a:srgbClr val="0E2D69"/>
                          </a:solidFill>
                          <a:latin typeface="Cambria Math" panose="02040503050406030204" pitchFamily="18" charset="0"/>
                        </a:rPr>
                        <m:t>=</m:t>
                      </m:r>
                      <m:f>
                        <m:fPr>
                          <m:ctrlPr>
                            <a:rPr lang="ru-RU" sz="2000" i="1">
                              <a:solidFill>
                                <a:srgbClr val="0E2D69"/>
                              </a:solidFill>
                              <a:latin typeface="Cambria Math" panose="02040503050406030204" pitchFamily="18" charset="0"/>
                            </a:rPr>
                          </m:ctrlPr>
                        </m:fPr>
                        <m:num>
                          <m:nary>
                            <m:naryPr>
                              <m:chr m:val="∑"/>
                              <m:limLoc m:val="subSup"/>
                              <m:ctrlPr>
                                <a:rPr lang="ru-RU" sz="2000" i="1">
                                  <a:solidFill>
                                    <a:srgbClr val="0E2D69"/>
                                  </a:solidFill>
                                  <a:latin typeface="Cambria Math" panose="02040503050406030204" pitchFamily="18" charset="0"/>
                                </a:rPr>
                              </m:ctrlPr>
                            </m:naryPr>
                            <m:sub>
                              <m:r>
                                <a:rPr lang="ru-RU" sz="2000" i="1">
                                  <a:solidFill>
                                    <a:srgbClr val="0E2D69"/>
                                  </a:solidFill>
                                  <a:latin typeface="Cambria Math" panose="02040503050406030204" pitchFamily="18" charset="0"/>
                                </a:rPr>
                                <m:t>𝑗</m:t>
                              </m:r>
                              <m:r>
                                <a:rPr lang="ru-RU" sz="2000" i="0">
                                  <a:solidFill>
                                    <a:srgbClr val="0E2D69"/>
                                  </a:solidFill>
                                  <a:latin typeface="Cambria Math" panose="02040503050406030204" pitchFamily="18" charset="0"/>
                                </a:rPr>
                                <m:t>=1</m:t>
                              </m:r>
                            </m:sub>
                            <m:sup>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𝑛</m:t>
                                  </m:r>
                                </m:e>
                                <m:sub>
                                  <m:r>
                                    <a:rPr lang="ru-RU" sz="2000" i="1">
                                      <a:solidFill>
                                        <a:srgbClr val="0E2D69"/>
                                      </a:solidFill>
                                      <a:latin typeface="Cambria Math" panose="02040503050406030204" pitchFamily="18" charset="0"/>
                                    </a:rPr>
                                    <m:t>𝑖</m:t>
                                  </m:r>
                                </m:sub>
                              </m:sSub>
                            </m:sup>
                            <m:e>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𝐺</m:t>
                                  </m:r>
                                </m:e>
                                <m:sub>
                                  <m:r>
                                    <a:rPr lang="ru-RU" sz="2000" i="1">
                                      <a:solidFill>
                                        <a:srgbClr val="0E2D69"/>
                                      </a:solidFill>
                                      <a:latin typeface="Cambria Math" panose="02040503050406030204" pitchFamily="18" charset="0"/>
                                    </a:rPr>
                                    <m:t>𝑖𝑗</m:t>
                                  </m:r>
                                </m:sub>
                              </m:sSub>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𝑊</m:t>
                                  </m:r>
                                </m:e>
                                <m:sub>
                                  <m:r>
                                    <a:rPr lang="ru-RU" sz="2000" i="1">
                                      <a:solidFill>
                                        <a:srgbClr val="0E2D69"/>
                                      </a:solidFill>
                                      <a:latin typeface="Cambria Math" panose="02040503050406030204" pitchFamily="18" charset="0"/>
                                    </a:rPr>
                                    <m:t>𝑖𝑗</m:t>
                                  </m:r>
                                </m:sub>
                              </m:sSub>
                            </m:e>
                          </m:nary>
                        </m:num>
                        <m:den>
                          <m:nary>
                            <m:naryPr>
                              <m:chr m:val="∑"/>
                              <m:limLoc m:val="subSup"/>
                              <m:ctrlPr>
                                <a:rPr lang="ru-RU" sz="2000" i="1">
                                  <a:solidFill>
                                    <a:srgbClr val="0E2D69"/>
                                  </a:solidFill>
                                  <a:latin typeface="Cambria Math" panose="02040503050406030204" pitchFamily="18" charset="0"/>
                                </a:rPr>
                              </m:ctrlPr>
                            </m:naryPr>
                            <m:sub>
                              <m:r>
                                <a:rPr lang="ru-RU" sz="2000" i="1">
                                  <a:solidFill>
                                    <a:srgbClr val="0E2D69"/>
                                  </a:solidFill>
                                  <a:latin typeface="Cambria Math" panose="02040503050406030204" pitchFamily="18" charset="0"/>
                                </a:rPr>
                                <m:t>𝑗</m:t>
                              </m:r>
                              <m:r>
                                <a:rPr lang="ru-RU" sz="2000" i="0">
                                  <a:solidFill>
                                    <a:srgbClr val="0E2D69"/>
                                  </a:solidFill>
                                  <a:latin typeface="Cambria Math" panose="02040503050406030204" pitchFamily="18" charset="0"/>
                                </a:rPr>
                                <m:t>=1</m:t>
                              </m:r>
                            </m:sub>
                            <m:sup>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𝑛</m:t>
                                  </m:r>
                                </m:e>
                                <m:sub>
                                  <m:r>
                                    <a:rPr lang="ru-RU" sz="2000" i="1">
                                      <a:solidFill>
                                        <a:srgbClr val="0E2D69"/>
                                      </a:solidFill>
                                      <a:latin typeface="Cambria Math" panose="02040503050406030204" pitchFamily="18" charset="0"/>
                                    </a:rPr>
                                    <m:t>𝑖</m:t>
                                  </m:r>
                                </m:sub>
                              </m:sSub>
                            </m:sup>
                            <m:e>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𝑊</m:t>
                                  </m:r>
                                </m:e>
                                <m:sub>
                                  <m:r>
                                    <a:rPr lang="ru-RU" sz="2000" i="1">
                                      <a:solidFill>
                                        <a:srgbClr val="0E2D69"/>
                                      </a:solidFill>
                                      <a:latin typeface="Cambria Math" panose="02040503050406030204" pitchFamily="18" charset="0"/>
                                    </a:rPr>
                                    <m:t>𝑖𝑗</m:t>
                                  </m:r>
                                </m:sub>
                              </m:sSub>
                            </m:e>
                          </m:nary>
                        </m:den>
                      </m:f>
                    </m:oMath>
                  </m:oMathPara>
                </a14:m>
                <a:endParaRPr lang="ru-RU" sz="2000" dirty="0"/>
              </a:p>
            </p:txBody>
          </p:sp>
        </mc:Choice>
        <mc:Fallback xmlns="">
          <p:sp>
            <p:nvSpPr>
              <p:cNvPr id="19" name="TextBox 18">
                <a:extLst>
                  <a:ext uri="{FF2B5EF4-FFF2-40B4-BE49-F238E27FC236}">
                    <a16:creationId xmlns:a16="http://schemas.microsoft.com/office/drawing/2014/main" id="{9D095094-F22D-AB6D-DC2D-D86CA3F86B10}"/>
                  </a:ext>
                </a:extLst>
              </p:cNvPr>
              <p:cNvSpPr txBox="1">
                <a:spLocks noRot="1" noChangeAspect="1" noMove="1" noResize="1" noEditPoints="1" noAdjustHandles="1" noChangeArrowheads="1" noChangeShapeType="1" noTextEdit="1"/>
              </p:cNvSpPr>
              <p:nvPr/>
            </p:nvSpPr>
            <p:spPr>
              <a:xfrm>
                <a:off x="3045514" y="1885119"/>
                <a:ext cx="2035284" cy="921534"/>
              </a:xfrm>
              <a:prstGeom prst="rect">
                <a:avLst/>
              </a:prstGeom>
              <a:blipFill>
                <a:blip r:embed="rId4"/>
                <a:stretch>
                  <a:fillRect t="-49315" b="-7260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06A194E-1BD5-3B8E-7E74-7483B476B93F}"/>
                  </a:ext>
                </a:extLst>
              </p:cNvPr>
              <p:cNvSpPr txBox="1"/>
              <p:nvPr/>
            </p:nvSpPr>
            <p:spPr>
              <a:xfrm>
                <a:off x="585898" y="3598986"/>
                <a:ext cx="2873265" cy="74244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solidFill>
                                <a:srgbClr val="0E2D69"/>
                              </a:solidFill>
                              <a:latin typeface="Cambria Math" panose="02040503050406030204" pitchFamily="18" charset="0"/>
                            </a:rPr>
                          </m:ctrlPr>
                        </m:sSubPr>
                        <m:e>
                          <m:r>
                            <a:rPr lang="ru-RU" sz="2000">
                              <a:solidFill>
                                <a:srgbClr val="0E2D69"/>
                              </a:solidFill>
                              <a:latin typeface="Cambria Math" panose="02040503050406030204" pitchFamily="18" charset="0"/>
                            </a:rPr>
                            <m:t>П</m:t>
                          </m:r>
                        </m:e>
                        <m:sub>
                          <m:r>
                            <a:rPr lang="ru-RU" sz="2000" i="1">
                              <a:solidFill>
                                <a:srgbClr val="0E2D69"/>
                              </a:solidFill>
                              <a:latin typeface="Cambria Math" panose="02040503050406030204" pitchFamily="18" charset="0"/>
                            </a:rPr>
                            <m:t>𝐼𝑀</m:t>
                          </m:r>
                        </m:sub>
                      </m:sSub>
                      <m:r>
                        <a:rPr lang="ru-RU" sz="2000" i="0">
                          <a:solidFill>
                            <a:srgbClr val="0E2D69"/>
                          </a:solidFill>
                          <a:latin typeface="Cambria Math" panose="02040503050406030204" pitchFamily="18" charset="0"/>
                        </a:rPr>
                        <m:t>=</m:t>
                      </m:r>
                      <m:f>
                        <m:fPr>
                          <m:ctrlPr>
                            <a:rPr lang="ru-RU" sz="2000" i="1">
                              <a:solidFill>
                                <a:srgbClr val="0E2D69"/>
                              </a:solidFill>
                              <a:latin typeface="Cambria Math" panose="02040503050406030204" pitchFamily="18" charset="0"/>
                            </a:rPr>
                          </m:ctrlPr>
                        </m:fPr>
                        <m:num>
                          <m:sSup>
                            <m:sSupPr>
                              <m:ctrlPr>
                                <a:rPr lang="ru-RU" sz="2000" i="1">
                                  <a:solidFill>
                                    <a:srgbClr val="0E2D69"/>
                                  </a:solidFill>
                                  <a:latin typeface="Cambria Math" panose="02040503050406030204" pitchFamily="18" charset="0"/>
                                </a:rPr>
                              </m:ctrlPr>
                            </m:sSupPr>
                            <m:e>
                              <m:r>
                                <a:rPr lang="ru-RU" sz="2000" i="1">
                                  <a:solidFill>
                                    <a:srgbClr val="0E2D69"/>
                                  </a:solidFill>
                                  <a:latin typeface="Cambria Math" panose="02040503050406030204" pitchFamily="18" charset="0"/>
                                </a:rPr>
                                <m:t>𝑡</m:t>
                              </m:r>
                            </m:e>
                            <m:sup>
                              <m:r>
                                <a:rPr lang="ru-RU" sz="2000" i="0">
                                  <a:solidFill>
                                    <a:srgbClr val="0E2D69"/>
                                  </a:solidFill>
                                  <a:latin typeface="Cambria Math" panose="02040503050406030204" pitchFamily="18" charset="0"/>
                                </a:rPr>
                                <m:t>−0,62</m:t>
                              </m:r>
                            </m:sup>
                          </m:sSup>
                        </m:num>
                        <m:den>
                          <m:r>
                            <a:rPr lang="ru-RU" sz="2000" i="0">
                              <a:solidFill>
                                <a:srgbClr val="0E2D69"/>
                              </a:solidFill>
                              <a:latin typeface="Cambria Math" panose="02040503050406030204" pitchFamily="18" charset="0"/>
                            </a:rPr>
                            <m:t>1,77</m:t>
                          </m:r>
                        </m:den>
                      </m:f>
                      <m:d>
                        <m:dPr>
                          <m:ctrlPr>
                            <a:rPr lang="ru-RU" sz="2000" i="1">
                              <a:solidFill>
                                <a:srgbClr val="0E2D69"/>
                              </a:solidFill>
                              <a:latin typeface="Cambria Math" panose="02040503050406030204" pitchFamily="18" charset="0"/>
                            </a:rPr>
                          </m:ctrlPr>
                        </m:dPr>
                        <m:e>
                          <m:r>
                            <a:rPr lang="ru-RU" sz="2000" i="0">
                              <a:solidFill>
                                <a:srgbClr val="0E2D69"/>
                              </a:solidFill>
                              <a:latin typeface="Cambria Math" panose="02040503050406030204" pitchFamily="18" charset="0"/>
                            </a:rPr>
                            <m:t>1−</m:t>
                          </m:r>
                          <m:r>
                            <a:rPr lang="ru-RU" sz="2000" i="1">
                              <a:solidFill>
                                <a:srgbClr val="0E2D69"/>
                              </a:solidFill>
                              <a:latin typeface="Cambria Math" panose="02040503050406030204" pitchFamily="18" charset="0"/>
                            </a:rPr>
                            <m:t>𝑆</m:t>
                          </m:r>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𝑆</m:t>
                              </m:r>
                            </m:e>
                            <m:sub>
                              <m:r>
                                <a:rPr lang="ru-RU" sz="2000" i="1">
                                  <a:solidFill>
                                    <a:srgbClr val="0E2D69"/>
                                  </a:solidFill>
                                  <a:latin typeface="Cambria Math" panose="02040503050406030204" pitchFamily="18" charset="0"/>
                                </a:rPr>
                                <m:t>𝐸𝑆𝑆</m:t>
                              </m:r>
                            </m:sub>
                          </m:sSub>
                        </m:e>
                      </m:d>
                    </m:oMath>
                  </m:oMathPara>
                </a14:m>
                <a:endParaRPr lang="ru-RU" sz="2000" dirty="0"/>
              </a:p>
            </p:txBody>
          </p:sp>
        </mc:Choice>
        <mc:Fallback xmlns="">
          <p:sp>
            <p:nvSpPr>
              <p:cNvPr id="22" name="TextBox 21">
                <a:extLst>
                  <a:ext uri="{FF2B5EF4-FFF2-40B4-BE49-F238E27FC236}">
                    <a16:creationId xmlns:a16="http://schemas.microsoft.com/office/drawing/2014/main" id="{606A194E-1BD5-3B8E-7E74-7483B476B93F}"/>
                  </a:ext>
                </a:extLst>
              </p:cNvPr>
              <p:cNvSpPr txBox="1">
                <a:spLocks noRot="1" noChangeAspect="1" noMove="1" noResize="1" noEditPoints="1" noAdjustHandles="1" noChangeArrowheads="1" noChangeShapeType="1" noTextEdit="1"/>
              </p:cNvSpPr>
              <p:nvPr/>
            </p:nvSpPr>
            <p:spPr>
              <a:xfrm>
                <a:off x="585898" y="3598986"/>
                <a:ext cx="2873265" cy="742447"/>
              </a:xfrm>
              <a:prstGeom prst="rect">
                <a:avLst/>
              </a:prstGeom>
              <a:blipFill>
                <a:blip r:embed="rId5"/>
                <a:stretch>
                  <a:fillRect b="-169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84F3932-E3B7-FDE1-A999-39186898B283}"/>
                  </a:ext>
                </a:extLst>
              </p:cNvPr>
              <p:cNvSpPr txBox="1"/>
              <p:nvPr/>
            </p:nvSpPr>
            <p:spPr>
              <a:xfrm>
                <a:off x="585897" y="2806653"/>
                <a:ext cx="7536775" cy="7923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solidFill>
                                <a:srgbClr val="0E2D69"/>
                              </a:solidFill>
                              <a:latin typeface="Cambria Math" panose="02040503050406030204" pitchFamily="18" charset="0"/>
                            </a:rPr>
                          </m:ctrlPr>
                        </m:sSubPr>
                        <m:e>
                          <m:r>
                            <a:rPr lang="ru-RU" sz="2000">
                              <a:solidFill>
                                <a:srgbClr val="0E2D69"/>
                              </a:solidFill>
                              <a:latin typeface="Cambria Math" panose="02040503050406030204" pitchFamily="18" charset="0"/>
                            </a:rPr>
                            <m:t>П</m:t>
                          </m:r>
                        </m:e>
                        <m:sub>
                          <m:r>
                            <a:rPr lang="ru-RU" sz="2000" i="1">
                              <a:solidFill>
                                <a:srgbClr val="0E2D69"/>
                              </a:solidFill>
                              <a:latin typeface="Cambria Math" panose="02040503050406030204" pitchFamily="18" charset="0"/>
                            </a:rPr>
                            <m:t>𝐸</m:t>
                          </m:r>
                        </m:sub>
                      </m:sSub>
                      <m:r>
                        <a:rPr lang="ru-RU" sz="2000" i="0">
                          <a:solidFill>
                            <a:srgbClr val="0E2D69"/>
                          </a:solidFill>
                          <a:latin typeface="Cambria Math" panose="02040503050406030204" pitchFamily="18" charset="0"/>
                        </a:rPr>
                        <m:t>=</m:t>
                      </m:r>
                      <m:f>
                        <m:fPr>
                          <m:ctrlPr>
                            <a:rPr lang="ru-RU" sz="2000" i="1">
                              <a:solidFill>
                                <a:srgbClr val="0E2D69"/>
                              </a:solidFill>
                              <a:latin typeface="Cambria Math" panose="02040503050406030204" pitchFamily="18" charset="0"/>
                            </a:rPr>
                          </m:ctrlPr>
                        </m:fPr>
                        <m:num>
                          <m:r>
                            <a:rPr lang="ru-RU" sz="2000" i="0">
                              <a:solidFill>
                                <a:srgbClr val="0E2D69"/>
                              </a:solidFill>
                              <a:latin typeface="Cambria Math" panose="02040503050406030204" pitchFamily="18" charset="0"/>
                            </a:rPr>
                            <m:t>0,855∙</m:t>
                          </m:r>
                          <m:d>
                            <m:dPr>
                              <m:endChr m:val=""/>
                              <m:ctrlPr>
                                <a:rPr lang="ru-RU" sz="2000" i="1">
                                  <a:solidFill>
                                    <a:srgbClr val="0E2D69"/>
                                  </a:solidFill>
                                  <a:latin typeface="Cambria Math" panose="02040503050406030204" pitchFamily="18" charset="0"/>
                                </a:rPr>
                              </m:ctrlPr>
                            </m:dPr>
                            <m:e>
                              <m:r>
                                <a:rPr lang="ru-RU" sz="2000" i="0">
                                  <a:solidFill>
                                    <a:srgbClr val="0E2D69"/>
                                  </a:solidFill>
                                  <a:latin typeface="Cambria Math" panose="02040503050406030204" pitchFamily="18" charset="0"/>
                                </a:rPr>
                                <m:t>0,8∙</m:t>
                              </m:r>
                              <m:d>
                                <m:dPr>
                                  <m:ctrlPr>
                                    <a:rPr lang="ru-RU" sz="2000" i="1">
                                      <a:solidFill>
                                        <a:srgbClr val="0E2D69"/>
                                      </a:solidFill>
                                      <a:latin typeface="Cambria Math" panose="02040503050406030204" pitchFamily="18" charset="0"/>
                                    </a:rPr>
                                  </m:ctrlPr>
                                </m:dPr>
                                <m:e>
                                  <m:r>
                                    <a:rPr lang="ru-RU" sz="2000" i="0">
                                      <a:solidFill>
                                        <a:srgbClr val="0E2D69"/>
                                      </a:solidFill>
                                      <a:latin typeface="Cambria Math" panose="02040503050406030204" pitchFamily="18" charset="0"/>
                                    </a:rPr>
                                    <m:t>1−</m:t>
                                  </m:r>
                                  <m:sSup>
                                    <m:sSupPr>
                                      <m:ctrlPr>
                                        <a:rPr lang="ru-RU" sz="2000" i="1">
                                          <a:solidFill>
                                            <a:srgbClr val="0E2D69"/>
                                          </a:solidFill>
                                          <a:latin typeface="Cambria Math" panose="02040503050406030204" pitchFamily="18" charset="0"/>
                                        </a:rPr>
                                      </m:ctrlPr>
                                    </m:sSupPr>
                                    <m:e>
                                      <m:r>
                                        <a:rPr lang="ru-RU" sz="2000" i="1">
                                          <a:solidFill>
                                            <a:srgbClr val="0E2D69"/>
                                          </a:solidFill>
                                          <a:latin typeface="Cambria Math" panose="02040503050406030204" pitchFamily="18" charset="0"/>
                                        </a:rPr>
                                        <m:t>𝑒</m:t>
                                      </m:r>
                                    </m:e>
                                    <m:sup>
                                      <m:d>
                                        <m:dPr>
                                          <m:ctrlPr>
                                            <a:rPr lang="ru-RU" sz="2000" i="1">
                                              <a:solidFill>
                                                <a:srgbClr val="0E2D69"/>
                                              </a:solidFill>
                                              <a:latin typeface="Cambria Math" panose="02040503050406030204" pitchFamily="18" charset="0"/>
                                            </a:rPr>
                                          </m:ctrlPr>
                                        </m:dPr>
                                        <m:e>
                                          <m:r>
                                            <a:rPr lang="ru-RU" sz="2000" i="0">
                                              <a:solidFill>
                                                <a:srgbClr val="0E2D69"/>
                                              </a:solidFill>
                                              <a:latin typeface="Cambria Math" panose="02040503050406030204" pitchFamily="18" charset="0"/>
                                            </a:rPr>
                                            <m:t>−0,065</m:t>
                                          </m:r>
                                          <m:sSup>
                                            <m:sSupPr>
                                              <m:ctrlPr>
                                                <a:rPr lang="ru-RU" sz="2000" i="1">
                                                  <a:solidFill>
                                                    <a:srgbClr val="0E2D69"/>
                                                  </a:solidFill>
                                                  <a:latin typeface="Cambria Math" panose="02040503050406030204" pitchFamily="18" charset="0"/>
                                                </a:rPr>
                                              </m:ctrlPr>
                                            </m:sSupPr>
                                            <m:e>
                                              <m:d>
                                                <m:dPr>
                                                  <m:ctrlPr>
                                                    <a:rPr lang="ru-RU" sz="2000" i="1">
                                                      <a:solidFill>
                                                        <a:srgbClr val="0E2D69"/>
                                                      </a:solidFill>
                                                      <a:latin typeface="Cambria Math" panose="02040503050406030204" pitchFamily="18" charset="0"/>
                                                    </a:rPr>
                                                  </m:ctrlPr>
                                                </m:dPr>
                                                <m:e>
                                                  <m:r>
                                                    <a:rPr lang="ru-RU" sz="2000" i="0">
                                                      <a:solidFill>
                                                        <a:srgbClr val="0E2D69"/>
                                                      </a:solidFill>
                                                      <a:latin typeface="Cambria Math" panose="02040503050406030204" pitchFamily="18" charset="0"/>
                                                    </a:rPr>
                                                    <m:t>∆</m:t>
                                                  </m:r>
                                                  <m:r>
                                                    <a:rPr lang="ru-RU" sz="2000" i="1">
                                                      <a:solidFill>
                                                        <a:srgbClr val="0E2D69"/>
                                                      </a:solidFill>
                                                      <a:latin typeface="Cambria Math" panose="02040503050406030204" pitchFamily="18" charset="0"/>
                                                    </a:rPr>
                                                    <m:t>𝑇</m:t>
                                                  </m:r>
                                                  <m:r>
                                                    <a:rPr lang="ru-RU" sz="2000" i="0">
                                                      <a:solidFill>
                                                        <a:srgbClr val="0E2D69"/>
                                                      </a:solidFill>
                                                      <a:latin typeface="Cambria Math" panose="02040503050406030204" pitchFamily="18" charset="0"/>
                                                    </a:rPr>
                                                    <m:t>+0,6</m:t>
                                                  </m:r>
                                                </m:e>
                                              </m:d>
                                            </m:e>
                                            <m:sup>
                                              <m:r>
                                                <a:rPr lang="ru-RU" sz="2000" i="0">
                                                  <a:solidFill>
                                                    <a:srgbClr val="0E2D69"/>
                                                  </a:solidFill>
                                                  <a:latin typeface="Cambria Math" panose="02040503050406030204" pitchFamily="18" charset="0"/>
                                                </a:rPr>
                                                <m:t>0,6</m:t>
                                              </m:r>
                                            </m:sup>
                                          </m:sSup>
                                        </m:e>
                                      </m:d>
                                    </m:sup>
                                  </m:sSup>
                                </m:e>
                              </m:d>
                              <m:r>
                                <a:rPr lang="ru-RU" sz="2000" i="0">
                                  <a:solidFill>
                                    <a:srgbClr val="0E2D69"/>
                                  </a:solidFill>
                                  <a:latin typeface="Cambria Math" panose="02040503050406030204" pitchFamily="18" charset="0"/>
                                </a:rPr>
                                <m:t>+0,2</m:t>
                              </m:r>
                              <m:d>
                                <m:dPr>
                                  <m:ctrlPr>
                                    <a:rPr lang="ru-RU" sz="2000" i="1">
                                      <a:solidFill>
                                        <a:srgbClr val="0E2D69"/>
                                      </a:solidFill>
                                      <a:latin typeface="Cambria Math" panose="02040503050406030204" pitchFamily="18" charset="0"/>
                                    </a:rPr>
                                  </m:ctrlPr>
                                </m:dPr>
                                <m:e>
                                  <m:r>
                                    <a:rPr lang="ru-RU" sz="2000" i="0">
                                      <a:solidFill>
                                        <a:srgbClr val="0E2D69"/>
                                      </a:solidFill>
                                      <a:latin typeface="Cambria Math" panose="02040503050406030204" pitchFamily="18" charset="0"/>
                                    </a:rPr>
                                    <m:t>1−</m:t>
                                  </m:r>
                                  <m:sSup>
                                    <m:sSupPr>
                                      <m:ctrlPr>
                                        <a:rPr lang="ru-RU" sz="2000" i="1">
                                          <a:solidFill>
                                            <a:srgbClr val="0E2D69"/>
                                          </a:solidFill>
                                          <a:latin typeface="Cambria Math" panose="02040503050406030204" pitchFamily="18" charset="0"/>
                                        </a:rPr>
                                      </m:ctrlPr>
                                    </m:sSupPr>
                                    <m:e>
                                      <m:r>
                                        <a:rPr lang="ru-RU" sz="2000" i="1">
                                          <a:solidFill>
                                            <a:srgbClr val="0E2D69"/>
                                          </a:solidFill>
                                          <a:latin typeface="Cambria Math" panose="02040503050406030204" pitchFamily="18" charset="0"/>
                                        </a:rPr>
                                        <m:t>𝑒</m:t>
                                      </m:r>
                                    </m:e>
                                    <m:sup>
                                      <m:d>
                                        <m:dPr>
                                          <m:ctrlPr>
                                            <a:rPr lang="ru-RU" sz="2000" i="1">
                                              <a:solidFill>
                                                <a:srgbClr val="0E2D69"/>
                                              </a:solidFill>
                                              <a:latin typeface="Cambria Math" panose="02040503050406030204" pitchFamily="18" charset="0"/>
                                            </a:rPr>
                                          </m:ctrlPr>
                                        </m:dPr>
                                        <m:e>
                                          <m:r>
                                            <a:rPr lang="ru-RU" sz="2000" i="0">
                                              <a:solidFill>
                                                <a:srgbClr val="0E2D69"/>
                                              </a:solidFill>
                                              <a:latin typeface="Cambria Math" panose="02040503050406030204" pitchFamily="18" charset="0"/>
                                            </a:rPr>
                                            <m:t>−0,046</m:t>
                                          </m:r>
                                          <m:sSup>
                                            <m:sSupPr>
                                              <m:ctrlPr>
                                                <a:rPr lang="ru-RU" sz="2000" i="1">
                                                  <a:solidFill>
                                                    <a:srgbClr val="0E2D69"/>
                                                  </a:solidFill>
                                                  <a:latin typeface="Cambria Math" panose="02040503050406030204" pitchFamily="18" charset="0"/>
                                                </a:rPr>
                                              </m:ctrlPr>
                                            </m:sSupPr>
                                            <m:e>
                                              <m:r>
                                                <a:rPr lang="ru-RU" sz="2000" i="1">
                                                  <a:solidFill>
                                                    <a:srgbClr val="0E2D69"/>
                                                  </a:solidFill>
                                                  <a:latin typeface="Cambria Math" panose="02040503050406030204" pitchFamily="18" charset="0"/>
                                                </a:rPr>
                                                <m:t>𝐺</m:t>
                                              </m:r>
                                            </m:e>
                                            <m:sup>
                                              <m:r>
                                                <a:rPr lang="ru-RU" sz="2000" i="0">
                                                  <a:solidFill>
                                                    <a:srgbClr val="0E2D69"/>
                                                  </a:solidFill>
                                                  <a:latin typeface="Cambria Math" panose="02040503050406030204" pitchFamily="18" charset="0"/>
                                                </a:rPr>
                                                <m:t>1,71</m:t>
                                              </m:r>
                                            </m:sup>
                                          </m:sSup>
                                        </m:e>
                                      </m:d>
                                    </m:sup>
                                  </m:sSup>
                                </m:e>
                              </m:d>
                            </m:e>
                          </m:d>
                        </m:num>
                        <m:den>
                          <m:r>
                            <a:rPr lang="ru-RU" sz="2000" i="0">
                              <a:solidFill>
                                <a:srgbClr val="0E2D69"/>
                              </a:solidFill>
                              <a:latin typeface="Cambria Math" panose="02040503050406030204" pitchFamily="18" charset="0"/>
                            </a:rPr>
                            <m:t>0,205</m:t>
                          </m:r>
                        </m:den>
                      </m:f>
                    </m:oMath>
                  </m:oMathPara>
                </a14:m>
                <a:endParaRPr lang="ru-RU" sz="2000" dirty="0"/>
              </a:p>
            </p:txBody>
          </p:sp>
        </mc:Choice>
        <mc:Fallback xmlns="">
          <p:sp>
            <p:nvSpPr>
              <p:cNvPr id="24" name="TextBox 23">
                <a:extLst>
                  <a:ext uri="{FF2B5EF4-FFF2-40B4-BE49-F238E27FC236}">
                    <a16:creationId xmlns:a16="http://schemas.microsoft.com/office/drawing/2014/main" id="{D84F3932-E3B7-FDE1-A999-39186898B283}"/>
                  </a:ext>
                </a:extLst>
              </p:cNvPr>
              <p:cNvSpPr txBox="1">
                <a:spLocks noRot="1" noChangeAspect="1" noMove="1" noResize="1" noEditPoints="1" noAdjustHandles="1" noChangeArrowheads="1" noChangeShapeType="1" noTextEdit="1"/>
              </p:cNvSpPr>
              <p:nvPr/>
            </p:nvSpPr>
            <p:spPr>
              <a:xfrm>
                <a:off x="585897" y="2806653"/>
                <a:ext cx="7536775" cy="792333"/>
              </a:xfrm>
              <a:prstGeom prst="rect">
                <a:avLst/>
              </a:prstGeom>
              <a:blipFill>
                <a:blip r:embed="rId6"/>
                <a:stretch>
                  <a:fillRect t="-79688" b="-85938"/>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C4F3644-7F9A-E878-84A3-E4A18C51FA83}"/>
                  </a:ext>
                </a:extLst>
              </p:cNvPr>
              <p:cNvSpPr txBox="1"/>
              <p:nvPr/>
            </p:nvSpPr>
            <p:spPr>
              <a:xfrm>
                <a:off x="585897" y="4425687"/>
                <a:ext cx="2396756" cy="7080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solidFill>
                                <a:srgbClr val="0E2D69"/>
                              </a:solidFill>
                              <a:latin typeface="Cambria Math" panose="02040503050406030204" pitchFamily="18" charset="0"/>
                            </a:rPr>
                          </m:ctrlPr>
                        </m:sSubPr>
                        <m:e>
                          <m:r>
                            <a:rPr lang="ru-RU" sz="2000">
                              <a:solidFill>
                                <a:srgbClr val="0E2D69"/>
                              </a:solidFill>
                              <a:latin typeface="Cambria Math" panose="02040503050406030204" pitchFamily="18" charset="0"/>
                            </a:rPr>
                            <m:t>П</m:t>
                          </m:r>
                        </m:e>
                        <m:sub>
                          <m:r>
                            <a:rPr lang="ru-RU" sz="2000" i="1">
                              <a:solidFill>
                                <a:srgbClr val="0E2D69"/>
                              </a:solidFill>
                              <a:latin typeface="Cambria Math" panose="02040503050406030204" pitchFamily="18" charset="0"/>
                            </a:rPr>
                            <m:t>𝐺</m:t>
                          </m:r>
                        </m:sub>
                      </m:sSub>
                      <m:r>
                        <a:rPr lang="ru-RU" sz="2000" i="0">
                          <a:solidFill>
                            <a:srgbClr val="0E2D69"/>
                          </a:solidFill>
                          <a:latin typeface="Cambria Math" panose="02040503050406030204" pitchFamily="18" charset="0"/>
                        </a:rPr>
                        <m:t>=</m:t>
                      </m:r>
                      <m:f>
                        <m:fPr>
                          <m:ctrlPr>
                            <a:rPr lang="ru-RU" sz="2000" i="1">
                              <a:solidFill>
                                <a:srgbClr val="0E2D69"/>
                              </a:solidFill>
                              <a:latin typeface="Cambria Math" panose="02040503050406030204" pitchFamily="18" charset="0"/>
                            </a:rPr>
                          </m:ctrlPr>
                        </m:fPr>
                        <m:num>
                          <m:r>
                            <a:rPr lang="ru-RU" sz="2000" i="0">
                              <a:solidFill>
                                <a:srgbClr val="0E2D69"/>
                              </a:solidFill>
                              <a:latin typeface="Cambria Math" panose="02040503050406030204" pitchFamily="18" charset="0"/>
                            </a:rPr>
                            <m:t>1,12</m:t>
                          </m:r>
                          <m:sSup>
                            <m:sSupPr>
                              <m:ctrlPr>
                                <a:rPr lang="ru-RU" sz="2000" i="1">
                                  <a:solidFill>
                                    <a:srgbClr val="0E2D69"/>
                                  </a:solidFill>
                                  <a:latin typeface="Cambria Math" panose="02040503050406030204" pitchFamily="18" charset="0"/>
                                </a:rPr>
                              </m:ctrlPr>
                            </m:sSupPr>
                            <m:e>
                              <m:d>
                                <m:dPr>
                                  <m:ctrlPr>
                                    <a:rPr lang="ru-RU" sz="2000" i="1">
                                      <a:solidFill>
                                        <a:srgbClr val="0E2D69"/>
                                      </a:solidFill>
                                      <a:latin typeface="Cambria Math" panose="02040503050406030204" pitchFamily="18" charset="0"/>
                                    </a:rPr>
                                  </m:ctrlPr>
                                </m:dPr>
                                <m:e>
                                  <m:r>
                                    <a:rPr lang="ru-RU" sz="2000" i="1">
                                      <a:solidFill>
                                        <a:srgbClr val="0E2D69"/>
                                      </a:solidFill>
                                      <a:latin typeface="Cambria Math" panose="02040503050406030204" pitchFamily="18" charset="0"/>
                                    </a:rPr>
                                    <m:t>𝑡</m:t>
                                  </m:r>
                                  <m:r>
                                    <a:rPr lang="ru-RU" sz="2000" i="0">
                                      <a:solidFill>
                                        <a:srgbClr val="0E2D69"/>
                                      </a:solidFill>
                                      <a:latin typeface="Cambria Math" panose="02040503050406030204" pitchFamily="18" charset="0"/>
                                    </a:rPr>
                                    <m:t>+2</m:t>
                                  </m:r>
                                </m:e>
                              </m:d>
                            </m:e>
                            <m:sup>
                              <m:r>
                                <a:rPr lang="ru-RU" sz="2000" i="0">
                                  <a:solidFill>
                                    <a:srgbClr val="0E2D69"/>
                                  </a:solidFill>
                                  <a:latin typeface="Cambria Math" panose="02040503050406030204" pitchFamily="18" charset="0"/>
                                </a:rPr>
                                <m:t>−</m:t>
                              </m:r>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𝑅</m:t>
                                  </m:r>
                                </m:e>
                                <m:sub>
                                  <m:r>
                                    <a:rPr lang="ru-RU" sz="2000" i="1">
                                      <a:solidFill>
                                        <a:srgbClr val="0E2D69"/>
                                      </a:solidFill>
                                      <a:latin typeface="Cambria Math" panose="02040503050406030204" pitchFamily="18" charset="0"/>
                                    </a:rPr>
                                    <m:t>𝑖</m:t>
                                  </m:r>
                                </m:sub>
                              </m:sSub>
                            </m:sup>
                          </m:sSup>
                        </m:num>
                        <m:den>
                          <m:sSup>
                            <m:sSupPr>
                              <m:ctrlPr>
                                <a:rPr lang="ru-RU" sz="2000" i="1">
                                  <a:solidFill>
                                    <a:srgbClr val="0E2D69"/>
                                  </a:solidFill>
                                  <a:latin typeface="Cambria Math" panose="02040503050406030204" pitchFamily="18" charset="0"/>
                                </a:rPr>
                              </m:ctrlPr>
                            </m:sSupPr>
                            <m:e>
                              <m:r>
                                <a:rPr lang="ru-RU" sz="2000" i="0">
                                  <a:solidFill>
                                    <a:srgbClr val="0E2D69"/>
                                  </a:solidFill>
                                  <a:latin typeface="Cambria Math" panose="02040503050406030204" pitchFamily="18" charset="0"/>
                                </a:rPr>
                                <m:t>2</m:t>
                              </m:r>
                            </m:e>
                            <m:sup>
                              <m:r>
                                <a:rPr lang="ru-RU" sz="2000" i="0">
                                  <a:solidFill>
                                    <a:srgbClr val="0E2D69"/>
                                  </a:solidFill>
                                  <a:latin typeface="Cambria Math" panose="02040503050406030204" pitchFamily="18" charset="0"/>
                                </a:rPr>
                                <m:t>−</m:t>
                              </m:r>
                              <m:sSub>
                                <m:sSubPr>
                                  <m:ctrlPr>
                                    <a:rPr lang="ru-RU" sz="2000" i="1">
                                      <a:solidFill>
                                        <a:srgbClr val="0E2D69"/>
                                      </a:solidFill>
                                      <a:latin typeface="Cambria Math" panose="02040503050406030204" pitchFamily="18" charset="0"/>
                                    </a:rPr>
                                  </m:ctrlPr>
                                </m:sSubPr>
                                <m:e>
                                  <m:r>
                                    <a:rPr lang="ru-RU" sz="2000" i="1">
                                      <a:solidFill>
                                        <a:srgbClr val="0E2D69"/>
                                      </a:solidFill>
                                      <a:latin typeface="Cambria Math" panose="02040503050406030204" pitchFamily="18" charset="0"/>
                                    </a:rPr>
                                    <m:t>𝑅</m:t>
                                  </m:r>
                                </m:e>
                                <m:sub>
                                  <m:r>
                                    <a:rPr lang="ru-RU" sz="2000" i="1">
                                      <a:solidFill>
                                        <a:srgbClr val="0E2D69"/>
                                      </a:solidFill>
                                      <a:latin typeface="Cambria Math" panose="02040503050406030204" pitchFamily="18" charset="0"/>
                                    </a:rPr>
                                    <m:t>𝑖</m:t>
                                  </m:r>
                                </m:sub>
                              </m:sSub>
                            </m:sup>
                          </m:sSup>
                        </m:den>
                      </m:f>
                    </m:oMath>
                  </m:oMathPara>
                </a14:m>
                <a:endParaRPr lang="ru-RU" sz="2000" dirty="0"/>
              </a:p>
            </p:txBody>
          </p:sp>
        </mc:Choice>
        <mc:Fallback xmlns="">
          <p:sp>
            <p:nvSpPr>
              <p:cNvPr id="26" name="TextBox 25">
                <a:extLst>
                  <a:ext uri="{FF2B5EF4-FFF2-40B4-BE49-F238E27FC236}">
                    <a16:creationId xmlns:a16="http://schemas.microsoft.com/office/drawing/2014/main" id="{2C4F3644-7F9A-E878-84A3-E4A18C51FA83}"/>
                  </a:ext>
                </a:extLst>
              </p:cNvPr>
              <p:cNvSpPr txBox="1">
                <a:spLocks noRot="1" noChangeAspect="1" noMove="1" noResize="1" noEditPoints="1" noAdjustHandles="1" noChangeArrowheads="1" noChangeShapeType="1" noTextEdit="1"/>
              </p:cNvSpPr>
              <p:nvPr/>
            </p:nvSpPr>
            <p:spPr>
              <a:xfrm>
                <a:off x="585897" y="4425687"/>
                <a:ext cx="2396756" cy="708079"/>
              </a:xfrm>
              <a:prstGeom prst="rect">
                <a:avLst/>
              </a:prstGeom>
              <a:blipFill>
                <a:blip r:embed="rId7"/>
                <a:stretch>
                  <a:fillRect b="-526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CDA9402-3C8C-667D-50FD-A9B257C291AA}"/>
                  </a:ext>
                </a:extLst>
              </p:cNvPr>
              <p:cNvSpPr txBox="1"/>
              <p:nvPr/>
            </p:nvSpPr>
            <p:spPr>
              <a:xfrm>
                <a:off x="585897" y="5218020"/>
                <a:ext cx="1719332" cy="77598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a:latin typeface="Cambria Math" panose="02040503050406030204" pitchFamily="18" charset="0"/>
                            </a:rPr>
                          </m:ctrlPr>
                        </m:sSubPr>
                        <m:e>
                          <m:r>
                            <a:rPr lang="ru-RU" sz="2000" i="1">
                              <a:latin typeface="Cambria Math" panose="02040503050406030204" pitchFamily="18" charset="0"/>
                            </a:rPr>
                            <m:t>𝐿</m:t>
                          </m:r>
                        </m:e>
                        <m:sub>
                          <m:r>
                            <a:rPr lang="ru-RU" sz="2000" i="1">
                              <a:latin typeface="Cambria Math" panose="02040503050406030204" pitchFamily="18" charset="0"/>
                            </a:rPr>
                            <m:t>𝑥</m:t>
                          </m:r>
                        </m:sub>
                      </m:sSub>
                      <m:r>
                        <a:rPr lang="ru-RU" sz="2000" i="1">
                          <a:latin typeface="Cambria Math" panose="02040503050406030204" pitchFamily="18" charset="0"/>
                        </a:rPr>
                        <m:t>=</m:t>
                      </m:r>
                      <m:f>
                        <m:fPr>
                          <m:ctrlPr>
                            <a:rPr lang="ru-RU" sz="2000" i="1">
                              <a:latin typeface="Cambria Math" panose="02040503050406030204" pitchFamily="18" charset="0"/>
                            </a:rPr>
                          </m:ctrlPr>
                        </m:fPr>
                        <m:num>
                          <m:nary>
                            <m:naryPr>
                              <m:chr m:val="∑"/>
                              <m:ctrlPr>
                                <a:rPr lang="ru-RU" sz="2000" i="1">
                                  <a:latin typeface="Cambria Math" panose="02040503050406030204" pitchFamily="18" charset="0"/>
                                </a:rPr>
                              </m:ctrlPr>
                            </m:naryPr>
                            <m:sub>
                              <m:r>
                                <a:rPr lang="ru-RU" sz="2000" i="1">
                                  <a:latin typeface="Cambria Math" panose="02040503050406030204" pitchFamily="18" charset="0"/>
                                </a:rPr>
                                <m:t>𝑖</m:t>
                              </m:r>
                              <m:r>
                                <a:rPr lang="ru-RU" sz="2000" i="1">
                                  <a:latin typeface="Cambria Math" panose="02040503050406030204" pitchFamily="18" charset="0"/>
                                </a:rPr>
                                <m:t>=1</m:t>
                              </m:r>
                            </m:sub>
                            <m:sup>
                              <m:sSub>
                                <m:sSubPr>
                                  <m:ctrlPr>
                                    <a:rPr lang="ru-RU" sz="2000" i="1">
                                      <a:latin typeface="Cambria Math" panose="02040503050406030204" pitchFamily="18" charset="0"/>
                                    </a:rPr>
                                  </m:ctrlPr>
                                </m:sSubPr>
                                <m:e>
                                  <m:r>
                                    <a:rPr lang="ru-RU" sz="2000" i="1">
                                      <a:latin typeface="Cambria Math" panose="02040503050406030204" pitchFamily="18" charset="0"/>
                                    </a:rPr>
                                    <m:t>𝑛</m:t>
                                  </m:r>
                                </m:e>
                                <m:sub>
                                  <m:r>
                                    <a:rPr lang="en-US" sz="2000" i="1">
                                      <a:latin typeface="Cambria Math" panose="02040503050406030204" pitchFamily="18" charset="0"/>
                                    </a:rPr>
                                    <m:t>𝑥</m:t>
                                  </m:r>
                                </m:sub>
                              </m:sSub>
                            </m:sup>
                            <m:e>
                              <m:sSub>
                                <m:sSubPr>
                                  <m:ctrlPr>
                                    <a:rPr lang="ru-RU" sz="2000" i="1">
                                      <a:latin typeface="Cambria Math" panose="02040503050406030204" pitchFamily="18" charset="0"/>
                                    </a:rPr>
                                  </m:ctrlPr>
                                </m:sSubPr>
                                <m:e>
                                  <m:r>
                                    <a:rPr lang="ru-RU" sz="2000" i="1">
                                      <a:latin typeface="Cambria Math" panose="02040503050406030204" pitchFamily="18" charset="0"/>
                                    </a:rPr>
                                    <m:t>𝐺</m:t>
                                  </m:r>
                                </m:e>
                                <m:sub>
                                  <m:r>
                                    <a:rPr lang="ru-RU" sz="2000" i="1">
                                      <a:latin typeface="Cambria Math" panose="02040503050406030204" pitchFamily="18" charset="0"/>
                                    </a:rPr>
                                    <m:t>𝑥𝑖</m:t>
                                  </m:r>
                                </m:sub>
                              </m:sSub>
                            </m:e>
                          </m:nary>
                        </m:num>
                        <m:den>
                          <m:sSub>
                            <m:sSubPr>
                              <m:ctrlPr>
                                <a:rPr lang="ru-RU" sz="2000" i="1">
                                  <a:latin typeface="Cambria Math" panose="02040503050406030204" pitchFamily="18" charset="0"/>
                                </a:rPr>
                              </m:ctrlPr>
                            </m:sSubPr>
                            <m:e>
                              <m:r>
                                <a:rPr lang="ru-RU" sz="2000" i="1">
                                  <a:latin typeface="Cambria Math" panose="02040503050406030204" pitchFamily="18" charset="0"/>
                                </a:rPr>
                                <m:t>𝑛</m:t>
                              </m:r>
                            </m:e>
                            <m:sub>
                              <m:r>
                                <a:rPr lang="en-US" sz="2000" i="1">
                                  <a:latin typeface="Cambria Math" panose="02040503050406030204" pitchFamily="18" charset="0"/>
                                </a:rPr>
                                <m:t>𝑥</m:t>
                              </m:r>
                            </m:sub>
                          </m:sSub>
                        </m:den>
                      </m:f>
                    </m:oMath>
                  </m:oMathPara>
                </a14:m>
                <a:endParaRPr lang="ru-RU" sz="2000" dirty="0"/>
              </a:p>
            </p:txBody>
          </p:sp>
        </mc:Choice>
        <mc:Fallback xmlns="">
          <p:sp>
            <p:nvSpPr>
              <p:cNvPr id="2" name="TextBox 1">
                <a:extLst>
                  <a:ext uri="{FF2B5EF4-FFF2-40B4-BE49-F238E27FC236}">
                    <a16:creationId xmlns:a16="http://schemas.microsoft.com/office/drawing/2014/main" id="{0CDA9402-3C8C-667D-50FD-A9B257C291AA}"/>
                  </a:ext>
                </a:extLst>
              </p:cNvPr>
              <p:cNvSpPr txBox="1">
                <a:spLocks noRot="1" noChangeAspect="1" noMove="1" noResize="1" noEditPoints="1" noAdjustHandles="1" noChangeArrowheads="1" noChangeShapeType="1" noTextEdit="1"/>
              </p:cNvSpPr>
              <p:nvPr/>
            </p:nvSpPr>
            <p:spPr>
              <a:xfrm>
                <a:off x="585897" y="5218020"/>
                <a:ext cx="1719332" cy="775982"/>
              </a:xfrm>
              <a:prstGeom prst="rect">
                <a:avLst/>
              </a:prstGeom>
              <a:blipFill>
                <a:blip r:embed="rId8"/>
                <a:stretch>
                  <a:fillRect t="-58065" b="-48387"/>
                </a:stretch>
              </a:blipFill>
            </p:spPr>
            <p:txBody>
              <a:bodyPr/>
              <a:lstStyle/>
              <a:p>
                <a:r>
                  <a:rPr lang="ru-RU">
                    <a:noFill/>
                  </a:rPr>
                  <a:t> </a:t>
                </a:r>
              </a:p>
            </p:txBody>
          </p:sp>
        </mc:Fallback>
      </mc:AlternateContent>
    </p:spTree>
    <p:extLst>
      <p:ext uri="{BB962C8B-B14F-4D97-AF65-F5344CB8AC3E}">
        <p14:creationId xmlns:p14="http://schemas.microsoft.com/office/powerpoint/2010/main" val="39201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C2C7D-C5F2-715A-1CE0-03B0600301D2}"/>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8B34957D-30D6-5503-42FF-AE0E83A935B3}"/>
              </a:ext>
            </a:extLst>
          </p:cNvPr>
          <p:cNvSpPr>
            <a:spLocks noGrp="1"/>
          </p:cNvSpPr>
          <p:nvPr>
            <p:ph type="title"/>
          </p:nvPr>
        </p:nvSpPr>
        <p:spPr>
          <a:xfrm>
            <a:off x="585898" y="1447790"/>
            <a:ext cx="4326344" cy="777025"/>
          </a:xfrm>
        </p:spPr>
        <p:txBody>
          <a:bodyPr/>
          <a:lstStyle/>
          <a:p>
            <a:r>
              <a:rPr lang="ru-RU" dirty="0"/>
              <a:t>Методика проведения аудита</a:t>
            </a:r>
          </a:p>
        </p:txBody>
      </p:sp>
      <p:sp>
        <p:nvSpPr>
          <p:cNvPr id="5" name="Текст 4">
            <a:extLst>
              <a:ext uri="{FF2B5EF4-FFF2-40B4-BE49-F238E27FC236}">
                <a16:creationId xmlns:a16="http://schemas.microsoft.com/office/drawing/2014/main" id="{4FE5F5DD-A170-8299-0D80-2EFC1C74D5BA}"/>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BEDDACE4-16B0-E436-AF82-3EB17C3FEB7B}"/>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AAA85D86-E31F-8708-67C7-056C8CF42817}"/>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mc:AlternateContent xmlns:mc="http://schemas.openxmlformats.org/markup-compatibility/2006" xmlns:p14="http://schemas.microsoft.com/office/powerpoint/2010/main">
        <mc:Choice Requires="p14">
          <p:contentPart p14:bwMode="auto" r:id="rId2">
            <p14:nvContentPartPr>
              <p14:cNvPr id="22" name="Рукописный ввод 21">
                <a:extLst>
                  <a:ext uri="{FF2B5EF4-FFF2-40B4-BE49-F238E27FC236}">
                    <a16:creationId xmlns:a16="http://schemas.microsoft.com/office/drawing/2014/main" id="{2590CDC6-EDA2-AEDB-3E76-121CE59C0119}"/>
                  </a:ext>
                </a:extLst>
              </p14:cNvPr>
              <p14:cNvContentPartPr/>
              <p14:nvPr/>
            </p14:nvContentPartPr>
            <p14:xfrm>
              <a:off x="5457860" y="1872393"/>
              <a:ext cx="360" cy="360"/>
            </p14:xfrm>
          </p:contentPart>
        </mc:Choice>
        <mc:Fallback xmlns="">
          <p:pic>
            <p:nvPicPr>
              <p:cNvPr id="22" name="Рукописный ввод 21">
                <a:extLst>
                  <a:ext uri="{FF2B5EF4-FFF2-40B4-BE49-F238E27FC236}">
                    <a16:creationId xmlns:a16="http://schemas.microsoft.com/office/drawing/2014/main" id="{2590CDC6-EDA2-AEDB-3E76-121CE59C0119}"/>
                  </a:ext>
                </a:extLst>
              </p:cNvPr>
              <p:cNvPicPr/>
              <p:nvPr/>
            </p:nvPicPr>
            <p:blipFill>
              <a:blip r:embed="rId3"/>
              <a:stretch>
                <a:fillRect/>
              </a:stretch>
            </p:blipFill>
            <p:spPr>
              <a:xfrm>
                <a:off x="5395220" y="180939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Рукописный ввод 22">
                <a:extLst>
                  <a:ext uri="{FF2B5EF4-FFF2-40B4-BE49-F238E27FC236}">
                    <a16:creationId xmlns:a16="http://schemas.microsoft.com/office/drawing/2014/main" id="{6058D54F-9E6C-E87B-592F-C6C4E1E0EE3C}"/>
                  </a:ext>
                </a:extLst>
              </p14:cNvPr>
              <p14:cNvContentPartPr/>
              <p14:nvPr/>
            </p14:nvContentPartPr>
            <p14:xfrm>
              <a:off x="5844860" y="1848273"/>
              <a:ext cx="360" cy="360"/>
            </p14:xfrm>
          </p:contentPart>
        </mc:Choice>
        <mc:Fallback xmlns="">
          <p:pic>
            <p:nvPicPr>
              <p:cNvPr id="23" name="Рукописный ввод 22">
                <a:extLst>
                  <a:ext uri="{FF2B5EF4-FFF2-40B4-BE49-F238E27FC236}">
                    <a16:creationId xmlns:a16="http://schemas.microsoft.com/office/drawing/2014/main" id="{6058D54F-9E6C-E87B-592F-C6C4E1E0EE3C}"/>
                  </a:ext>
                </a:extLst>
              </p:cNvPr>
              <p:cNvPicPr/>
              <p:nvPr/>
            </p:nvPicPr>
            <p:blipFill>
              <a:blip r:embed="rId3"/>
              <a:stretch>
                <a:fillRect/>
              </a:stretch>
            </p:blipFill>
            <p:spPr>
              <a:xfrm>
                <a:off x="5781860" y="178563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Рукописный ввод 23">
                <a:extLst>
                  <a:ext uri="{FF2B5EF4-FFF2-40B4-BE49-F238E27FC236}">
                    <a16:creationId xmlns:a16="http://schemas.microsoft.com/office/drawing/2014/main" id="{9BA02C73-695F-EE14-D302-BC200A6FDF67}"/>
                  </a:ext>
                </a:extLst>
              </p14:cNvPr>
              <p14:cNvContentPartPr/>
              <p14:nvPr/>
            </p14:nvContentPartPr>
            <p14:xfrm>
              <a:off x="6501500" y="1825233"/>
              <a:ext cx="360" cy="360"/>
            </p14:xfrm>
          </p:contentPart>
        </mc:Choice>
        <mc:Fallback xmlns="">
          <p:pic>
            <p:nvPicPr>
              <p:cNvPr id="24" name="Рукописный ввод 23">
                <a:extLst>
                  <a:ext uri="{FF2B5EF4-FFF2-40B4-BE49-F238E27FC236}">
                    <a16:creationId xmlns:a16="http://schemas.microsoft.com/office/drawing/2014/main" id="{9BA02C73-695F-EE14-D302-BC200A6FDF67}"/>
                  </a:ext>
                </a:extLst>
              </p:cNvPr>
              <p:cNvPicPr/>
              <p:nvPr/>
            </p:nvPicPr>
            <p:blipFill>
              <a:blip r:embed="rId3"/>
              <a:stretch>
                <a:fillRect/>
              </a:stretch>
            </p:blipFill>
            <p:spPr>
              <a:xfrm>
                <a:off x="6438500" y="176223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Рукописный ввод 24">
                <a:extLst>
                  <a:ext uri="{FF2B5EF4-FFF2-40B4-BE49-F238E27FC236}">
                    <a16:creationId xmlns:a16="http://schemas.microsoft.com/office/drawing/2014/main" id="{8C345598-4E41-BE82-52D4-CDB11E708382}"/>
                  </a:ext>
                </a:extLst>
              </p14:cNvPr>
              <p14:cNvContentPartPr/>
              <p14:nvPr/>
            </p14:nvContentPartPr>
            <p14:xfrm>
              <a:off x="7371260" y="1815513"/>
              <a:ext cx="360" cy="360"/>
            </p14:xfrm>
          </p:contentPart>
        </mc:Choice>
        <mc:Fallback xmlns="">
          <p:pic>
            <p:nvPicPr>
              <p:cNvPr id="25" name="Рукописный ввод 24">
                <a:extLst>
                  <a:ext uri="{FF2B5EF4-FFF2-40B4-BE49-F238E27FC236}">
                    <a16:creationId xmlns:a16="http://schemas.microsoft.com/office/drawing/2014/main" id="{8C345598-4E41-BE82-52D4-CDB11E708382}"/>
                  </a:ext>
                </a:extLst>
              </p:cNvPr>
              <p:cNvPicPr/>
              <p:nvPr/>
            </p:nvPicPr>
            <p:blipFill>
              <a:blip r:embed="rId3"/>
              <a:stretch>
                <a:fillRect/>
              </a:stretch>
            </p:blipFill>
            <p:spPr>
              <a:xfrm>
                <a:off x="7308260" y="175287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Рукописный ввод 25">
                <a:extLst>
                  <a:ext uri="{FF2B5EF4-FFF2-40B4-BE49-F238E27FC236}">
                    <a16:creationId xmlns:a16="http://schemas.microsoft.com/office/drawing/2014/main" id="{B81AE7C4-0575-603B-8405-545377EBAE28}"/>
                  </a:ext>
                </a:extLst>
              </p14:cNvPr>
              <p14:cNvContentPartPr/>
              <p14:nvPr/>
            </p14:nvContentPartPr>
            <p14:xfrm>
              <a:off x="7870940" y="1861233"/>
              <a:ext cx="360" cy="360"/>
            </p14:xfrm>
          </p:contentPart>
        </mc:Choice>
        <mc:Fallback xmlns="">
          <p:pic>
            <p:nvPicPr>
              <p:cNvPr id="26" name="Рукописный ввод 25">
                <a:extLst>
                  <a:ext uri="{FF2B5EF4-FFF2-40B4-BE49-F238E27FC236}">
                    <a16:creationId xmlns:a16="http://schemas.microsoft.com/office/drawing/2014/main" id="{B81AE7C4-0575-603B-8405-545377EBAE28}"/>
                  </a:ext>
                </a:extLst>
              </p:cNvPr>
              <p:cNvPicPr/>
              <p:nvPr/>
            </p:nvPicPr>
            <p:blipFill>
              <a:blip r:embed="rId3"/>
              <a:stretch>
                <a:fillRect/>
              </a:stretch>
            </p:blipFill>
            <p:spPr>
              <a:xfrm>
                <a:off x="7807940" y="1798233"/>
                <a:ext cx="126000" cy="126000"/>
              </a:xfrm>
              <a:prstGeom prst="rect">
                <a:avLst/>
              </a:prstGeom>
            </p:spPr>
          </p:pic>
        </mc:Fallback>
      </mc:AlternateContent>
      <p:grpSp>
        <p:nvGrpSpPr>
          <p:cNvPr id="30" name="Группа 29">
            <a:extLst>
              <a:ext uri="{FF2B5EF4-FFF2-40B4-BE49-F238E27FC236}">
                <a16:creationId xmlns:a16="http://schemas.microsoft.com/office/drawing/2014/main" id="{296D029C-A2D5-E27F-454E-4EF15D1C3107}"/>
              </a:ext>
            </a:extLst>
          </p:cNvPr>
          <p:cNvGrpSpPr/>
          <p:nvPr/>
        </p:nvGrpSpPr>
        <p:grpSpPr>
          <a:xfrm>
            <a:off x="9291860" y="1828113"/>
            <a:ext cx="138960" cy="360"/>
            <a:chOff x="9291860" y="1828113"/>
            <a:chExt cx="138960" cy="360"/>
          </a:xfrm>
        </p:grpSpPr>
        <mc:AlternateContent xmlns:mc="http://schemas.openxmlformats.org/markup-compatibility/2006" xmlns:p14="http://schemas.microsoft.com/office/powerpoint/2010/main">
          <mc:Choice Requires="p14">
            <p:contentPart p14:bwMode="auto" r:id="rId8">
              <p14:nvContentPartPr>
                <p14:cNvPr id="27" name="Рукописный ввод 26">
                  <a:extLst>
                    <a:ext uri="{FF2B5EF4-FFF2-40B4-BE49-F238E27FC236}">
                      <a16:creationId xmlns:a16="http://schemas.microsoft.com/office/drawing/2014/main" id="{4C6A3FEE-5BE2-CE53-1E33-E9961E332E41}"/>
                    </a:ext>
                  </a:extLst>
                </p14:cNvPr>
                <p14:cNvContentPartPr/>
                <p14:nvPr/>
              </p14:nvContentPartPr>
              <p14:xfrm>
                <a:off x="9291860" y="1828113"/>
                <a:ext cx="360" cy="360"/>
              </p14:xfrm>
            </p:contentPart>
          </mc:Choice>
          <mc:Fallback xmlns="">
            <p:pic>
              <p:nvPicPr>
                <p:cNvPr id="27" name="Рукописный ввод 26">
                  <a:extLst>
                    <a:ext uri="{FF2B5EF4-FFF2-40B4-BE49-F238E27FC236}">
                      <a16:creationId xmlns:a16="http://schemas.microsoft.com/office/drawing/2014/main" id="{4C6A3FEE-5BE2-CE53-1E33-E9961E332E41}"/>
                    </a:ext>
                  </a:extLst>
                </p:cNvPr>
                <p:cNvPicPr/>
                <p:nvPr/>
              </p:nvPicPr>
              <p:blipFill>
                <a:blip r:embed="rId3"/>
                <a:stretch>
                  <a:fillRect/>
                </a:stretch>
              </p:blipFill>
              <p:spPr>
                <a:xfrm>
                  <a:off x="9228860" y="176511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Рукописный ввод 27">
                  <a:extLst>
                    <a:ext uri="{FF2B5EF4-FFF2-40B4-BE49-F238E27FC236}">
                      <a16:creationId xmlns:a16="http://schemas.microsoft.com/office/drawing/2014/main" id="{66DB088E-1CF9-09CA-C9EA-8ED4A4658045}"/>
                    </a:ext>
                  </a:extLst>
                </p14:cNvPr>
                <p14:cNvContentPartPr/>
                <p14:nvPr/>
              </p14:nvContentPartPr>
              <p14:xfrm>
                <a:off x="9430460" y="1828113"/>
                <a:ext cx="360" cy="360"/>
              </p14:xfrm>
            </p:contentPart>
          </mc:Choice>
          <mc:Fallback xmlns="">
            <p:pic>
              <p:nvPicPr>
                <p:cNvPr id="28" name="Рукописный ввод 27">
                  <a:extLst>
                    <a:ext uri="{FF2B5EF4-FFF2-40B4-BE49-F238E27FC236}">
                      <a16:creationId xmlns:a16="http://schemas.microsoft.com/office/drawing/2014/main" id="{66DB088E-1CF9-09CA-C9EA-8ED4A4658045}"/>
                    </a:ext>
                  </a:extLst>
                </p:cNvPr>
                <p:cNvPicPr/>
                <p:nvPr/>
              </p:nvPicPr>
              <p:blipFill>
                <a:blip r:embed="rId3"/>
                <a:stretch>
                  <a:fillRect/>
                </a:stretch>
              </p:blipFill>
              <p:spPr>
                <a:xfrm>
                  <a:off x="9367820" y="1765113"/>
                  <a:ext cx="126000" cy="126000"/>
                </a:xfrm>
                <a:prstGeom prst="rect">
                  <a:avLst/>
                </a:prstGeom>
              </p:spPr>
            </p:pic>
          </mc:Fallback>
        </mc:AlternateContent>
      </p:grpSp>
      <p:pic>
        <p:nvPicPr>
          <p:cNvPr id="9" name="Рисунок 8">
            <a:extLst>
              <a:ext uri="{FF2B5EF4-FFF2-40B4-BE49-F238E27FC236}">
                <a16:creationId xmlns:a16="http://schemas.microsoft.com/office/drawing/2014/main" id="{06A07870-F36A-29AC-6522-23E208C750C7}"/>
              </a:ext>
            </a:extLst>
          </p:cNvPr>
          <p:cNvPicPr>
            <a:picLocks noChangeAspect="1"/>
          </p:cNvPicPr>
          <p:nvPr/>
        </p:nvPicPr>
        <p:blipFill>
          <a:blip r:embed="rId10"/>
          <a:stretch>
            <a:fillRect/>
          </a:stretch>
        </p:blipFill>
        <p:spPr>
          <a:xfrm>
            <a:off x="217108" y="1994450"/>
            <a:ext cx="11757784" cy="371862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5291B4A-8074-5DEB-D3EE-4EBF23CA855B}"/>
                  </a:ext>
                </a:extLst>
              </p:cNvPr>
              <p:cNvSpPr txBox="1"/>
              <p:nvPr/>
            </p:nvSpPr>
            <p:spPr>
              <a:xfrm>
                <a:off x="217108" y="5442277"/>
                <a:ext cx="2913630" cy="6340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i="1" smtClean="0">
                              <a:solidFill>
                                <a:srgbClr val="0E2D69"/>
                              </a:solidFill>
                              <a:latin typeface="Cambria Math" panose="02040503050406030204" pitchFamily="18" charset="0"/>
                            </a:rPr>
                          </m:ctrlPr>
                        </m:sSubPr>
                        <m:e>
                          <m:r>
                            <a:rPr lang="ru-RU">
                              <a:solidFill>
                                <a:srgbClr val="0E2D69"/>
                              </a:solidFill>
                              <a:latin typeface="Cambria Math" panose="02040503050406030204" pitchFamily="18" charset="0"/>
                            </a:rPr>
                            <m:t>К</m:t>
                          </m:r>
                        </m:e>
                        <m:sub>
                          <m:r>
                            <a:rPr lang="ru-RU" i="0">
                              <a:solidFill>
                                <a:srgbClr val="0E2D69"/>
                              </a:solidFill>
                              <a:latin typeface="Cambria Math" panose="02040503050406030204" pitchFamily="18" charset="0"/>
                            </a:rPr>
                            <m:t>КТП</m:t>
                          </m:r>
                        </m:sub>
                      </m:sSub>
                      <m:r>
                        <a:rPr lang="ru-RU" i="0">
                          <a:solidFill>
                            <a:srgbClr val="0E2D69"/>
                          </a:solidFill>
                          <a:latin typeface="Cambria Math" panose="02040503050406030204" pitchFamily="18" charset="0"/>
                        </a:rPr>
                        <m:t>=</m:t>
                      </m:r>
                      <m:sSup>
                        <m:sSupPr>
                          <m:ctrlPr>
                            <a:rPr lang="ru-RU" i="1">
                              <a:solidFill>
                                <a:srgbClr val="0E2D69"/>
                              </a:solidFill>
                              <a:latin typeface="Cambria Math" panose="02040503050406030204" pitchFamily="18" charset="0"/>
                            </a:rPr>
                          </m:ctrlPr>
                        </m:sSupPr>
                        <m:e>
                          <m:r>
                            <a:rPr lang="ru-RU" i="1">
                              <a:solidFill>
                                <a:srgbClr val="0E2D69"/>
                              </a:solidFill>
                              <a:latin typeface="Cambria Math" panose="02040503050406030204" pitchFamily="18" charset="0"/>
                            </a:rPr>
                            <m:t>𝑒</m:t>
                          </m:r>
                        </m:e>
                        <m:sup>
                          <m:r>
                            <a:rPr lang="ru-RU" i="0">
                              <a:solidFill>
                                <a:srgbClr val="0E2D69"/>
                              </a:solidFill>
                              <a:latin typeface="Cambria Math" panose="02040503050406030204" pitchFamily="18" charset="0"/>
                            </a:rPr>
                            <m:t>2,01</m:t>
                          </m:r>
                          <m:d>
                            <m:dPr>
                              <m:ctrlPr>
                                <a:rPr lang="ru-RU" i="1">
                                  <a:solidFill>
                                    <a:srgbClr val="0E2D69"/>
                                  </a:solidFill>
                                  <a:latin typeface="Cambria Math" panose="02040503050406030204" pitchFamily="18" charset="0"/>
                                </a:rPr>
                              </m:ctrlPr>
                            </m:dPr>
                            <m:e>
                              <m:r>
                                <a:rPr lang="ru-RU" i="1">
                                  <a:solidFill>
                                    <a:srgbClr val="0E2D69"/>
                                  </a:solidFill>
                                  <a:latin typeface="Cambria Math" panose="02040503050406030204" pitchFamily="18" charset="0"/>
                                </a:rPr>
                                <m:t>𝛿</m:t>
                              </m:r>
                              <m:r>
                                <a:rPr lang="ru-RU" i="0">
                                  <a:solidFill>
                                    <a:srgbClr val="0E2D69"/>
                                  </a:solidFill>
                                  <a:latin typeface="Cambria Math" panose="02040503050406030204" pitchFamily="18" charset="0"/>
                                </a:rPr>
                                <m:t>−</m:t>
                              </m:r>
                              <m:f>
                                <m:fPr>
                                  <m:ctrlPr>
                                    <a:rPr lang="ru-RU" i="1">
                                      <a:solidFill>
                                        <a:srgbClr val="0E2D69"/>
                                      </a:solidFill>
                                      <a:latin typeface="Cambria Math" panose="02040503050406030204" pitchFamily="18" charset="0"/>
                                    </a:rPr>
                                  </m:ctrlPr>
                                </m:fPr>
                                <m:num>
                                  <m:nary>
                                    <m:naryPr>
                                      <m:chr m:val="∑"/>
                                      <m:limLoc m:val="subSup"/>
                                      <m:ctrlPr>
                                        <a:rPr lang="ru-RU" i="1">
                                          <a:solidFill>
                                            <a:srgbClr val="0E2D69"/>
                                          </a:solidFill>
                                          <a:latin typeface="Cambria Math" panose="02040503050406030204" pitchFamily="18" charset="0"/>
                                        </a:rPr>
                                      </m:ctrlPr>
                                    </m:naryPr>
                                    <m:sub>
                                      <m:r>
                                        <a:rPr lang="ru-RU" i="1">
                                          <a:solidFill>
                                            <a:srgbClr val="0E2D69"/>
                                          </a:solidFill>
                                          <a:latin typeface="Cambria Math" panose="02040503050406030204" pitchFamily="18" charset="0"/>
                                        </a:rPr>
                                        <m:t>𝑖</m:t>
                                      </m:r>
                                      <m:r>
                                        <a:rPr lang="ru-RU" i="0">
                                          <a:solidFill>
                                            <a:srgbClr val="0E2D69"/>
                                          </a:solidFill>
                                          <a:latin typeface="Cambria Math" panose="02040503050406030204" pitchFamily="18" charset="0"/>
                                        </a:rPr>
                                        <m:t>=1</m:t>
                                      </m:r>
                                    </m:sub>
                                    <m:sup>
                                      <m:r>
                                        <a:rPr lang="ru-RU" i="1">
                                          <a:solidFill>
                                            <a:srgbClr val="0E2D69"/>
                                          </a:solidFill>
                                          <a:latin typeface="Cambria Math" panose="02040503050406030204" pitchFamily="18" charset="0"/>
                                        </a:rPr>
                                        <m:t>𝑛</m:t>
                                      </m:r>
                                    </m:sup>
                                    <m:e>
                                      <m:sSub>
                                        <m:sSubPr>
                                          <m:ctrlPr>
                                            <a:rPr lang="ru-RU" i="1">
                                              <a:solidFill>
                                                <a:srgbClr val="0E2D69"/>
                                              </a:solidFill>
                                              <a:latin typeface="Cambria Math" panose="02040503050406030204" pitchFamily="18" charset="0"/>
                                            </a:rPr>
                                          </m:ctrlPr>
                                        </m:sSubPr>
                                        <m:e>
                                          <m:r>
                                            <a:rPr lang="ru-RU" i="1">
                                              <a:solidFill>
                                                <a:srgbClr val="0E2D69"/>
                                              </a:solidFill>
                                              <a:latin typeface="Cambria Math" panose="02040503050406030204" pitchFamily="18" charset="0"/>
                                            </a:rPr>
                                            <m:t>𝐺</m:t>
                                          </m:r>
                                        </m:e>
                                        <m:sub>
                                          <m:r>
                                            <a:rPr lang="ru-RU" i="1">
                                              <a:solidFill>
                                                <a:srgbClr val="0E2D69"/>
                                              </a:solidFill>
                                              <a:latin typeface="Cambria Math" panose="02040503050406030204" pitchFamily="18" charset="0"/>
                                            </a:rPr>
                                            <m:t>𝑖</m:t>
                                          </m:r>
                                        </m:sub>
                                      </m:sSub>
                                      <m:sSub>
                                        <m:sSubPr>
                                          <m:ctrlPr>
                                            <a:rPr lang="ru-RU" i="1">
                                              <a:solidFill>
                                                <a:srgbClr val="0E2D69"/>
                                              </a:solidFill>
                                              <a:latin typeface="Cambria Math" panose="02040503050406030204" pitchFamily="18" charset="0"/>
                                            </a:rPr>
                                          </m:ctrlPr>
                                        </m:sSubPr>
                                        <m:e>
                                          <m:r>
                                            <a:rPr lang="ru-RU" i="1">
                                              <a:solidFill>
                                                <a:srgbClr val="0E2D69"/>
                                              </a:solidFill>
                                              <a:latin typeface="Cambria Math" panose="02040503050406030204" pitchFamily="18" charset="0"/>
                                            </a:rPr>
                                            <m:t>𝑊</m:t>
                                          </m:r>
                                        </m:e>
                                        <m:sub>
                                          <m:r>
                                            <a:rPr lang="ru-RU" i="1">
                                              <a:solidFill>
                                                <a:srgbClr val="0E2D69"/>
                                              </a:solidFill>
                                              <a:latin typeface="Cambria Math" panose="02040503050406030204" pitchFamily="18" charset="0"/>
                                            </a:rPr>
                                            <m:t>𝑖</m:t>
                                          </m:r>
                                        </m:sub>
                                      </m:sSub>
                                    </m:e>
                                  </m:nary>
                                </m:num>
                                <m:den>
                                  <m:nary>
                                    <m:naryPr>
                                      <m:chr m:val="∑"/>
                                      <m:limLoc m:val="subSup"/>
                                      <m:ctrlPr>
                                        <a:rPr lang="ru-RU" i="1">
                                          <a:solidFill>
                                            <a:srgbClr val="0E2D69"/>
                                          </a:solidFill>
                                          <a:latin typeface="Cambria Math" panose="02040503050406030204" pitchFamily="18" charset="0"/>
                                        </a:rPr>
                                      </m:ctrlPr>
                                    </m:naryPr>
                                    <m:sub>
                                      <m:r>
                                        <a:rPr lang="ru-RU" i="1">
                                          <a:solidFill>
                                            <a:srgbClr val="0E2D69"/>
                                          </a:solidFill>
                                          <a:latin typeface="Cambria Math" panose="02040503050406030204" pitchFamily="18" charset="0"/>
                                        </a:rPr>
                                        <m:t>𝑖</m:t>
                                      </m:r>
                                      <m:r>
                                        <a:rPr lang="ru-RU" i="0">
                                          <a:solidFill>
                                            <a:srgbClr val="0E2D69"/>
                                          </a:solidFill>
                                          <a:latin typeface="Cambria Math" panose="02040503050406030204" pitchFamily="18" charset="0"/>
                                        </a:rPr>
                                        <m:t>=1</m:t>
                                      </m:r>
                                    </m:sub>
                                    <m:sup>
                                      <m:r>
                                        <a:rPr lang="ru-RU" i="1">
                                          <a:solidFill>
                                            <a:srgbClr val="0E2D69"/>
                                          </a:solidFill>
                                          <a:latin typeface="Cambria Math" panose="02040503050406030204" pitchFamily="18" charset="0"/>
                                        </a:rPr>
                                        <m:t>𝑛</m:t>
                                      </m:r>
                                    </m:sup>
                                    <m:e>
                                      <m:sSub>
                                        <m:sSubPr>
                                          <m:ctrlPr>
                                            <a:rPr lang="ru-RU" i="1">
                                              <a:solidFill>
                                                <a:srgbClr val="0E2D69"/>
                                              </a:solidFill>
                                              <a:latin typeface="Cambria Math" panose="02040503050406030204" pitchFamily="18" charset="0"/>
                                            </a:rPr>
                                          </m:ctrlPr>
                                        </m:sSubPr>
                                        <m:e>
                                          <m:r>
                                            <a:rPr lang="ru-RU" i="1">
                                              <a:solidFill>
                                                <a:srgbClr val="0E2D69"/>
                                              </a:solidFill>
                                              <a:latin typeface="Cambria Math" panose="02040503050406030204" pitchFamily="18" charset="0"/>
                                            </a:rPr>
                                            <m:t>𝑊</m:t>
                                          </m:r>
                                        </m:e>
                                        <m:sub>
                                          <m:r>
                                            <a:rPr lang="ru-RU" i="1">
                                              <a:solidFill>
                                                <a:srgbClr val="0E2D69"/>
                                              </a:solidFill>
                                              <a:latin typeface="Cambria Math" panose="02040503050406030204" pitchFamily="18" charset="0"/>
                                            </a:rPr>
                                            <m:t>𝑖</m:t>
                                          </m:r>
                                        </m:sub>
                                      </m:sSub>
                                    </m:e>
                                  </m:nary>
                                </m:den>
                              </m:f>
                            </m:e>
                          </m:d>
                        </m:sup>
                      </m:sSup>
                    </m:oMath>
                  </m:oMathPara>
                </a14:m>
                <a:endParaRPr lang="ru-RU" dirty="0"/>
              </a:p>
            </p:txBody>
          </p:sp>
        </mc:Choice>
        <mc:Fallback xmlns="">
          <p:sp>
            <p:nvSpPr>
              <p:cNvPr id="14" name="TextBox 13">
                <a:extLst>
                  <a:ext uri="{FF2B5EF4-FFF2-40B4-BE49-F238E27FC236}">
                    <a16:creationId xmlns:a16="http://schemas.microsoft.com/office/drawing/2014/main" id="{D5291B4A-8074-5DEB-D3EE-4EBF23CA855B}"/>
                  </a:ext>
                </a:extLst>
              </p:cNvPr>
              <p:cNvSpPr txBox="1">
                <a:spLocks noRot="1" noChangeAspect="1" noMove="1" noResize="1" noEditPoints="1" noAdjustHandles="1" noChangeArrowheads="1" noChangeShapeType="1" noTextEdit="1"/>
              </p:cNvSpPr>
              <p:nvPr/>
            </p:nvSpPr>
            <p:spPr>
              <a:xfrm>
                <a:off x="217108" y="5442277"/>
                <a:ext cx="2913630" cy="634020"/>
              </a:xfrm>
              <a:prstGeom prst="rect">
                <a:avLst/>
              </a:prstGeom>
              <a:blipFill>
                <a:blip r:embed="rId11"/>
                <a:stretch>
                  <a:fillRect t="-43137" b="-5882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25BFB3C-CC28-1C57-0E7B-F77DCF2AB71C}"/>
                  </a:ext>
                </a:extLst>
              </p:cNvPr>
              <p:cNvSpPr txBox="1"/>
              <p:nvPr/>
            </p:nvSpPr>
            <p:spPr>
              <a:xfrm>
                <a:off x="217108" y="6076297"/>
                <a:ext cx="4960948" cy="641586"/>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1600" i="1" smtClean="0">
                          <a:solidFill>
                            <a:srgbClr val="0E2D69"/>
                          </a:solidFill>
                          <a:latin typeface="Cambria Math" panose="02040503050406030204" pitchFamily="18" charset="0"/>
                        </a:rPr>
                        <m:t>𝛿</m:t>
                      </m:r>
                      <m:r>
                        <a:rPr lang="ru-RU" sz="1600" i="1">
                          <a:latin typeface="Cambria Math" panose="02040503050406030204" pitchFamily="18" charset="0"/>
                        </a:rPr>
                        <m:t>=</m:t>
                      </m:r>
                      <m:d>
                        <m:dPr>
                          <m:begChr m:val="{"/>
                          <m:endChr m:val=""/>
                          <m:ctrlPr>
                            <a:rPr lang="ru-RU" sz="1600" i="1">
                              <a:latin typeface="Cambria Math" panose="02040503050406030204" pitchFamily="18" charset="0"/>
                            </a:rPr>
                          </m:ctrlPr>
                        </m:dPr>
                        <m:e>
                          <m:eqArr>
                            <m:eqArrPr>
                              <m:ctrlPr>
                                <a:rPr lang="ru-RU" sz="1600" i="1">
                                  <a:latin typeface="Cambria Math" panose="02040503050406030204" pitchFamily="18" charset="0"/>
                                </a:rPr>
                              </m:ctrlPr>
                            </m:eqArrPr>
                            <m:e>
                              <m:r>
                                <a:rPr lang="en-US" sz="1600" b="0" i="1" smtClean="0">
                                  <a:latin typeface="Cambria Math" panose="02040503050406030204" pitchFamily="18" charset="0"/>
                                </a:rPr>
                                <m:t>0,2 </m:t>
                              </m:r>
                              <m:r>
                                <a:rPr lang="ru-RU" sz="1600" i="1">
                                  <a:latin typeface="Cambria Math" panose="02040503050406030204" pitchFamily="18" charset="0"/>
                                </a:rPr>
                                <m:t>(</m:t>
                              </m:r>
                              <m:r>
                                <a:rPr lang="ru-RU" sz="1600" b="0" i="1" smtClean="0">
                                  <a:latin typeface="Cambria Math" panose="02040503050406030204" pitchFamily="18" charset="0"/>
                                </a:rPr>
                                <m:t>д</m:t>
                              </m:r>
                              <m:r>
                                <a:rPr lang="ru-RU" sz="1600" i="1">
                                  <a:latin typeface="Cambria Math" panose="02040503050406030204" pitchFamily="18" charset="0"/>
                                </a:rPr>
                                <m:t>ля космической аппаратуры</m:t>
                              </m:r>
                              <m:r>
                                <a:rPr lang="ru-RU" sz="1600" b="0" i="1" smtClean="0">
                                  <a:latin typeface="Cambria Math" panose="02040503050406030204" pitchFamily="18" charset="0"/>
                                </a:rPr>
                                <m:t>)</m:t>
                              </m:r>
                            </m:e>
                            <m:e>
                              <m:r>
                                <a:rPr lang="ru-RU" sz="1600" b="0" i="1" smtClean="0">
                                  <a:latin typeface="Cambria Math" panose="02040503050406030204" pitchFamily="18" charset="0"/>
                                </a:rPr>
                                <m:t>1</m:t>
                              </m:r>
                              <m:r>
                                <a:rPr lang="ru-RU" sz="1600" i="1">
                                  <a:latin typeface="Cambria Math" panose="02040503050406030204" pitchFamily="18" charset="0"/>
                                </a:rPr>
                                <m:t> (</m:t>
                              </m:r>
                              <m:r>
                                <a:rPr lang="ru-RU" sz="1600" b="0" i="1" smtClean="0">
                                  <a:latin typeface="Cambria Math" panose="02040503050406030204" pitchFamily="18" charset="0"/>
                                </a:rPr>
                                <m:t>д</m:t>
                              </m:r>
                              <m:r>
                                <a:rPr lang="ru-RU" sz="1600" i="1">
                                  <a:latin typeface="Cambria Math" panose="02040503050406030204" pitchFamily="18" charset="0"/>
                                </a:rPr>
                                <m:t>ля аппаратуры специального назначения)</m:t>
                              </m:r>
                            </m:e>
                          </m:eqArr>
                        </m:e>
                      </m:d>
                    </m:oMath>
                  </m:oMathPara>
                </a14:m>
                <a:endParaRPr lang="ru-RU" sz="1600" dirty="0"/>
              </a:p>
            </p:txBody>
          </p:sp>
        </mc:Choice>
        <mc:Fallback xmlns="">
          <p:sp>
            <p:nvSpPr>
              <p:cNvPr id="16" name="TextBox 15">
                <a:extLst>
                  <a:ext uri="{FF2B5EF4-FFF2-40B4-BE49-F238E27FC236}">
                    <a16:creationId xmlns:a16="http://schemas.microsoft.com/office/drawing/2014/main" id="{625BFB3C-CC28-1C57-0E7B-F77DCF2AB71C}"/>
                  </a:ext>
                </a:extLst>
              </p:cNvPr>
              <p:cNvSpPr txBox="1">
                <a:spLocks noRot="1" noChangeAspect="1" noMove="1" noResize="1" noEditPoints="1" noAdjustHandles="1" noChangeArrowheads="1" noChangeShapeType="1" noTextEdit="1"/>
              </p:cNvSpPr>
              <p:nvPr/>
            </p:nvSpPr>
            <p:spPr>
              <a:xfrm>
                <a:off x="217108" y="6076297"/>
                <a:ext cx="4960948" cy="641586"/>
              </a:xfrm>
              <a:prstGeom prst="rect">
                <a:avLst/>
              </a:prstGeom>
              <a:blipFill>
                <a:blip r:embed="rId12"/>
                <a:stretch>
                  <a:fillRect l="-10997" t="-184314" b="-266667"/>
                </a:stretch>
              </a:blipFill>
            </p:spPr>
            <p:txBody>
              <a:bodyPr/>
              <a:lstStyle/>
              <a:p>
                <a:r>
                  <a:rPr lang="ru-RU">
                    <a:noFill/>
                  </a:rPr>
                  <a:t> </a:t>
                </a:r>
              </a:p>
            </p:txBody>
          </p:sp>
        </mc:Fallback>
      </mc:AlternateContent>
      <p:sp>
        <p:nvSpPr>
          <p:cNvPr id="17" name="Текст 3">
            <a:extLst>
              <a:ext uri="{FF2B5EF4-FFF2-40B4-BE49-F238E27FC236}">
                <a16:creationId xmlns:a16="http://schemas.microsoft.com/office/drawing/2014/main" id="{8919F0B0-6DC6-5DB3-9312-2BC7F4F14C3B}"/>
              </a:ext>
            </a:extLst>
          </p:cNvPr>
          <p:cNvSpPr txBox="1">
            <a:spLocks/>
          </p:cNvSpPr>
          <p:nvPr/>
        </p:nvSpPr>
        <p:spPr>
          <a:xfrm>
            <a:off x="9815251" y="5954410"/>
            <a:ext cx="2264801" cy="742217"/>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G</a:t>
            </a:r>
            <a:r>
              <a:rPr lang="en-US" sz="1600" baseline="-25000" dirty="0"/>
              <a:t>i</a:t>
            </a:r>
            <a:r>
              <a:rPr lang="en-US" sz="1600" dirty="0"/>
              <a:t> – </a:t>
            </a:r>
            <a:r>
              <a:rPr lang="ru-RU" sz="1600" dirty="0"/>
              <a:t>ответ на </a:t>
            </a:r>
            <a:r>
              <a:rPr lang="en-US" sz="1600" dirty="0" err="1"/>
              <a:t>i</a:t>
            </a:r>
            <a:r>
              <a:rPr lang="en-US" sz="1600" dirty="0"/>
              <a:t>-</a:t>
            </a:r>
            <a:r>
              <a:rPr lang="ru-RU" sz="1600" dirty="0"/>
              <a:t>й вопрос; </a:t>
            </a:r>
            <a:r>
              <a:rPr lang="en-US" sz="1600" dirty="0"/>
              <a:t>W</a:t>
            </a:r>
            <a:r>
              <a:rPr lang="en-US" sz="1600" baseline="-25000" dirty="0"/>
              <a:t>i</a:t>
            </a:r>
            <a:r>
              <a:rPr lang="en-US" sz="1600" dirty="0"/>
              <a:t> – </a:t>
            </a:r>
            <a:r>
              <a:rPr lang="ru-RU" sz="1600" dirty="0"/>
              <a:t>вес </a:t>
            </a:r>
            <a:r>
              <a:rPr lang="en-US" sz="1600" dirty="0" err="1"/>
              <a:t>i</a:t>
            </a:r>
            <a:r>
              <a:rPr lang="en-US" sz="1600" dirty="0"/>
              <a:t>-</a:t>
            </a:r>
            <a:r>
              <a:rPr lang="ru-RU" sz="1600" dirty="0"/>
              <a:t>го вопроса;        </a:t>
            </a:r>
            <a:r>
              <a:rPr lang="en-US" sz="1600" dirty="0"/>
              <a:t>n – </a:t>
            </a:r>
            <a:r>
              <a:rPr lang="ru-RU" sz="1600" dirty="0"/>
              <a:t>количество вопросов</a:t>
            </a:r>
          </a:p>
        </p:txBody>
      </p:sp>
      <p:sp>
        <p:nvSpPr>
          <p:cNvPr id="2" name="Заголовок 2">
            <a:extLst>
              <a:ext uri="{FF2B5EF4-FFF2-40B4-BE49-F238E27FC236}">
                <a16:creationId xmlns:a16="http://schemas.microsoft.com/office/drawing/2014/main" id="{1786EB7D-F875-2CF0-7DCA-992B103071FB}"/>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343207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DABFD-6CAF-7515-2EFC-6F69FDDD3C78}"/>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792E0D89-F8B1-07EA-D52D-5456C08E205B}"/>
              </a:ext>
            </a:extLst>
          </p:cNvPr>
          <p:cNvSpPr>
            <a:spLocks noGrp="1"/>
          </p:cNvSpPr>
          <p:nvPr>
            <p:ph type="title"/>
          </p:nvPr>
        </p:nvSpPr>
        <p:spPr>
          <a:xfrm>
            <a:off x="585898" y="1447790"/>
            <a:ext cx="5255722" cy="777025"/>
          </a:xfrm>
        </p:spPr>
        <p:txBody>
          <a:bodyPr>
            <a:noAutofit/>
          </a:bodyPr>
          <a:lstStyle/>
          <a:p>
            <a:r>
              <a:rPr lang="ru-RU" dirty="0"/>
              <a:t>Технологическая схема исследования отказов на предприятии</a:t>
            </a:r>
          </a:p>
        </p:txBody>
      </p:sp>
      <p:sp>
        <p:nvSpPr>
          <p:cNvPr id="5" name="Текст 4">
            <a:extLst>
              <a:ext uri="{FF2B5EF4-FFF2-40B4-BE49-F238E27FC236}">
                <a16:creationId xmlns:a16="http://schemas.microsoft.com/office/drawing/2014/main" id="{0728DD3E-CB41-3041-B281-375EF5E379C2}"/>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C163A1BF-7BDC-996F-32EB-0F3E7BC9ADA3}"/>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BE321211-F08A-7EC9-44D5-8B8D58CF121D}"/>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mc:AlternateContent xmlns:mc="http://schemas.openxmlformats.org/markup-compatibility/2006" xmlns:p14="http://schemas.microsoft.com/office/powerpoint/2010/main">
        <mc:Choice Requires="p14">
          <p:contentPart p14:bwMode="auto" r:id="rId2">
            <p14:nvContentPartPr>
              <p14:cNvPr id="22" name="Рукописный ввод 21">
                <a:extLst>
                  <a:ext uri="{FF2B5EF4-FFF2-40B4-BE49-F238E27FC236}">
                    <a16:creationId xmlns:a16="http://schemas.microsoft.com/office/drawing/2014/main" id="{C73A6EBD-8B2D-BC69-FECA-E60EC690ACC1}"/>
                  </a:ext>
                </a:extLst>
              </p14:cNvPr>
              <p14:cNvContentPartPr/>
              <p14:nvPr/>
            </p14:nvContentPartPr>
            <p14:xfrm>
              <a:off x="5457860" y="1872393"/>
              <a:ext cx="360" cy="360"/>
            </p14:xfrm>
          </p:contentPart>
        </mc:Choice>
        <mc:Fallback xmlns="">
          <p:pic>
            <p:nvPicPr>
              <p:cNvPr id="22" name="Рукописный ввод 21">
                <a:extLst>
                  <a:ext uri="{FF2B5EF4-FFF2-40B4-BE49-F238E27FC236}">
                    <a16:creationId xmlns:a16="http://schemas.microsoft.com/office/drawing/2014/main" id="{C73A6EBD-8B2D-BC69-FECA-E60EC690ACC1}"/>
                  </a:ext>
                </a:extLst>
              </p:cNvPr>
              <p:cNvPicPr/>
              <p:nvPr/>
            </p:nvPicPr>
            <p:blipFill>
              <a:blip r:embed="rId3"/>
              <a:stretch>
                <a:fillRect/>
              </a:stretch>
            </p:blipFill>
            <p:spPr>
              <a:xfrm>
                <a:off x="5395220" y="180939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Рукописный ввод 22">
                <a:extLst>
                  <a:ext uri="{FF2B5EF4-FFF2-40B4-BE49-F238E27FC236}">
                    <a16:creationId xmlns:a16="http://schemas.microsoft.com/office/drawing/2014/main" id="{E6C49343-95C8-9424-95E5-02EC4FCC6312}"/>
                  </a:ext>
                </a:extLst>
              </p14:cNvPr>
              <p14:cNvContentPartPr/>
              <p14:nvPr/>
            </p14:nvContentPartPr>
            <p14:xfrm>
              <a:off x="5844860" y="1848273"/>
              <a:ext cx="360" cy="360"/>
            </p14:xfrm>
          </p:contentPart>
        </mc:Choice>
        <mc:Fallback xmlns="">
          <p:pic>
            <p:nvPicPr>
              <p:cNvPr id="23" name="Рукописный ввод 22">
                <a:extLst>
                  <a:ext uri="{FF2B5EF4-FFF2-40B4-BE49-F238E27FC236}">
                    <a16:creationId xmlns:a16="http://schemas.microsoft.com/office/drawing/2014/main" id="{E6C49343-95C8-9424-95E5-02EC4FCC6312}"/>
                  </a:ext>
                </a:extLst>
              </p:cNvPr>
              <p:cNvPicPr/>
              <p:nvPr/>
            </p:nvPicPr>
            <p:blipFill>
              <a:blip r:embed="rId3"/>
              <a:stretch>
                <a:fillRect/>
              </a:stretch>
            </p:blipFill>
            <p:spPr>
              <a:xfrm>
                <a:off x="5781860" y="178563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Рукописный ввод 23">
                <a:extLst>
                  <a:ext uri="{FF2B5EF4-FFF2-40B4-BE49-F238E27FC236}">
                    <a16:creationId xmlns:a16="http://schemas.microsoft.com/office/drawing/2014/main" id="{16FBC02B-5ACC-EA7A-7C75-827B847556A4}"/>
                  </a:ext>
                </a:extLst>
              </p14:cNvPr>
              <p14:cNvContentPartPr/>
              <p14:nvPr/>
            </p14:nvContentPartPr>
            <p14:xfrm>
              <a:off x="6501500" y="1825233"/>
              <a:ext cx="360" cy="360"/>
            </p14:xfrm>
          </p:contentPart>
        </mc:Choice>
        <mc:Fallback xmlns="">
          <p:pic>
            <p:nvPicPr>
              <p:cNvPr id="24" name="Рукописный ввод 23">
                <a:extLst>
                  <a:ext uri="{FF2B5EF4-FFF2-40B4-BE49-F238E27FC236}">
                    <a16:creationId xmlns:a16="http://schemas.microsoft.com/office/drawing/2014/main" id="{16FBC02B-5ACC-EA7A-7C75-827B847556A4}"/>
                  </a:ext>
                </a:extLst>
              </p:cNvPr>
              <p:cNvPicPr/>
              <p:nvPr/>
            </p:nvPicPr>
            <p:blipFill>
              <a:blip r:embed="rId3"/>
              <a:stretch>
                <a:fillRect/>
              </a:stretch>
            </p:blipFill>
            <p:spPr>
              <a:xfrm>
                <a:off x="6438500" y="176223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Рукописный ввод 24">
                <a:extLst>
                  <a:ext uri="{FF2B5EF4-FFF2-40B4-BE49-F238E27FC236}">
                    <a16:creationId xmlns:a16="http://schemas.microsoft.com/office/drawing/2014/main" id="{92D557D5-450A-BCF4-A64C-F62F1AA8B0D4}"/>
                  </a:ext>
                </a:extLst>
              </p14:cNvPr>
              <p14:cNvContentPartPr/>
              <p14:nvPr/>
            </p14:nvContentPartPr>
            <p14:xfrm>
              <a:off x="7371260" y="1815513"/>
              <a:ext cx="360" cy="360"/>
            </p14:xfrm>
          </p:contentPart>
        </mc:Choice>
        <mc:Fallback xmlns="">
          <p:pic>
            <p:nvPicPr>
              <p:cNvPr id="25" name="Рукописный ввод 24">
                <a:extLst>
                  <a:ext uri="{FF2B5EF4-FFF2-40B4-BE49-F238E27FC236}">
                    <a16:creationId xmlns:a16="http://schemas.microsoft.com/office/drawing/2014/main" id="{92D557D5-450A-BCF4-A64C-F62F1AA8B0D4}"/>
                  </a:ext>
                </a:extLst>
              </p:cNvPr>
              <p:cNvPicPr/>
              <p:nvPr/>
            </p:nvPicPr>
            <p:blipFill>
              <a:blip r:embed="rId3"/>
              <a:stretch>
                <a:fillRect/>
              </a:stretch>
            </p:blipFill>
            <p:spPr>
              <a:xfrm>
                <a:off x="7308260" y="175287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Рукописный ввод 25">
                <a:extLst>
                  <a:ext uri="{FF2B5EF4-FFF2-40B4-BE49-F238E27FC236}">
                    <a16:creationId xmlns:a16="http://schemas.microsoft.com/office/drawing/2014/main" id="{42966ABC-E8C5-0C18-6476-318F2E06EEED}"/>
                  </a:ext>
                </a:extLst>
              </p14:cNvPr>
              <p14:cNvContentPartPr/>
              <p14:nvPr/>
            </p14:nvContentPartPr>
            <p14:xfrm>
              <a:off x="7870940" y="1861233"/>
              <a:ext cx="360" cy="360"/>
            </p14:xfrm>
          </p:contentPart>
        </mc:Choice>
        <mc:Fallback xmlns="">
          <p:pic>
            <p:nvPicPr>
              <p:cNvPr id="26" name="Рукописный ввод 25">
                <a:extLst>
                  <a:ext uri="{FF2B5EF4-FFF2-40B4-BE49-F238E27FC236}">
                    <a16:creationId xmlns:a16="http://schemas.microsoft.com/office/drawing/2014/main" id="{42966ABC-E8C5-0C18-6476-318F2E06EEED}"/>
                  </a:ext>
                </a:extLst>
              </p:cNvPr>
              <p:cNvPicPr/>
              <p:nvPr/>
            </p:nvPicPr>
            <p:blipFill>
              <a:blip r:embed="rId3"/>
              <a:stretch>
                <a:fillRect/>
              </a:stretch>
            </p:blipFill>
            <p:spPr>
              <a:xfrm>
                <a:off x="7807940" y="1798233"/>
                <a:ext cx="126000" cy="126000"/>
              </a:xfrm>
              <a:prstGeom prst="rect">
                <a:avLst/>
              </a:prstGeom>
            </p:spPr>
          </p:pic>
        </mc:Fallback>
      </mc:AlternateContent>
      <p:grpSp>
        <p:nvGrpSpPr>
          <p:cNvPr id="30" name="Группа 29">
            <a:extLst>
              <a:ext uri="{FF2B5EF4-FFF2-40B4-BE49-F238E27FC236}">
                <a16:creationId xmlns:a16="http://schemas.microsoft.com/office/drawing/2014/main" id="{9157D7CB-3810-8448-6B28-96071BD2DEEB}"/>
              </a:ext>
            </a:extLst>
          </p:cNvPr>
          <p:cNvGrpSpPr/>
          <p:nvPr/>
        </p:nvGrpSpPr>
        <p:grpSpPr>
          <a:xfrm>
            <a:off x="9291860" y="1828113"/>
            <a:ext cx="138960" cy="360"/>
            <a:chOff x="9291860" y="1828113"/>
            <a:chExt cx="138960" cy="360"/>
          </a:xfrm>
        </p:grpSpPr>
        <mc:AlternateContent xmlns:mc="http://schemas.openxmlformats.org/markup-compatibility/2006" xmlns:p14="http://schemas.microsoft.com/office/powerpoint/2010/main">
          <mc:Choice Requires="p14">
            <p:contentPart p14:bwMode="auto" r:id="rId8">
              <p14:nvContentPartPr>
                <p14:cNvPr id="27" name="Рукописный ввод 26">
                  <a:extLst>
                    <a:ext uri="{FF2B5EF4-FFF2-40B4-BE49-F238E27FC236}">
                      <a16:creationId xmlns:a16="http://schemas.microsoft.com/office/drawing/2014/main" id="{7DE5C384-99EA-CAE2-71B4-AE85BB8F0F91}"/>
                    </a:ext>
                  </a:extLst>
                </p14:cNvPr>
                <p14:cNvContentPartPr/>
                <p14:nvPr/>
              </p14:nvContentPartPr>
              <p14:xfrm>
                <a:off x="9291860" y="1828113"/>
                <a:ext cx="360" cy="360"/>
              </p14:xfrm>
            </p:contentPart>
          </mc:Choice>
          <mc:Fallback xmlns="">
            <p:pic>
              <p:nvPicPr>
                <p:cNvPr id="27" name="Рукописный ввод 26">
                  <a:extLst>
                    <a:ext uri="{FF2B5EF4-FFF2-40B4-BE49-F238E27FC236}">
                      <a16:creationId xmlns:a16="http://schemas.microsoft.com/office/drawing/2014/main" id="{7DE5C384-99EA-CAE2-71B4-AE85BB8F0F91}"/>
                    </a:ext>
                  </a:extLst>
                </p:cNvPr>
                <p:cNvPicPr/>
                <p:nvPr/>
              </p:nvPicPr>
              <p:blipFill>
                <a:blip r:embed="rId3"/>
                <a:stretch>
                  <a:fillRect/>
                </a:stretch>
              </p:blipFill>
              <p:spPr>
                <a:xfrm>
                  <a:off x="9228860" y="176511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8" name="Рукописный ввод 27">
                  <a:extLst>
                    <a:ext uri="{FF2B5EF4-FFF2-40B4-BE49-F238E27FC236}">
                      <a16:creationId xmlns:a16="http://schemas.microsoft.com/office/drawing/2014/main" id="{DDE76CDB-2701-116C-0422-DE3C1A3F0846}"/>
                    </a:ext>
                  </a:extLst>
                </p14:cNvPr>
                <p14:cNvContentPartPr/>
                <p14:nvPr/>
              </p14:nvContentPartPr>
              <p14:xfrm>
                <a:off x="9430460" y="1828113"/>
                <a:ext cx="360" cy="360"/>
              </p14:xfrm>
            </p:contentPart>
          </mc:Choice>
          <mc:Fallback xmlns="">
            <p:pic>
              <p:nvPicPr>
                <p:cNvPr id="28" name="Рукописный ввод 27">
                  <a:extLst>
                    <a:ext uri="{FF2B5EF4-FFF2-40B4-BE49-F238E27FC236}">
                      <a16:creationId xmlns:a16="http://schemas.microsoft.com/office/drawing/2014/main" id="{DDE76CDB-2701-116C-0422-DE3C1A3F0846}"/>
                    </a:ext>
                  </a:extLst>
                </p:cNvPr>
                <p:cNvPicPr/>
                <p:nvPr/>
              </p:nvPicPr>
              <p:blipFill>
                <a:blip r:embed="rId3"/>
                <a:stretch>
                  <a:fillRect/>
                </a:stretch>
              </p:blipFill>
              <p:spPr>
                <a:xfrm>
                  <a:off x="9367820" y="1765113"/>
                  <a:ext cx="126000" cy="126000"/>
                </a:xfrm>
                <a:prstGeom prst="rect">
                  <a:avLst/>
                </a:prstGeom>
              </p:spPr>
            </p:pic>
          </mc:Fallback>
        </mc:AlternateContent>
      </p:grpSp>
      <p:pic>
        <p:nvPicPr>
          <p:cNvPr id="2" name="Рисунок 1">
            <a:extLst>
              <a:ext uri="{FF2B5EF4-FFF2-40B4-BE49-F238E27FC236}">
                <a16:creationId xmlns:a16="http://schemas.microsoft.com/office/drawing/2014/main" id="{08C56595-2B2D-E1A0-2E8D-3A67506893A7}"/>
              </a:ext>
            </a:extLst>
          </p:cNvPr>
          <p:cNvPicPr>
            <a:picLocks noChangeAspect="1"/>
          </p:cNvPicPr>
          <p:nvPr/>
        </p:nvPicPr>
        <p:blipFill>
          <a:blip r:embed="rId10"/>
          <a:stretch>
            <a:fillRect/>
          </a:stretch>
        </p:blipFill>
        <p:spPr>
          <a:xfrm>
            <a:off x="6346782" y="1225160"/>
            <a:ext cx="4095860" cy="5472704"/>
          </a:xfrm>
          <a:prstGeom prst="rect">
            <a:avLst/>
          </a:prstGeom>
        </p:spPr>
      </p:pic>
      <p:sp>
        <p:nvSpPr>
          <p:cNvPr id="4" name="Текст 3">
            <a:extLst>
              <a:ext uri="{FF2B5EF4-FFF2-40B4-BE49-F238E27FC236}">
                <a16:creationId xmlns:a16="http://schemas.microsoft.com/office/drawing/2014/main" id="{77E3DF71-EB8E-1061-1AF3-F7EA096CA2A0}"/>
              </a:ext>
            </a:extLst>
          </p:cNvPr>
          <p:cNvSpPr txBox="1">
            <a:spLocks/>
          </p:cNvSpPr>
          <p:nvPr/>
        </p:nvSpPr>
        <p:spPr>
          <a:xfrm>
            <a:off x="585898" y="2625298"/>
            <a:ext cx="5255722" cy="4072566"/>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600" dirty="0"/>
              <a:t>ОР – отдел разработки</a:t>
            </a:r>
          </a:p>
          <a:p>
            <a:r>
              <a:rPr lang="ru-RU" sz="1600" dirty="0"/>
              <a:t>СЧ – составная часть</a:t>
            </a:r>
          </a:p>
          <a:p>
            <a:r>
              <a:rPr lang="ru-RU" sz="1600" dirty="0"/>
              <a:t>ОН – отдел надежности </a:t>
            </a:r>
          </a:p>
          <a:p>
            <a:r>
              <a:rPr lang="ru-RU" sz="1600" dirty="0"/>
              <a:t>ОТК – отдел технического контроля</a:t>
            </a:r>
          </a:p>
          <a:p>
            <a:r>
              <a:rPr lang="ru-RU" sz="1600" dirty="0"/>
              <a:t>ОГТ – отдел главного технолога</a:t>
            </a:r>
          </a:p>
          <a:p>
            <a:r>
              <a:rPr lang="ru-RU" sz="1600" dirty="0"/>
              <a:t>ЭРО – эксплуатационно-ремонтный отдел</a:t>
            </a:r>
          </a:p>
          <a:p>
            <a:r>
              <a:rPr lang="ru-RU" sz="1600" dirty="0"/>
              <a:t>КО – конструкторский отдел</a:t>
            </a:r>
          </a:p>
          <a:p>
            <a:r>
              <a:rPr lang="ru-RU" sz="1600" dirty="0"/>
              <a:t>КД – конструкторская документация</a:t>
            </a:r>
          </a:p>
          <a:p>
            <a:r>
              <a:rPr lang="ru-RU" sz="1600" dirty="0"/>
              <a:t>ОП – опытное производство</a:t>
            </a:r>
          </a:p>
          <a:p>
            <a:r>
              <a:rPr lang="ru-RU" sz="1600" dirty="0"/>
              <a:t>ТУ – технические условия</a:t>
            </a:r>
          </a:p>
          <a:p>
            <a:r>
              <a:rPr lang="ru-RU" sz="1600" dirty="0"/>
              <a:t>ВП – военное представительство</a:t>
            </a:r>
          </a:p>
        </p:txBody>
      </p:sp>
      <p:sp>
        <p:nvSpPr>
          <p:cNvPr id="7" name="Заголовок 2">
            <a:extLst>
              <a:ext uri="{FF2B5EF4-FFF2-40B4-BE49-F238E27FC236}">
                <a16:creationId xmlns:a16="http://schemas.microsoft.com/office/drawing/2014/main" id="{412D3B79-D724-A736-E753-160265654154}"/>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341631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F0A84-BFE6-B8D0-A5CC-07A09E7D52FE}"/>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84F12917-5999-0BF6-6490-68BE16CDF985}"/>
              </a:ext>
            </a:extLst>
          </p:cNvPr>
          <p:cNvSpPr>
            <a:spLocks noGrp="1"/>
          </p:cNvSpPr>
          <p:nvPr>
            <p:ph type="title"/>
          </p:nvPr>
        </p:nvSpPr>
        <p:spPr>
          <a:xfrm>
            <a:off x="585898" y="1447790"/>
            <a:ext cx="4326344" cy="777025"/>
          </a:xfrm>
        </p:spPr>
        <p:txBody>
          <a:bodyPr/>
          <a:lstStyle/>
          <a:p>
            <a:r>
              <a:rPr lang="ru-RU" dirty="0"/>
              <a:t>Экспериментальная проверка</a:t>
            </a:r>
          </a:p>
        </p:txBody>
      </p:sp>
      <p:sp>
        <p:nvSpPr>
          <p:cNvPr id="5" name="Текст 4">
            <a:extLst>
              <a:ext uri="{FF2B5EF4-FFF2-40B4-BE49-F238E27FC236}">
                <a16:creationId xmlns:a16="http://schemas.microsoft.com/office/drawing/2014/main" id="{6366B766-4D69-005E-0CB6-1205B1A4E15F}"/>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2A4F4E68-D16D-510F-3E60-0A9DFEA4B64E}"/>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83C32A2D-4149-083D-7CB2-24772FB5DD5D}"/>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sp>
        <p:nvSpPr>
          <p:cNvPr id="7" name="Текст 3">
            <a:extLst>
              <a:ext uri="{FF2B5EF4-FFF2-40B4-BE49-F238E27FC236}">
                <a16:creationId xmlns:a16="http://schemas.microsoft.com/office/drawing/2014/main" id="{406DC48A-F0CF-BA9D-7A93-370B07714117}"/>
              </a:ext>
            </a:extLst>
          </p:cNvPr>
          <p:cNvSpPr txBox="1">
            <a:spLocks/>
          </p:cNvSpPr>
          <p:nvPr/>
        </p:nvSpPr>
        <p:spPr>
          <a:xfrm>
            <a:off x="585898" y="2224815"/>
            <a:ext cx="3758435" cy="1598903"/>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000" dirty="0"/>
              <a:t>Объект: интегрированная беспилотная система, включающая рой из 9 БПЛА </a:t>
            </a:r>
            <a:r>
              <a:rPr lang="en-US" sz="2000" dirty="0"/>
              <a:t>DJI Phantom 4 RTK </a:t>
            </a:r>
            <a:r>
              <a:rPr lang="ru-RU" sz="2000" dirty="0"/>
              <a:t>и наземную станцию управления (</a:t>
            </a:r>
            <a:r>
              <a:rPr lang="en-US" sz="2000" dirty="0"/>
              <a:t>GCS)</a:t>
            </a:r>
            <a:endParaRPr lang="ru-RU" sz="2000" dirty="0"/>
          </a:p>
        </p:txBody>
      </p:sp>
      <p:pic>
        <p:nvPicPr>
          <p:cNvPr id="4" name="Рисунок 3">
            <a:extLst>
              <a:ext uri="{FF2B5EF4-FFF2-40B4-BE49-F238E27FC236}">
                <a16:creationId xmlns:a16="http://schemas.microsoft.com/office/drawing/2014/main" id="{F0C0B4A3-A0AC-50E4-71F9-62F5288D1985}"/>
              </a:ext>
            </a:extLst>
          </p:cNvPr>
          <p:cNvPicPr>
            <a:picLocks noChangeAspect="1"/>
          </p:cNvPicPr>
          <p:nvPr/>
        </p:nvPicPr>
        <p:blipFill rotWithShape="1">
          <a:blip r:embed="rId2"/>
          <a:srcRect b="2709"/>
          <a:stretch/>
        </p:blipFill>
        <p:spPr bwMode="auto">
          <a:xfrm>
            <a:off x="4912242" y="1898730"/>
            <a:ext cx="7102194" cy="384997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DFC545D-4228-A3FB-A341-001FB6EE221F}"/>
                  </a:ext>
                </a:extLst>
              </p:cNvPr>
              <p:cNvSpPr txBox="1"/>
              <p:nvPr/>
            </p:nvSpPr>
            <p:spPr>
              <a:xfrm>
                <a:off x="538984" y="4553830"/>
                <a:ext cx="4044999"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solidFill>
                                <a:srgbClr val="836967"/>
                              </a:solidFill>
                              <a:latin typeface="Cambria Math" panose="02040503050406030204" pitchFamily="18" charset="0"/>
                            </a:rPr>
                          </m:ctrlPr>
                        </m:sSubPr>
                        <m:e>
                          <m:sSub>
                            <m:sSubPr>
                              <m:ctrlPr>
                                <a:rPr lang="ru-RU" sz="2000" i="1">
                                  <a:solidFill>
                                    <a:srgbClr val="836967"/>
                                  </a:solidFill>
                                  <a:latin typeface="Cambria Math" panose="02040503050406030204" pitchFamily="18" charset="0"/>
                                </a:rPr>
                              </m:ctrlPr>
                            </m:sSubPr>
                            <m:e>
                              <m:r>
                                <a:rPr lang="ru-RU" sz="2000" i="1">
                                  <a:latin typeface="Cambria Math" panose="02040503050406030204" pitchFamily="18" charset="0"/>
                                </a:rPr>
                                <m:t>𝜆</m:t>
                              </m:r>
                            </m:e>
                            <m:sub>
                              <m:r>
                                <a:rPr lang="ru-RU" sz="2000" i="0">
                                  <a:latin typeface="Cambria Math" panose="02040503050406030204" pitchFamily="18" charset="0"/>
                                </a:rPr>
                                <m:t>ЭМ</m:t>
                              </m:r>
                            </m:sub>
                          </m:sSub>
                          <m:r>
                            <a:rPr lang="ru-RU" sz="2000" i="0">
                              <a:latin typeface="Cambria Math" panose="02040503050406030204" pitchFamily="18" charset="0"/>
                            </a:rPr>
                            <m:t>=К</m:t>
                          </m:r>
                        </m:e>
                        <m:sub>
                          <m:r>
                            <a:rPr lang="ru-RU" sz="2000" i="0">
                              <a:latin typeface="Cambria Math" panose="02040503050406030204" pitchFamily="18" charset="0"/>
                            </a:rPr>
                            <m:t>КТП−Ч</m:t>
                          </m:r>
                        </m:sub>
                      </m:sSub>
                      <m:r>
                        <a:rPr lang="ru-RU" sz="2000" i="0">
                          <a:latin typeface="Cambria Math" panose="02040503050406030204" pitchFamily="18" charset="0"/>
                        </a:rPr>
                        <m:t>∗</m:t>
                      </m:r>
                      <m:r>
                        <a:rPr lang="ru-RU" sz="2000" i="1">
                          <a:latin typeface="Cambria Math" panose="02040503050406030204" pitchFamily="18" charset="0"/>
                        </a:rPr>
                        <m:t>𝜆</m:t>
                      </m:r>
                      <m:r>
                        <a:rPr lang="ru-RU" sz="2000" b="0" i="1" smtClean="0">
                          <a:latin typeface="Cambria Math" panose="02040503050406030204" pitchFamily="18" charset="0"/>
                        </a:rPr>
                        <m:t>=</m:t>
                      </m:r>
                      <m:r>
                        <a:rPr lang="ru-RU" sz="2000" b="0" i="0" smtClean="0">
                          <a:latin typeface="Cambria Math" panose="02040503050406030204" pitchFamily="18" charset="0"/>
                        </a:rPr>
                        <m:t>2</m:t>
                      </m:r>
                      <m:r>
                        <a:rPr lang="ru-RU" sz="2000">
                          <a:latin typeface="Cambria Math" panose="02040503050406030204" pitchFamily="18" charset="0"/>
                        </a:rPr>
                        <m:t>,</m:t>
                      </m:r>
                      <m:r>
                        <a:rPr lang="ru-RU" sz="2000" b="0" i="0" smtClean="0">
                          <a:latin typeface="Cambria Math" panose="02040503050406030204" pitchFamily="18" charset="0"/>
                        </a:rPr>
                        <m:t>9</m:t>
                      </m:r>
                      <m:r>
                        <a:rPr lang="ru-RU" sz="2000">
                          <a:latin typeface="Cambria Math" panose="02040503050406030204" pitchFamily="18" charset="0"/>
                        </a:rPr>
                        <m:t>∗</m:t>
                      </m:r>
                      <m:sSup>
                        <m:sSupPr>
                          <m:ctrlPr>
                            <a:rPr lang="ru-RU" sz="2000" i="1">
                              <a:latin typeface="Cambria Math" panose="02040503050406030204" pitchFamily="18" charset="0"/>
                            </a:rPr>
                          </m:ctrlPr>
                        </m:sSupPr>
                        <m:e>
                          <m:r>
                            <a:rPr lang="ru-RU" sz="2000" i="1">
                              <a:latin typeface="Cambria Math" panose="02040503050406030204" pitchFamily="18" charset="0"/>
                            </a:rPr>
                            <m:t>10</m:t>
                          </m:r>
                        </m:e>
                        <m:sup>
                          <m:r>
                            <a:rPr lang="ru-RU" sz="2000" i="1">
                              <a:latin typeface="Cambria Math" panose="02040503050406030204" pitchFamily="18" charset="0"/>
                            </a:rPr>
                            <m:t>−4</m:t>
                          </m:r>
                        </m:sup>
                      </m:sSup>
                      <m:r>
                        <a:rPr lang="ru-RU" sz="2000" i="1">
                          <a:latin typeface="Cambria Math" panose="02040503050406030204" pitchFamily="18" charset="0"/>
                        </a:rPr>
                        <m:t> 1/ч</m:t>
                      </m:r>
                    </m:oMath>
                  </m:oMathPara>
                </a14:m>
                <a:endParaRPr lang="ru-RU" sz="2000" dirty="0"/>
              </a:p>
            </p:txBody>
          </p:sp>
        </mc:Choice>
        <mc:Fallback xmlns="">
          <p:sp>
            <p:nvSpPr>
              <p:cNvPr id="12" name="TextBox 11">
                <a:extLst>
                  <a:ext uri="{FF2B5EF4-FFF2-40B4-BE49-F238E27FC236}">
                    <a16:creationId xmlns:a16="http://schemas.microsoft.com/office/drawing/2014/main" id="{4DFC545D-4228-A3FB-A341-001FB6EE221F}"/>
                  </a:ext>
                </a:extLst>
              </p:cNvPr>
              <p:cNvSpPr txBox="1">
                <a:spLocks noRot="1" noChangeAspect="1" noMove="1" noResize="1" noEditPoints="1" noAdjustHandles="1" noChangeArrowheads="1" noChangeShapeType="1" noTextEdit="1"/>
              </p:cNvSpPr>
              <p:nvPr/>
            </p:nvSpPr>
            <p:spPr>
              <a:xfrm>
                <a:off x="538984" y="4553830"/>
                <a:ext cx="4044999" cy="400110"/>
              </a:xfrm>
              <a:prstGeom prst="rect">
                <a:avLst/>
              </a:prstGeom>
              <a:blipFill>
                <a:blip r:embed="rId3"/>
                <a:stretch>
                  <a:fillRect b="-1515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C8F0A9E-52EE-1CE9-45B0-88D0AE4CB866}"/>
                  </a:ext>
                </a:extLst>
              </p:cNvPr>
              <p:cNvSpPr txBox="1"/>
              <p:nvPr/>
            </p:nvSpPr>
            <p:spPr>
              <a:xfrm>
                <a:off x="585898" y="4153720"/>
                <a:ext cx="2223230"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ru-RU" sz="2000" i="1" smtClean="0">
                          <a:latin typeface="Cambria Math" panose="02040503050406030204" pitchFamily="18" charset="0"/>
                        </a:rPr>
                        <m:t>𝜆</m:t>
                      </m:r>
                      <m:r>
                        <a:rPr lang="ru-RU" sz="2000" b="0" i="0" smtClean="0">
                          <a:latin typeface="Cambria Math" panose="02040503050406030204" pitchFamily="18" charset="0"/>
                        </a:rPr>
                        <m:t>=8,4</m:t>
                      </m:r>
                      <m:r>
                        <a:rPr lang="ru-RU" sz="2000" i="0">
                          <a:latin typeface="Cambria Math" panose="02040503050406030204" pitchFamily="18" charset="0"/>
                        </a:rPr>
                        <m:t>∗</m:t>
                      </m:r>
                      <m:sSup>
                        <m:sSupPr>
                          <m:ctrlPr>
                            <a:rPr lang="ru-RU" sz="2000" i="1" smtClean="0">
                              <a:latin typeface="Cambria Math" panose="02040503050406030204" pitchFamily="18" charset="0"/>
                            </a:rPr>
                          </m:ctrlPr>
                        </m:sSupPr>
                        <m:e>
                          <m:r>
                            <a:rPr lang="ru-RU" sz="2000" b="0" i="1" smtClean="0">
                              <a:latin typeface="Cambria Math" panose="02040503050406030204" pitchFamily="18" charset="0"/>
                            </a:rPr>
                            <m:t>10</m:t>
                          </m:r>
                        </m:e>
                        <m:sup>
                          <m:r>
                            <a:rPr lang="ru-RU" sz="2000" b="0" i="1" smtClean="0">
                              <a:latin typeface="Cambria Math" panose="02040503050406030204" pitchFamily="18" charset="0"/>
                            </a:rPr>
                            <m:t>−4</m:t>
                          </m:r>
                        </m:sup>
                      </m:sSup>
                      <m:r>
                        <a:rPr lang="ru-RU" sz="2000" b="0" i="1" smtClean="0">
                          <a:latin typeface="Cambria Math" panose="02040503050406030204" pitchFamily="18" charset="0"/>
                        </a:rPr>
                        <m:t> 1/ч</m:t>
                      </m:r>
                    </m:oMath>
                  </m:oMathPara>
                </a14:m>
                <a:endParaRPr lang="ru-RU" sz="2000" dirty="0"/>
              </a:p>
            </p:txBody>
          </p:sp>
        </mc:Choice>
        <mc:Fallback xmlns="">
          <p:sp>
            <p:nvSpPr>
              <p:cNvPr id="13" name="TextBox 12">
                <a:extLst>
                  <a:ext uri="{FF2B5EF4-FFF2-40B4-BE49-F238E27FC236}">
                    <a16:creationId xmlns:a16="http://schemas.microsoft.com/office/drawing/2014/main" id="{9C8F0A9E-52EE-1CE9-45B0-88D0AE4CB866}"/>
                  </a:ext>
                </a:extLst>
              </p:cNvPr>
              <p:cNvSpPr txBox="1">
                <a:spLocks noRot="1" noChangeAspect="1" noMove="1" noResize="1" noEditPoints="1" noAdjustHandles="1" noChangeArrowheads="1" noChangeShapeType="1" noTextEdit="1"/>
              </p:cNvSpPr>
              <p:nvPr/>
            </p:nvSpPr>
            <p:spPr>
              <a:xfrm>
                <a:off x="585898" y="4153720"/>
                <a:ext cx="2223230" cy="400110"/>
              </a:xfrm>
              <a:prstGeom prst="rect">
                <a:avLst/>
              </a:prstGeom>
              <a:blipFill>
                <a:blip r:embed="rId4"/>
                <a:stretch>
                  <a:fillRect b="-18182"/>
                </a:stretch>
              </a:blipFill>
            </p:spPr>
            <p:txBody>
              <a:bodyPr/>
              <a:lstStyle/>
              <a:p>
                <a:r>
                  <a:rPr lang="ru-RU">
                    <a:noFill/>
                  </a:rPr>
                  <a:t> </a:t>
                </a:r>
              </a:p>
            </p:txBody>
          </p:sp>
        </mc:Fallback>
      </mc:AlternateContent>
      <p:sp>
        <p:nvSpPr>
          <p:cNvPr id="2" name="Заголовок 2">
            <a:extLst>
              <a:ext uri="{FF2B5EF4-FFF2-40B4-BE49-F238E27FC236}">
                <a16:creationId xmlns:a16="http://schemas.microsoft.com/office/drawing/2014/main" id="{DF114FD1-2A60-C335-FC88-C1E8E403B9E0}"/>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88518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06B9E-A2A7-13D5-7CF2-A5A772EBA275}"/>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14670345-FCAF-8F0C-3D4D-CB55483823BF}"/>
              </a:ext>
            </a:extLst>
          </p:cNvPr>
          <p:cNvSpPr>
            <a:spLocks noGrp="1"/>
          </p:cNvSpPr>
          <p:nvPr>
            <p:ph type="title"/>
          </p:nvPr>
        </p:nvSpPr>
        <p:spPr>
          <a:xfrm>
            <a:off x="585898" y="1447790"/>
            <a:ext cx="4326344" cy="777025"/>
          </a:xfrm>
        </p:spPr>
        <p:txBody>
          <a:bodyPr/>
          <a:lstStyle/>
          <a:p>
            <a:r>
              <a:rPr lang="ru-RU" dirty="0"/>
              <a:t>Экспериментальная проверка</a:t>
            </a:r>
          </a:p>
        </p:txBody>
      </p:sp>
      <p:sp>
        <p:nvSpPr>
          <p:cNvPr id="5" name="Текст 4">
            <a:extLst>
              <a:ext uri="{FF2B5EF4-FFF2-40B4-BE49-F238E27FC236}">
                <a16:creationId xmlns:a16="http://schemas.microsoft.com/office/drawing/2014/main" id="{12FBF279-DFBC-55F6-74B1-CBEC9A9A8065}"/>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2DA641E5-6D2D-F6FB-952E-9BC43B029E56}"/>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1BF6F176-AB0D-FB67-C6EA-DCCD8AD84206}"/>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pic>
        <p:nvPicPr>
          <p:cNvPr id="2" name="Рисунок 1">
            <a:extLst>
              <a:ext uri="{FF2B5EF4-FFF2-40B4-BE49-F238E27FC236}">
                <a16:creationId xmlns:a16="http://schemas.microsoft.com/office/drawing/2014/main" id="{50DB3551-998E-DADF-335A-79CF62179163}"/>
              </a:ext>
            </a:extLst>
          </p:cNvPr>
          <p:cNvPicPr>
            <a:picLocks noChangeAspect="1"/>
          </p:cNvPicPr>
          <p:nvPr/>
        </p:nvPicPr>
        <p:blipFill>
          <a:blip r:embed="rId2"/>
          <a:stretch>
            <a:fillRect/>
          </a:stretch>
        </p:blipFill>
        <p:spPr>
          <a:xfrm>
            <a:off x="2400300" y="1836302"/>
            <a:ext cx="7391400" cy="4871457"/>
          </a:xfrm>
          <a:prstGeom prst="rect">
            <a:avLst/>
          </a:prstGeom>
        </p:spPr>
      </p:pic>
      <p:sp>
        <p:nvSpPr>
          <p:cNvPr id="4" name="Заголовок 2">
            <a:extLst>
              <a:ext uri="{FF2B5EF4-FFF2-40B4-BE49-F238E27FC236}">
                <a16:creationId xmlns:a16="http://schemas.microsoft.com/office/drawing/2014/main" id="{56334EB8-C3A3-6EFE-A63D-F50FC33BB5B4}"/>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299562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4B74-0BC8-9344-AE53-8D565C392BAC}"/>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09154C05-5246-3D68-E3A4-3B1BC08D6481}"/>
              </a:ext>
            </a:extLst>
          </p:cNvPr>
          <p:cNvSpPr>
            <a:spLocks noGrp="1"/>
          </p:cNvSpPr>
          <p:nvPr>
            <p:ph type="title"/>
          </p:nvPr>
        </p:nvSpPr>
        <p:spPr/>
        <p:txBody>
          <a:bodyPr/>
          <a:lstStyle/>
          <a:p>
            <a:r>
              <a:rPr lang="ru-RU" dirty="0"/>
              <a:t>Заключение</a:t>
            </a:r>
          </a:p>
        </p:txBody>
      </p:sp>
      <p:sp>
        <p:nvSpPr>
          <p:cNvPr id="4" name="Текст 3">
            <a:extLst>
              <a:ext uri="{FF2B5EF4-FFF2-40B4-BE49-F238E27FC236}">
                <a16:creationId xmlns:a16="http://schemas.microsoft.com/office/drawing/2014/main" id="{99FAC823-233C-61BE-7A1C-C555224D88F8}"/>
              </a:ext>
            </a:extLst>
          </p:cNvPr>
          <p:cNvSpPr>
            <a:spLocks noGrp="1"/>
          </p:cNvSpPr>
          <p:nvPr>
            <p:ph type="body" sz="quarter" idx="12"/>
          </p:nvPr>
        </p:nvSpPr>
        <p:spPr>
          <a:xfrm>
            <a:off x="585898" y="2340613"/>
            <a:ext cx="10918530" cy="3634885"/>
          </a:xfrm>
        </p:spPr>
        <p:txBody>
          <a:bodyPr>
            <a:normAutofit/>
          </a:bodyPr>
          <a:lstStyle/>
          <a:p>
            <a:pPr marL="342900" indent="-342900">
              <a:buFont typeface="Arial" panose="020B0604020202020204" pitchFamily="34" charset="0"/>
              <a:buChar char="•"/>
            </a:pPr>
            <a:r>
              <a:rPr lang="ru-RU" sz="2000" dirty="0"/>
              <a:t>Разработан онтологический подход к экспертной оценке мероприятий ТП с использованием структурированного опросника</a:t>
            </a:r>
          </a:p>
          <a:p>
            <a:pPr marL="342900" indent="-342900">
              <a:buFont typeface="Arial" panose="020B0604020202020204" pitchFamily="34" charset="0"/>
              <a:buChar char="•"/>
            </a:pPr>
            <a:r>
              <a:rPr lang="ru-RU" sz="2000" dirty="0"/>
              <a:t>Представлена математическая модель К</a:t>
            </a:r>
            <a:r>
              <a:rPr lang="ru-RU" sz="2000" baseline="-25000" dirty="0"/>
              <a:t>КТП</a:t>
            </a:r>
            <a:r>
              <a:rPr lang="ru-RU" sz="2000" dirty="0"/>
              <a:t>, обеспечивающая более точную и дифференциальную оценку степени выполнения процедур и операций</a:t>
            </a:r>
          </a:p>
          <a:p>
            <a:pPr marL="342900" indent="-342900">
              <a:buFont typeface="Arial" panose="020B0604020202020204" pitchFamily="34" charset="0"/>
              <a:buChar char="•"/>
            </a:pPr>
            <a:r>
              <a:rPr lang="ru-RU" sz="2000" dirty="0"/>
              <a:t>Проведена экспериментальная проверка на примере реального объекта</a:t>
            </a:r>
          </a:p>
          <a:p>
            <a:endParaRPr lang="ru-RU" sz="2000" dirty="0"/>
          </a:p>
          <a:p>
            <a:r>
              <a:rPr lang="ru-RU" sz="2000" dirty="0"/>
              <a:t>Предложенная методика позволит предприятиям сократить затраты на дополнительные испытания, проведение анализа причин неисправностей, вынужденную доработку объекта разработки вследствие полного обеспечения целевых ПН посредством своевременного контроля качества проведения необходимых мероприятий</a:t>
            </a:r>
          </a:p>
        </p:txBody>
      </p:sp>
      <p:sp>
        <p:nvSpPr>
          <p:cNvPr id="5" name="Текст 4">
            <a:extLst>
              <a:ext uri="{FF2B5EF4-FFF2-40B4-BE49-F238E27FC236}">
                <a16:creationId xmlns:a16="http://schemas.microsoft.com/office/drawing/2014/main" id="{C6909E50-539D-FA27-896D-88B37B0BF10B}"/>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189F6CE2-9386-510F-582B-D25576408D47}"/>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E61973A6-B375-4AFA-CA61-4AF1AF8BDEF6}"/>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sp>
        <p:nvSpPr>
          <p:cNvPr id="2" name="Заголовок 2">
            <a:extLst>
              <a:ext uri="{FF2B5EF4-FFF2-40B4-BE49-F238E27FC236}">
                <a16:creationId xmlns:a16="http://schemas.microsoft.com/office/drawing/2014/main" id="{D3FBAD93-6A25-F4EA-5387-C1A676B654B1}"/>
              </a:ext>
            </a:extLst>
          </p:cNvPr>
          <p:cNvSpPr txBox="1">
            <a:spLocks/>
          </p:cNvSpPr>
          <p:nvPr/>
        </p:nvSpPr>
        <p:spPr>
          <a:xfrm>
            <a:off x="1071545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1367770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DD3F7-C485-D011-EC6C-5B26779C1C7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15231C-6158-4EF7-472D-FC500C42F97D}"/>
              </a:ext>
            </a:extLst>
          </p:cNvPr>
          <p:cNvSpPr>
            <a:spLocks noGrp="1"/>
          </p:cNvSpPr>
          <p:nvPr>
            <p:ph type="title"/>
          </p:nvPr>
        </p:nvSpPr>
        <p:spPr>
          <a:xfrm>
            <a:off x="1027968" y="2716699"/>
            <a:ext cx="5347195" cy="2589375"/>
          </a:xfrm>
        </p:spPr>
        <p:txBody>
          <a:bodyPr>
            <a:noAutofit/>
          </a:bodyPr>
          <a:lstStyle/>
          <a:p>
            <a:pPr algn="ctr"/>
            <a:r>
              <a:rPr lang="ru-RU" sz="2400" b="1" dirty="0">
                <a:latin typeface="HSE Sans" panose="02000000000000000000" pitchFamily="50" charset="-52"/>
                <a:cs typeface="Arial" panose="020B0604020202020204" pitchFamily="34" charset="0"/>
              </a:rPr>
              <a:t>Научно-учебная группа</a:t>
            </a:r>
            <a:r>
              <a:rPr lang="ru-RU" sz="2400" dirty="0">
                <a:latin typeface="HSE Sans" panose="02000000000000000000" pitchFamily="50" charset="-52"/>
                <a:cs typeface="Arial" panose="020B0604020202020204" pitchFamily="34" charset="0"/>
              </a:rPr>
              <a:t> </a:t>
            </a:r>
            <a:br>
              <a:rPr lang="ru-RU" sz="2400" dirty="0">
                <a:latin typeface="HSE Sans" panose="02000000000000000000" pitchFamily="50" charset="-52"/>
                <a:cs typeface="Arial" panose="020B0604020202020204" pitchFamily="34" charset="0"/>
              </a:rPr>
            </a:br>
            <a:r>
              <a:rPr lang="ru-RU" sz="1800" dirty="0">
                <a:latin typeface="HSE Sans" panose="02000000000000000000" pitchFamily="50" charset="-52"/>
                <a:cs typeface="Arial" panose="020B0604020202020204" pitchFamily="34" charset="0"/>
              </a:rPr>
              <a:t>«</a:t>
            </a:r>
            <a:r>
              <a:rPr lang="ru-RU" sz="1800" b="1" dirty="0">
                <a:latin typeface="HSE Sans" panose="02000000000000000000" pitchFamily="50" charset="-52"/>
                <a:cs typeface="Arial" panose="020B0604020202020204" pitchFamily="34" charset="0"/>
              </a:rPr>
              <a:t>Управление надежностью на предприятиях</a:t>
            </a:r>
            <a:r>
              <a:rPr lang="ru-RU" sz="1800" dirty="0">
                <a:latin typeface="HSE Sans" panose="02000000000000000000" pitchFamily="50" charset="-52"/>
                <a:cs typeface="Arial" panose="020B0604020202020204" pitchFamily="34" charset="0"/>
              </a:rPr>
              <a:t>»</a:t>
            </a:r>
            <a:br>
              <a:rPr lang="ru-RU" sz="2000" dirty="0">
                <a:latin typeface="HSE Sans" panose="02000000000000000000" pitchFamily="50" charset="-52"/>
                <a:cs typeface="Arial" panose="020B0604020202020204" pitchFamily="34" charset="0"/>
              </a:rPr>
            </a:br>
            <a:br>
              <a:rPr lang="ru-RU" sz="2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Доклад подготовлен в ходе проведения исследования </a:t>
            </a:r>
            <a:br>
              <a:rPr lang="ru-RU" sz="1400"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Проект № 24-00-024 «Развитие методов прогнозирования показателей надежности электронных модулей»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 рамках Программы «Научный фонд Национального исследовательского университета </a:t>
            </a:r>
            <a:br>
              <a:rPr lang="ru-RU" sz="1400" b="1" dirty="0">
                <a:latin typeface="HSE Sans" panose="02000000000000000000" pitchFamily="50" charset="-52"/>
                <a:cs typeface="Arial" panose="020B0604020202020204" pitchFamily="34" charset="0"/>
              </a:rPr>
            </a:br>
            <a:r>
              <a:rPr lang="ru-RU" sz="1400" b="1" dirty="0">
                <a:latin typeface="HSE Sans" panose="02000000000000000000" pitchFamily="50" charset="-52"/>
                <a:cs typeface="Arial" panose="020B0604020202020204" pitchFamily="34" charset="0"/>
              </a:rPr>
              <a:t>«Высшая школа экономики» (НИУ ВШЭ)» в 2025 г.</a:t>
            </a:r>
            <a:endParaRPr lang="ru-RU" sz="2400" dirty="0">
              <a:latin typeface="HSE Sans" panose="02000000000000000000" pitchFamily="50" charset="-52"/>
              <a:cs typeface="Arial" panose="020B0604020202020204" pitchFamily="34" charset="0"/>
            </a:endParaRPr>
          </a:p>
        </p:txBody>
      </p:sp>
      <p:sp>
        <p:nvSpPr>
          <p:cNvPr id="3" name="Текст 2">
            <a:extLst>
              <a:ext uri="{FF2B5EF4-FFF2-40B4-BE49-F238E27FC236}">
                <a16:creationId xmlns:a16="http://schemas.microsoft.com/office/drawing/2014/main" id="{6F23E54F-A97A-AB00-16EC-8AB5CA751473}"/>
              </a:ext>
            </a:extLst>
          </p:cNvPr>
          <p:cNvSpPr>
            <a:spLocks noGrp="1"/>
          </p:cNvSpPr>
          <p:nvPr>
            <p:ph type="body" sz="quarter" idx="10"/>
          </p:nvPr>
        </p:nvSpPr>
        <p:spPr/>
        <p:txBody>
          <a:bodyPr/>
          <a:lstStyle/>
          <a:p>
            <a:r>
              <a:rPr lang="ru-RU" dirty="0">
                <a:latin typeface="HSE Sans" panose="02000000000000000000" pitchFamily="50" charset="-52"/>
                <a:cs typeface="Arial" panose="020B0604020202020204" pitchFamily="34" charset="0"/>
              </a:rPr>
              <a:t>Департамент </a:t>
            </a:r>
            <a:br>
              <a:rPr lang="ru-RU" dirty="0">
                <a:latin typeface="HSE Sans" panose="02000000000000000000" pitchFamily="50" charset="-52"/>
                <a:cs typeface="Arial" panose="020B0604020202020204" pitchFamily="34" charset="0"/>
              </a:rPr>
            </a:br>
            <a:r>
              <a:rPr lang="ru-RU" dirty="0">
                <a:latin typeface="HSE Sans" panose="02000000000000000000" pitchFamily="50" charset="-52"/>
                <a:cs typeface="Arial" panose="020B0604020202020204" pitchFamily="34" charset="0"/>
              </a:rPr>
              <a:t>электронной инженерии</a:t>
            </a:r>
          </a:p>
        </p:txBody>
      </p:sp>
      <p:sp>
        <p:nvSpPr>
          <p:cNvPr id="4" name="Текст 3">
            <a:extLst>
              <a:ext uri="{FF2B5EF4-FFF2-40B4-BE49-F238E27FC236}">
                <a16:creationId xmlns:a16="http://schemas.microsoft.com/office/drawing/2014/main" id="{0A98DE45-E5B8-5122-4B45-5E0473B05137}"/>
              </a:ext>
            </a:extLst>
          </p:cNvPr>
          <p:cNvSpPr>
            <a:spLocks noGrp="1"/>
          </p:cNvSpPr>
          <p:nvPr>
            <p:ph type="body" sz="quarter" idx="11"/>
          </p:nvPr>
        </p:nvSpPr>
        <p:spPr/>
        <p:txBody>
          <a:bodyPr>
            <a:normAutofit/>
          </a:bodyPr>
          <a:lstStyle/>
          <a:p>
            <a:r>
              <a:rPr lang="ru-RU" dirty="0">
                <a:latin typeface="HSE Sans" panose="02000000000000000000" pitchFamily="50" charset="-52"/>
                <a:cs typeface="Arial" panose="020B0604020202020204" pitchFamily="34" charset="0"/>
              </a:rPr>
              <a:t>Московский институт электроники и математики им. А.Н. Тихонова</a:t>
            </a:r>
          </a:p>
        </p:txBody>
      </p:sp>
      <p:sp>
        <p:nvSpPr>
          <p:cNvPr id="5" name="Текст 4">
            <a:extLst>
              <a:ext uri="{FF2B5EF4-FFF2-40B4-BE49-F238E27FC236}">
                <a16:creationId xmlns:a16="http://schemas.microsoft.com/office/drawing/2014/main" id="{2D43D283-13DB-BF91-9335-4C51CA017BF5}"/>
              </a:ext>
            </a:extLst>
          </p:cNvPr>
          <p:cNvSpPr>
            <a:spLocks noGrp="1"/>
          </p:cNvSpPr>
          <p:nvPr>
            <p:ph type="body" idx="12"/>
          </p:nvPr>
        </p:nvSpPr>
        <p:spPr/>
        <p:txBody>
          <a:bodyPr/>
          <a:lstStyle/>
          <a:p>
            <a:r>
              <a:rPr lang="ru-RU" dirty="0">
                <a:latin typeface="HSE Sans" panose="02000000000000000000" pitchFamily="50" charset="-52"/>
                <a:cs typeface="Arial" panose="020B0604020202020204" pitchFamily="34" charset="0"/>
              </a:rPr>
              <a:t>Москва</a:t>
            </a:r>
          </a:p>
          <a:p>
            <a:r>
              <a:rPr lang="ru-RU" dirty="0">
                <a:latin typeface="HSE Sans" panose="02000000000000000000" pitchFamily="50" charset="-52"/>
                <a:cs typeface="Arial" panose="020B0604020202020204" pitchFamily="34" charset="0"/>
              </a:rPr>
              <a:t>24.06.2025 г.</a:t>
            </a:r>
          </a:p>
        </p:txBody>
      </p:sp>
      <p:sp>
        <p:nvSpPr>
          <p:cNvPr id="6" name="Прямоугольник: скругленные углы 5">
            <a:extLst>
              <a:ext uri="{FF2B5EF4-FFF2-40B4-BE49-F238E27FC236}">
                <a16:creationId xmlns:a16="http://schemas.microsoft.com/office/drawing/2014/main" id="{E01E1D95-60C0-57C8-00FC-5632FAF49434}"/>
              </a:ext>
            </a:extLst>
          </p:cNvPr>
          <p:cNvSpPr/>
          <p:nvPr/>
        </p:nvSpPr>
        <p:spPr>
          <a:xfrm>
            <a:off x="1027968" y="2461188"/>
            <a:ext cx="5347195"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sp>
        <p:nvSpPr>
          <p:cNvPr id="8" name="Заголовок 1">
            <a:extLst>
              <a:ext uri="{FF2B5EF4-FFF2-40B4-BE49-F238E27FC236}">
                <a16:creationId xmlns:a16="http://schemas.microsoft.com/office/drawing/2014/main" id="{762AA0E5-2F09-0938-C0A7-7E39C4E48265}"/>
              </a:ext>
            </a:extLst>
          </p:cNvPr>
          <p:cNvSpPr txBox="1">
            <a:spLocks/>
          </p:cNvSpPr>
          <p:nvPr/>
        </p:nvSpPr>
        <p:spPr>
          <a:xfrm>
            <a:off x="6622991" y="2461188"/>
            <a:ext cx="4541041" cy="285114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4300" b="0" i="0" kern="1200" baseline="0">
                <a:solidFill>
                  <a:srgbClr val="0E2D69"/>
                </a:solidFill>
                <a:latin typeface="HSE Sans" panose="02000000000000000000" pitchFamily="2" charset="0"/>
                <a:ea typeface="+mj-ea"/>
                <a:cs typeface="+mj-cs"/>
              </a:defRPr>
            </a:lvl1pPr>
          </a:lstStyle>
          <a:p>
            <a:pPr algn="ctr"/>
            <a:r>
              <a:rPr lang="ru-RU" sz="2000" b="1" dirty="0">
                <a:latin typeface="HSE Sans" panose="02000000000000000000" pitchFamily="50" charset="-52"/>
                <a:cs typeface="Arial" panose="020B0604020202020204" pitchFamily="34" charset="0"/>
              </a:rPr>
              <a:t>Доклад</a:t>
            </a:r>
            <a:r>
              <a:rPr lang="ru-RU" sz="2000" dirty="0">
                <a:latin typeface="HSE Sans" panose="02000000000000000000" pitchFamily="50" charset="-52"/>
                <a:cs typeface="Arial" panose="020B0604020202020204" pitchFamily="34" charset="0"/>
              </a:rPr>
              <a:t> </a:t>
            </a:r>
            <a:br>
              <a:rPr lang="ru-RU" sz="2000" dirty="0">
                <a:latin typeface="HSE Sans" panose="02000000000000000000" pitchFamily="50" charset="-52"/>
                <a:cs typeface="Arial" panose="020B0604020202020204" pitchFamily="34" charset="0"/>
              </a:rPr>
            </a:br>
            <a:r>
              <a:rPr lang="ru-RU" sz="1600" b="1" dirty="0">
                <a:latin typeface="HSE Sans" panose="02000000000000000000" pitchFamily="50" charset="-52"/>
                <a:cs typeface="Arial" panose="020B0604020202020204" pitchFamily="34" charset="0"/>
              </a:rPr>
              <a:t>«Реструктуризация экспертного опросника для проведения онтологического анализа при обеспечении надежности электронных модулей»</a:t>
            </a:r>
            <a:br>
              <a:rPr lang="ru-RU" sz="1800" dirty="0">
                <a:latin typeface="HSE Sans" panose="02000000000000000000" pitchFamily="50" charset="-52"/>
                <a:cs typeface="Arial" panose="020B0604020202020204" pitchFamily="34" charset="0"/>
              </a:rPr>
            </a:br>
            <a:br>
              <a:rPr lang="ru-RU" sz="1800" dirty="0">
                <a:latin typeface="HSE Sans" panose="02000000000000000000" pitchFamily="50" charset="-52"/>
                <a:cs typeface="Arial" panose="020B0604020202020204" pitchFamily="34" charset="0"/>
              </a:rPr>
            </a:br>
            <a:endParaRPr lang="ru-RU" sz="1800" dirty="0">
              <a:latin typeface="HSE Sans" panose="02000000000000000000" pitchFamily="50" charset="-52"/>
              <a:cs typeface="Arial" panose="020B0604020202020204" pitchFamily="34" charset="0"/>
            </a:endParaRPr>
          </a:p>
          <a:p>
            <a:pPr algn="ctr"/>
            <a:endParaRPr lang="ru-RU" sz="1200" b="1" dirty="0">
              <a:latin typeface="HSE Sans" panose="02000000000000000000" pitchFamily="50" charset="-52"/>
              <a:cs typeface="Arial" panose="020B0604020202020204" pitchFamily="34" charset="0"/>
            </a:endParaRPr>
          </a:p>
          <a:p>
            <a:pPr algn="ctr"/>
            <a:endParaRPr lang="ru-RU" sz="1400" b="1" dirty="0">
              <a:latin typeface="HSE Sans" panose="02000000000000000000" pitchFamily="50" charset="-52"/>
              <a:cs typeface="Arial" panose="020B0604020202020204" pitchFamily="34" charset="0"/>
            </a:endParaRPr>
          </a:p>
          <a:p>
            <a:pPr algn="ctr"/>
            <a:r>
              <a:rPr lang="ru-RU" sz="1400" b="1" dirty="0">
                <a:latin typeface="HSE Sans" panose="02000000000000000000" pitchFamily="50" charset="-52"/>
                <a:cs typeface="Arial" panose="020B0604020202020204" pitchFamily="34" charset="0"/>
              </a:rPr>
              <a:t>Докладчик</a:t>
            </a:r>
            <a:r>
              <a:rPr lang="ru-RU" sz="1400" dirty="0">
                <a:latin typeface="HSE Sans" panose="02000000000000000000" pitchFamily="50" charset="-52"/>
                <a:cs typeface="Arial" panose="020B0604020202020204" pitchFamily="34" charset="0"/>
              </a:rPr>
              <a:t> </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Ландер Леонид Борисович</a:t>
            </a:r>
            <a:br>
              <a:rPr lang="ru-RU" sz="1400" dirty="0">
                <a:latin typeface="HSE Sans" panose="02000000000000000000" pitchFamily="50" charset="-52"/>
                <a:cs typeface="Arial" panose="020B0604020202020204" pitchFamily="34" charset="0"/>
              </a:rPr>
            </a:br>
            <a:r>
              <a:rPr lang="ru-RU" sz="1400" dirty="0">
                <a:latin typeface="HSE Sans" panose="02000000000000000000" pitchFamily="50" charset="-52"/>
                <a:cs typeface="Arial" panose="020B0604020202020204" pitchFamily="34" charset="0"/>
              </a:rPr>
              <a:t>аспирант 1 года обучения - ОП </a:t>
            </a:r>
            <a:r>
              <a:rPr lang="en-US" sz="1400" dirty="0">
                <a:latin typeface="HSE Sans" panose="02000000000000000000" pitchFamily="50" charset="-52"/>
                <a:cs typeface="Arial" panose="020B0604020202020204" pitchFamily="34" charset="0"/>
              </a:rPr>
              <a:t>“</a:t>
            </a:r>
            <a:r>
              <a:rPr lang="ru-RU" sz="1400" dirty="0">
                <a:latin typeface="HSE Sans" panose="02000000000000000000" pitchFamily="50" charset="-52"/>
                <a:cs typeface="Arial" panose="020B0604020202020204" pitchFamily="34" charset="0"/>
              </a:rPr>
              <a:t>Электроника, </a:t>
            </a:r>
          </a:p>
          <a:p>
            <a:pPr algn="ctr"/>
            <a:r>
              <a:rPr lang="ru-RU" sz="1400" dirty="0">
                <a:latin typeface="HSE Sans" panose="02000000000000000000" pitchFamily="50" charset="-52"/>
                <a:cs typeface="Arial" panose="020B0604020202020204" pitchFamily="34" charset="0"/>
              </a:rPr>
              <a:t>радиотехника и системы связи</a:t>
            </a:r>
            <a:r>
              <a:rPr lang="en-US" sz="1400" dirty="0">
                <a:latin typeface="HSE Sans" panose="02000000000000000000" pitchFamily="50" charset="-52"/>
                <a:cs typeface="Arial" panose="020B0604020202020204" pitchFamily="34" charset="0"/>
              </a:rPr>
              <a:t>”</a:t>
            </a:r>
            <a:endParaRPr lang="ru-RU" sz="1400" dirty="0">
              <a:latin typeface="HSE Sans" panose="02000000000000000000" pitchFamily="50" charset="-52"/>
              <a:cs typeface="Arial" panose="020B0604020202020204" pitchFamily="34" charset="0"/>
            </a:endParaRPr>
          </a:p>
        </p:txBody>
      </p:sp>
      <p:sp>
        <p:nvSpPr>
          <p:cNvPr id="10" name="Прямоугольник: скругленные углы 9">
            <a:extLst>
              <a:ext uri="{FF2B5EF4-FFF2-40B4-BE49-F238E27FC236}">
                <a16:creationId xmlns:a16="http://schemas.microsoft.com/office/drawing/2014/main" id="{DF7D2BE9-1482-26AB-1A2E-CA53EF0D9010}"/>
              </a:ext>
            </a:extLst>
          </p:cNvPr>
          <p:cNvSpPr/>
          <p:nvPr/>
        </p:nvSpPr>
        <p:spPr>
          <a:xfrm>
            <a:off x="6622991" y="2461187"/>
            <a:ext cx="4541042" cy="284488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HSE Sans" panose="02000000000000000000" pitchFamily="50" charset="-52"/>
            </a:endParaRPr>
          </a:p>
        </p:txBody>
      </p:sp>
      <p:pic>
        <p:nvPicPr>
          <p:cNvPr id="9" name="Рисунок 8">
            <a:extLst>
              <a:ext uri="{FF2B5EF4-FFF2-40B4-BE49-F238E27FC236}">
                <a16:creationId xmlns:a16="http://schemas.microsoft.com/office/drawing/2014/main" id="{0240A673-CC02-51BC-B81A-AAF729159E08}"/>
              </a:ext>
            </a:extLst>
          </p:cNvPr>
          <p:cNvPicPr>
            <a:picLocks noChangeAspect="1"/>
          </p:cNvPicPr>
          <p:nvPr/>
        </p:nvPicPr>
        <p:blipFill>
          <a:blip r:embed="rId2"/>
          <a:stretch>
            <a:fillRect/>
          </a:stretch>
        </p:blipFill>
        <p:spPr>
          <a:xfrm>
            <a:off x="8432362" y="3512137"/>
            <a:ext cx="922298" cy="922298"/>
          </a:xfrm>
          <a:prstGeom prst="ellipse">
            <a:avLst/>
          </a:prstGeom>
          <a:ln>
            <a:noFill/>
          </a:ln>
          <a:effectLst/>
        </p:spPr>
      </p:pic>
    </p:spTree>
    <p:extLst>
      <p:ext uri="{BB962C8B-B14F-4D97-AF65-F5344CB8AC3E}">
        <p14:creationId xmlns:p14="http://schemas.microsoft.com/office/powerpoint/2010/main" val="401879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EDE49-A143-F421-B4AF-2179A5EF9103}"/>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E2EB7A67-14AA-6CC9-EB69-9E3D40A8242C}"/>
              </a:ext>
            </a:extLst>
          </p:cNvPr>
          <p:cNvSpPr>
            <a:spLocks noGrp="1"/>
          </p:cNvSpPr>
          <p:nvPr>
            <p:ph type="title"/>
          </p:nvPr>
        </p:nvSpPr>
        <p:spPr/>
        <p:txBody>
          <a:bodyPr/>
          <a:lstStyle/>
          <a:p>
            <a:r>
              <a:rPr lang="ru-RU" dirty="0"/>
              <a:t>Введение</a:t>
            </a:r>
          </a:p>
        </p:txBody>
      </p:sp>
      <p:sp>
        <p:nvSpPr>
          <p:cNvPr id="4" name="Текст 3">
            <a:extLst>
              <a:ext uri="{FF2B5EF4-FFF2-40B4-BE49-F238E27FC236}">
                <a16:creationId xmlns:a16="http://schemas.microsoft.com/office/drawing/2014/main" id="{08F70A77-5069-3230-1241-0B603DFA6EB3}"/>
              </a:ext>
            </a:extLst>
          </p:cNvPr>
          <p:cNvSpPr>
            <a:spLocks noGrp="1"/>
          </p:cNvSpPr>
          <p:nvPr>
            <p:ph type="body" sz="quarter" idx="12"/>
          </p:nvPr>
        </p:nvSpPr>
        <p:spPr>
          <a:xfrm>
            <a:off x="585898" y="2340613"/>
            <a:ext cx="4943365" cy="2904233"/>
          </a:xfrm>
        </p:spPr>
        <p:txBody>
          <a:bodyPr>
            <a:normAutofit/>
          </a:bodyPr>
          <a:lstStyle/>
          <a:p>
            <a:pPr marL="342900" indent="-342900">
              <a:buFont typeface="Arial" panose="020B0604020202020204" pitchFamily="34" charset="0"/>
              <a:buChar char="•"/>
            </a:pPr>
            <a:r>
              <a:rPr lang="ru-RU" sz="2000" dirty="0"/>
              <a:t>Усложнение конструкций, рост плотности монтажа и расширение функциональных возможностей изделий</a:t>
            </a:r>
          </a:p>
          <a:p>
            <a:pPr marL="342900" indent="-342900">
              <a:buFont typeface="Arial" panose="020B0604020202020204" pitchFamily="34" charset="0"/>
              <a:buChar char="•"/>
            </a:pPr>
            <a:r>
              <a:rPr lang="ru-RU" sz="2000" dirty="0"/>
              <a:t>Ужесточение требований к ПН </a:t>
            </a:r>
          </a:p>
          <a:p>
            <a:pPr marL="342900" indent="-342900">
              <a:buFont typeface="Arial" panose="020B0604020202020204" pitchFamily="34" charset="0"/>
              <a:buChar char="•"/>
            </a:pPr>
            <a:r>
              <a:rPr lang="ru-RU" sz="2000" dirty="0"/>
              <a:t>Ухудшение достоверности прогнозируемых ПН</a:t>
            </a:r>
          </a:p>
          <a:p>
            <a:pPr marL="342900" indent="-342900">
              <a:buFont typeface="Arial" panose="020B0604020202020204" pitchFamily="34" charset="0"/>
              <a:buChar char="•"/>
            </a:pPr>
            <a:r>
              <a:rPr lang="ru-RU" sz="2000" dirty="0"/>
              <a:t>Неэффективное функционирование СМК на предприятиях</a:t>
            </a:r>
          </a:p>
          <a:p>
            <a:pPr marL="342900" indent="-342900">
              <a:buFont typeface="Arial" panose="020B0604020202020204" pitchFamily="34" charset="0"/>
              <a:buChar char="•"/>
            </a:pPr>
            <a:endParaRPr lang="ru-RU" sz="2000" dirty="0"/>
          </a:p>
        </p:txBody>
      </p:sp>
      <p:sp>
        <p:nvSpPr>
          <p:cNvPr id="5" name="Текст 4">
            <a:extLst>
              <a:ext uri="{FF2B5EF4-FFF2-40B4-BE49-F238E27FC236}">
                <a16:creationId xmlns:a16="http://schemas.microsoft.com/office/drawing/2014/main" id="{8D53712A-7997-DFE4-2AFA-30D08493129C}"/>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8117FE91-2B2A-AEFD-34AD-54495E1BADDD}"/>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0" name="Заголовок 2">
            <a:extLst>
              <a:ext uri="{FF2B5EF4-FFF2-40B4-BE49-F238E27FC236}">
                <a16:creationId xmlns:a16="http://schemas.microsoft.com/office/drawing/2014/main" id="{00DB1C02-A969-CE11-774A-5999212761E0}"/>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
        <p:nvSpPr>
          <p:cNvPr id="11" name="Текст 6">
            <a:extLst>
              <a:ext uri="{FF2B5EF4-FFF2-40B4-BE49-F238E27FC236}">
                <a16:creationId xmlns:a16="http://schemas.microsoft.com/office/drawing/2014/main" id="{6F25AF6F-3D79-03E0-C07F-D2BC7C77239A}"/>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sp>
        <p:nvSpPr>
          <p:cNvPr id="2" name="Текст 3">
            <a:extLst>
              <a:ext uri="{FF2B5EF4-FFF2-40B4-BE49-F238E27FC236}">
                <a16:creationId xmlns:a16="http://schemas.microsoft.com/office/drawing/2014/main" id="{EED531D6-14AD-178D-382F-DF796A61FC27}"/>
              </a:ext>
            </a:extLst>
          </p:cNvPr>
          <p:cNvSpPr txBox="1">
            <a:spLocks/>
          </p:cNvSpPr>
          <p:nvPr/>
        </p:nvSpPr>
        <p:spPr>
          <a:xfrm>
            <a:off x="6662739" y="3139675"/>
            <a:ext cx="5245561" cy="1306107"/>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000" dirty="0"/>
              <a:t>Проблема: невозможность детально отследить недостатки в обеспечении надежности и качество мероприятий ТП на всех стадиях ЖЦ изделий</a:t>
            </a:r>
          </a:p>
        </p:txBody>
      </p:sp>
      <p:sp>
        <p:nvSpPr>
          <p:cNvPr id="7" name="Стрелка вправо 6">
            <a:extLst>
              <a:ext uri="{FF2B5EF4-FFF2-40B4-BE49-F238E27FC236}">
                <a16:creationId xmlns:a16="http://schemas.microsoft.com/office/drawing/2014/main" id="{C7A6D751-AE9D-47A3-6131-67A618763DC6}"/>
              </a:ext>
            </a:extLst>
          </p:cNvPr>
          <p:cNvSpPr/>
          <p:nvPr/>
        </p:nvSpPr>
        <p:spPr>
          <a:xfrm>
            <a:off x="5680359" y="3588673"/>
            <a:ext cx="831281" cy="408109"/>
          </a:xfrm>
          <a:prstGeom prst="rightArrow">
            <a:avLst/>
          </a:prstGeom>
          <a:noFill/>
          <a:ln>
            <a:solidFill>
              <a:srgbClr val="0E2D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516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1D2C5-BCF6-E66C-ACFD-D28D8FB772BD}"/>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03E6A79F-A519-6340-A806-BE185BBD740C}"/>
              </a:ext>
            </a:extLst>
          </p:cNvPr>
          <p:cNvSpPr>
            <a:spLocks noGrp="1"/>
          </p:cNvSpPr>
          <p:nvPr>
            <p:ph type="title"/>
          </p:nvPr>
        </p:nvSpPr>
        <p:spPr/>
        <p:txBody>
          <a:bodyPr/>
          <a:lstStyle/>
          <a:p>
            <a:r>
              <a:rPr lang="ru-RU" dirty="0"/>
              <a:t>Принципы менеджмента качества</a:t>
            </a:r>
          </a:p>
        </p:txBody>
      </p:sp>
      <p:sp>
        <p:nvSpPr>
          <p:cNvPr id="5" name="Текст 4">
            <a:extLst>
              <a:ext uri="{FF2B5EF4-FFF2-40B4-BE49-F238E27FC236}">
                <a16:creationId xmlns:a16="http://schemas.microsoft.com/office/drawing/2014/main" id="{85A1FB7B-179F-E021-8218-7711D0BC7ED0}"/>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A4B43E85-5365-7739-07E0-CEE7C539D8A0}"/>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3D7907CA-36E2-94DB-EA1A-8D60C8CA27DC}"/>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cxnSp>
        <p:nvCxnSpPr>
          <p:cNvPr id="14" name="Прямая со стрелкой 13">
            <a:extLst>
              <a:ext uri="{FF2B5EF4-FFF2-40B4-BE49-F238E27FC236}">
                <a16:creationId xmlns:a16="http://schemas.microsoft.com/office/drawing/2014/main" id="{EF2BBE27-B51B-0C94-7A87-74BA1B2EAF25}"/>
              </a:ext>
            </a:extLst>
          </p:cNvPr>
          <p:cNvCxnSpPr>
            <a:cxnSpLocks/>
            <a:stCxn id="31" idx="3"/>
            <a:endCxn id="15" idx="1"/>
          </p:cNvCxnSpPr>
          <p:nvPr/>
        </p:nvCxnSpPr>
        <p:spPr>
          <a:xfrm flipV="1">
            <a:off x="3518242" y="2715776"/>
            <a:ext cx="598358" cy="5668"/>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15" name="Прямоугольник: скругленные углы 1">
            <a:extLst>
              <a:ext uri="{FF2B5EF4-FFF2-40B4-BE49-F238E27FC236}">
                <a16:creationId xmlns:a16="http://schemas.microsoft.com/office/drawing/2014/main" id="{5A0E1C19-94D3-BD14-3502-ABD02E0964AA}"/>
              </a:ext>
            </a:extLst>
          </p:cNvPr>
          <p:cNvSpPr/>
          <p:nvPr/>
        </p:nvSpPr>
        <p:spPr>
          <a:xfrm>
            <a:off x="4116600" y="2531109"/>
            <a:ext cx="2825325" cy="369333"/>
          </a:xfrm>
          <a:prstGeom prst="roundRect">
            <a:avLst/>
          </a:prstGeom>
          <a:solidFill>
            <a:srgbClr val="0E2D69"/>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Выполнение требований потребителей и стремление превзойти их ожидания</a:t>
            </a:r>
          </a:p>
        </p:txBody>
      </p:sp>
      <p:cxnSp>
        <p:nvCxnSpPr>
          <p:cNvPr id="16" name="Прямая со стрелкой 15">
            <a:extLst>
              <a:ext uri="{FF2B5EF4-FFF2-40B4-BE49-F238E27FC236}">
                <a16:creationId xmlns:a16="http://schemas.microsoft.com/office/drawing/2014/main" id="{34F38828-C555-E78F-3C27-2517A286516C}"/>
              </a:ext>
            </a:extLst>
          </p:cNvPr>
          <p:cNvCxnSpPr>
            <a:cxnSpLocks/>
            <a:stCxn id="32" idx="3"/>
            <a:endCxn id="17" idx="1"/>
          </p:cNvCxnSpPr>
          <p:nvPr/>
        </p:nvCxnSpPr>
        <p:spPr>
          <a:xfrm>
            <a:off x="3518242" y="3193670"/>
            <a:ext cx="598358" cy="4836"/>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17" name="Прямоугольник: скругленные углы 45">
            <a:extLst>
              <a:ext uri="{FF2B5EF4-FFF2-40B4-BE49-F238E27FC236}">
                <a16:creationId xmlns:a16="http://schemas.microsoft.com/office/drawing/2014/main" id="{589D36AD-3567-BF8A-E6E5-6721D2B4564F}"/>
              </a:ext>
            </a:extLst>
          </p:cNvPr>
          <p:cNvSpPr/>
          <p:nvPr/>
        </p:nvSpPr>
        <p:spPr>
          <a:xfrm>
            <a:off x="4116600" y="3013839"/>
            <a:ext cx="2825325" cy="369333"/>
          </a:xfrm>
          <a:prstGeom prst="roundRect">
            <a:avLst/>
          </a:prstGeom>
          <a:solidFill>
            <a:srgbClr val="0E2D69"/>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Единство цели и направления деятельности</a:t>
            </a:r>
          </a:p>
        </p:txBody>
      </p:sp>
      <p:cxnSp>
        <p:nvCxnSpPr>
          <p:cNvPr id="18" name="Прямая со стрелкой 17">
            <a:extLst>
              <a:ext uri="{FF2B5EF4-FFF2-40B4-BE49-F238E27FC236}">
                <a16:creationId xmlns:a16="http://schemas.microsoft.com/office/drawing/2014/main" id="{16E1C653-F886-0272-491E-EA59D8FCD70C}"/>
              </a:ext>
            </a:extLst>
          </p:cNvPr>
          <p:cNvCxnSpPr>
            <a:cxnSpLocks/>
            <a:stCxn id="33" idx="3"/>
            <a:endCxn id="19" idx="1"/>
          </p:cNvCxnSpPr>
          <p:nvPr/>
        </p:nvCxnSpPr>
        <p:spPr>
          <a:xfrm>
            <a:off x="3518242" y="3665896"/>
            <a:ext cx="598358" cy="3351"/>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19" name="Прямоугольник: скругленные углы 47">
            <a:extLst>
              <a:ext uri="{FF2B5EF4-FFF2-40B4-BE49-F238E27FC236}">
                <a16:creationId xmlns:a16="http://schemas.microsoft.com/office/drawing/2014/main" id="{59FDE316-652A-DACD-1BAC-5BF5DDD7F390}"/>
              </a:ext>
            </a:extLst>
          </p:cNvPr>
          <p:cNvSpPr/>
          <p:nvPr/>
        </p:nvSpPr>
        <p:spPr>
          <a:xfrm>
            <a:off x="4116600" y="3484580"/>
            <a:ext cx="2825325" cy="369333"/>
          </a:xfrm>
          <a:prstGeom prst="roundRect">
            <a:avLst/>
          </a:prstGeom>
          <a:solidFill>
            <a:srgbClr val="0E2D69"/>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Проверка компетентности персонала для создания ценности</a:t>
            </a:r>
          </a:p>
        </p:txBody>
      </p:sp>
      <p:cxnSp>
        <p:nvCxnSpPr>
          <p:cNvPr id="20" name="Прямая со стрелкой 19">
            <a:extLst>
              <a:ext uri="{FF2B5EF4-FFF2-40B4-BE49-F238E27FC236}">
                <a16:creationId xmlns:a16="http://schemas.microsoft.com/office/drawing/2014/main" id="{4866D7E7-9834-390D-5DB1-BE655539537F}"/>
              </a:ext>
            </a:extLst>
          </p:cNvPr>
          <p:cNvCxnSpPr>
            <a:cxnSpLocks/>
            <a:stCxn id="34" idx="3"/>
            <a:endCxn id="21" idx="1"/>
          </p:cNvCxnSpPr>
          <p:nvPr/>
        </p:nvCxnSpPr>
        <p:spPr>
          <a:xfrm>
            <a:off x="3518242" y="4138122"/>
            <a:ext cx="598358" cy="5669"/>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21" name="Прямоугольник: скругленные углы 49">
            <a:extLst>
              <a:ext uri="{FF2B5EF4-FFF2-40B4-BE49-F238E27FC236}">
                <a16:creationId xmlns:a16="http://schemas.microsoft.com/office/drawing/2014/main" id="{A43C2AE5-91FC-A8C4-FEC9-0C1A777E6866}"/>
              </a:ext>
            </a:extLst>
          </p:cNvPr>
          <p:cNvSpPr/>
          <p:nvPr/>
        </p:nvSpPr>
        <p:spPr>
          <a:xfrm>
            <a:off x="4116600" y="3959124"/>
            <a:ext cx="2825325" cy="369333"/>
          </a:xfrm>
          <a:prstGeom prst="roundRect">
            <a:avLst/>
          </a:prstGeom>
          <a:solidFill>
            <a:srgbClr val="0E2D69"/>
          </a:solidFill>
          <a:ln>
            <a:solidFill>
              <a:srgbClr val="0E2D6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Получение последовательных и прогнозируемых результатов</a:t>
            </a:r>
          </a:p>
        </p:txBody>
      </p:sp>
      <p:cxnSp>
        <p:nvCxnSpPr>
          <p:cNvPr id="22" name="Прямая со стрелкой 21">
            <a:extLst>
              <a:ext uri="{FF2B5EF4-FFF2-40B4-BE49-F238E27FC236}">
                <a16:creationId xmlns:a16="http://schemas.microsoft.com/office/drawing/2014/main" id="{616BF2EE-259D-CC38-ADB0-4623C555398F}"/>
              </a:ext>
            </a:extLst>
          </p:cNvPr>
          <p:cNvCxnSpPr>
            <a:cxnSpLocks/>
            <a:stCxn id="35" idx="3"/>
            <a:endCxn id="23" idx="1"/>
          </p:cNvCxnSpPr>
          <p:nvPr/>
        </p:nvCxnSpPr>
        <p:spPr>
          <a:xfrm>
            <a:off x="3518242" y="4610348"/>
            <a:ext cx="598357" cy="5669"/>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23" name="Прямоугольник: скругленные углы 51">
            <a:extLst>
              <a:ext uri="{FF2B5EF4-FFF2-40B4-BE49-F238E27FC236}">
                <a16:creationId xmlns:a16="http://schemas.microsoft.com/office/drawing/2014/main" id="{AF1B3E66-64EC-E291-8EB2-1B37AA5A71FF}"/>
              </a:ext>
            </a:extLst>
          </p:cNvPr>
          <p:cNvSpPr/>
          <p:nvPr/>
        </p:nvSpPr>
        <p:spPr>
          <a:xfrm>
            <a:off x="4116599" y="4431350"/>
            <a:ext cx="2825325" cy="369333"/>
          </a:xfrm>
          <a:prstGeom prst="roundRect">
            <a:avLst/>
          </a:prstGeom>
          <a:solidFill>
            <a:srgbClr val="0E2D69"/>
          </a:solidFill>
          <a:ln>
            <a:solidFill>
              <a:srgbClr val="0E2D6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Получение уровня осуществления деятельности</a:t>
            </a:r>
          </a:p>
        </p:txBody>
      </p:sp>
      <p:cxnSp>
        <p:nvCxnSpPr>
          <p:cNvPr id="24" name="Прямая со стрелкой 23">
            <a:extLst>
              <a:ext uri="{FF2B5EF4-FFF2-40B4-BE49-F238E27FC236}">
                <a16:creationId xmlns:a16="http://schemas.microsoft.com/office/drawing/2014/main" id="{676E3A3C-8746-8BD9-0CF1-F5B1C6419EDF}"/>
              </a:ext>
            </a:extLst>
          </p:cNvPr>
          <p:cNvCxnSpPr>
            <a:cxnSpLocks/>
            <a:stCxn id="36" idx="3"/>
            <a:endCxn id="25" idx="1"/>
          </p:cNvCxnSpPr>
          <p:nvPr/>
        </p:nvCxnSpPr>
        <p:spPr>
          <a:xfrm>
            <a:off x="3518242" y="5082574"/>
            <a:ext cx="598357" cy="8471"/>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25" name="Прямоугольник: скругленные углы 54">
            <a:extLst>
              <a:ext uri="{FF2B5EF4-FFF2-40B4-BE49-F238E27FC236}">
                <a16:creationId xmlns:a16="http://schemas.microsoft.com/office/drawing/2014/main" id="{474D9629-D8FA-11C3-FBCD-E8073EB698EA}"/>
              </a:ext>
            </a:extLst>
          </p:cNvPr>
          <p:cNvSpPr/>
          <p:nvPr/>
        </p:nvSpPr>
        <p:spPr>
          <a:xfrm>
            <a:off x="4116599" y="4906378"/>
            <a:ext cx="2825325" cy="369333"/>
          </a:xfrm>
          <a:prstGeom prst="roundRect">
            <a:avLst/>
          </a:prstGeom>
          <a:solidFill>
            <a:srgbClr val="0E2D69"/>
          </a:solidFill>
          <a:ln>
            <a:solidFill>
              <a:srgbClr val="0E2D6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Принятие решений на основе статистических и экспертных данных</a:t>
            </a:r>
          </a:p>
        </p:txBody>
      </p:sp>
      <p:cxnSp>
        <p:nvCxnSpPr>
          <p:cNvPr id="26" name="Прямая со стрелкой 25">
            <a:extLst>
              <a:ext uri="{FF2B5EF4-FFF2-40B4-BE49-F238E27FC236}">
                <a16:creationId xmlns:a16="http://schemas.microsoft.com/office/drawing/2014/main" id="{87D5CA58-12C0-8F2E-1420-DAD34AE39D49}"/>
              </a:ext>
            </a:extLst>
          </p:cNvPr>
          <p:cNvCxnSpPr>
            <a:cxnSpLocks/>
            <a:stCxn id="37" idx="3"/>
            <a:endCxn id="27" idx="1"/>
          </p:cNvCxnSpPr>
          <p:nvPr/>
        </p:nvCxnSpPr>
        <p:spPr>
          <a:xfrm flipV="1">
            <a:off x="3518242" y="5553249"/>
            <a:ext cx="598357" cy="1551"/>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27" name="Прямоугольник: скругленные углы 56">
            <a:extLst>
              <a:ext uri="{FF2B5EF4-FFF2-40B4-BE49-F238E27FC236}">
                <a16:creationId xmlns:a16="http://schemas.microsoft.com/office/drawing/2014/main" id="{20CA68B4-D61E-4A60-6163-A6E3D994FC71}"/>
              </a:ext>
            </a:extLst>
          </p:cNvPr>
          <p:cNvSpPr/>
          <p:nvPr/>
        </p:nvSpPr>
        <p:spPr>
          <a:xfrm>
            <a:off x="4116599" y="5368582"/>
            <a:ext cx="2825325" cy="369333"/>
          </a:xfrm>
          <a:prstGeom prst="roundRect">
            <a:avLst/>
          </a:prstGeom>
          <a:solidFill>
            <a:srgbClr val="0E2D69"/>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Взаимоотношение с поставщиками</a:t>
            </a:r>
          </a:p>
        </p:txBody>
      </p:sp>
      <p:sp>
        <p:nvSpPr>
          <p:cNvPr id="31" name="Прямоугольник: скругленные углы 1">
            <a:extLst>
              <a:ext uri="{FF2B5EF4-FFF2-40B4-BE49-F238E27FC236}">
                <a16:creationId xmlns:a16="http://schemas.microsoft.com/office/drawing/2014/main" id="{0DC4D5C1-103C-AC64-4604-D0FAC1C2E609}"/>
              </a:ext>
            </a:extLst>
          </p:cNvPr>
          <p:cNvSpPr/>
          <p:nvPr/>
        </p:nvSpPr>
        <p:spPr>
          <a:xfrm>
            <a:off x="893107" y="2536777"/>
            <a:ext cx="2625135" cy="369333"/>
          </a:xfrm>
          <a:prstGeom prst="roundRect">
            <a:avLst/>
          </a:prstGeom>
          <a:solidFill>
            <a:srgbClr val="0070C0"/>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Ориентация на потребителей</a:t>
            </a:r>
          </a:p>
        </p:txBody>
      </p:sp>
      <p:sp>
        <p:nvSpPr>
          <p:cNvPr id="32" name="Прямоугольник: скругленные углы 45">
            <a:extLst>
              <a:ext uri="{FF2B5EF4-FFF2-40B4-BE49-F238E27FC236}">
                <a16:creationId xmlns:a16="http://schemas.microsoft.com/office/drawing/2014/main" id="{6C7B3223-AB32-ABB9-910D-27039556519B}"/>
              </a:ext>
            </a:extLst>
          </p:cNvPr>
          <p:cNvSpPr/>
          <p:nvPr/>
        </p:nvSpPr>
        <p:spPr>
          <a:xfrm>
            <a:off x="893107" y="3009003"/>
            <a:ext cx="2625135" cy="369333"/>
          </a:xfrm>
          <a:prstGeom prst="roundRect">
            <a:avLst/>
          </a:prstGeom>
          <a:solidFill>
            <a:srgbClr val="0070C0"/>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Лидерство</a:t>
            </a:r>
          </a:p>
        </p:txBody>
      </p:sp>
      <p:sp>
        <p:nvSpPr>
          <p:cNvPr id="33" name="Прямоугольник: скругленные углы 47">
            <a:extLst>
              <a:ext uri="{FF2B5EF4-FFF2-40B4-BE49-F238E27FC236}">
                <a16:creationId xmlns:a16="http://schemas.microsoft.com/office/drawing/2014/main" id="{772A0190-3ECA-B5F8-68A0-8FBD7A509848}"/>
              </a:ext>
            </a:extLst>
          </p:cNvPr>
          <p:cNvSpPr/>
          <p:nvPr/>
        </p:nvSpPr>
        <p:spPr>
          <a:xfrm>
            <a:off x="893107" y="3481229"/>
            <a:ext cx="2625135" cy="369333"/>
          </a:xfrm>
          <a:prstGeom prst="roundRect">
            <a:avLst/>
          </a:prstGeom>
          <a:solidFill>
            <a:srgbClr val="0070C0"/>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Взаимодействие работников</a:t>
            </a:r>
          </a:p>
        </p:txBody>
      </p:sp>
      <p:sp>
        <p:nvSpPr>
          <p:cNvPr id="34" name="Прямоугольник: скругленные углы 49">
            <a:extLst>
              <a:ext uri="{FF2B5EF4-FFF2-40B4-BE49-F238E27FC236}">
                <a16:creationId xmlns:a16="http://schemas.microsoft.com/office/drawing/2014/main" id="{98D617F6-9065-68E9-3A2D-096FE29A6E77}"/>
              </a:ext>
            </a:extLst>
          </p:cNvPr>
          <p:cNvSpPr/>
          <p:nvPr/>
        </p:nvSpPr>
        <p:spPr>
          <a:xfrm>
            <a:off x="893107" y="3953455"/>
            <a:ext cx="2625135" cy="369333"/>
          </a:xfrm>
          <a:prstGeom prst="roundRect">
            <a:avLst/>
          </a:prstGeom>
          <a:solidFill>
            <a:srgbClr val="0070C0"/>
          </a:solidFill>
          <a:ln>
            <a:solidFill>
              <a:srgbClr val="0E2D6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Процессный подход</a:t>
            </a:r>
          </a:p>
        </p:txBody>
      </p:sp>
      <p:sp>
        <p:nvSpPr>
          <p:cNvPr id="35" name="Прямоугольник: скругленные углы 51">
            <a:extLst>
              <a:ext uri="{FF2B5EF4-FFF2-40B4-BE49-F238E27FC236}">
                <a16:creationId xmlns:a16="http://schemas.microsoft.com/office/drawing/2014/main" id="{624ED27C-6734-288D-E24A-98FF608D59B4}"/>
              </a:ext>
            </a:extLst>
          </p:cNvPr>
          <p:cNvSpPr/>
          <p:nvPr/>
        </p:nvSpPr>
        <p:spPr>
          <a:xfrm>
            <a:off x="893107" y="4425681"/>
            <a:ext cx="2625135" cy="369333"/>
          </a:xfrm>
          <a:prstGeom prst="roundRect">
            <a:avLst/>
          </a:prstGeom>
          <a:solidFill>
            <a:srgbClr val="0070C0"/>
          </a:solidFill>
          <a:ln>
            <a:solidFill>
              <a:srgbClr val="0E2D6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Улучшение</a:t>
            </a:r>
          </a:p>
        </p:txBody>
      </p:sp>
      <p:sp>
        <p:nvSpPr>
          <p:cNvPr id="36" name="Прямоугольник: скругленные углы 54">
            <a:extLst>
              <a:ext uri="{FF2B5EF4-FFF2-40B4-BE49-F238E27FC236}">
                <a16:creationId xmlns:a16="http://schemas.microsoft.com/office/drawing/2014/main" id="{90849244-85EB-BF15-D17F-5103B195782C}"/>
              </a:ext>
            </a:extLst>
          </p:cNvPr>
          <p:cNvSpPr/>
          <p:nvPr/>
        </p:nvSpPr>
        <p:spPr>
          <a:xfrm>
            <a:off x="893107" y="4897907"/>
            <a:ext cx="2625135" cy="369333"/>
          </a:xfrm>
          <a:prstGeom prst="roundRect">
            <a:avLst/>
          </a:prstGeom>
          <a:solidFill>
            <a:srgbClr val="0070C0"/>
          </a:solidFill>
          <a:ln>
            <a:solidFill>
              <a:srgbClr val="0E2D6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Принятие решений, основанное на свидетельствах</a:t>
            </a:r>
          </a:p>
        </p:txBody>
      </p:sp>
      <p:sp>
        <p:nvSpPr>
          <p:cNvPr id="37" name="Прямоугольник: скругленные углы 56">
            <a:extLst>
              <a:ext uri="{FF2B5EF4-FFF2-40B4-BE49-F238E27FC236}">
                <a16:creationId xmlns:a16="http://schemas.microsoft.com/office/drawing/2014/main" id="{75EF8D52-A6F4-2B39-D289-FAF28A95A037}"/>
              </a:ext>
            </a:extLst>
          </p:cNvPr>
          <p:cNvSpPr/>
          <p:nvPr/>
        </p:nvSpPr>
        <p:spPr>
          <a:xfrm>
            <a:off x="893107" y="5370133"/>
            <a:ext cx="2625135" cy="369333"/>
          </a:xfrm>
          <a:prstGeom prst="roundRect">
            <a:avLst/>
          </a:prstGeom>
          <a:solidFill>
            <a:srgbClr val="0070C0"/>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latin typeface="Arial" panose="020B0604020202020204" pitchFamily="34" charset="0"/>
                <a:cs typeface="Arial" panose="020B0604020202020204" pitchFamily="34" charset="0"/>
              </a:rPr>
              <a:t>Менеджмент взаимоотношений</a:t>
            </a:r>
          </a:p>
        </p:txBody>
      </p:sp>
      <p:pic>
        <p:nvPicPr>
          <p:cNvPr id="53" name="Рисунок 52">
            <a:extLst>
              <a:ext uri="{FF2B5EF4-FFF2-40B4-BE49-F238E27FC236}">
                <a16:creationId xmlns:a16="http://schemas.microsoft.com/office/drawing/2014/main" id="{DEAB4937-8894-EC21-F0E8-5D1795CCC4FA}"/>
              </a:ext>
            </a:extLst>
          </p:cNvPr>
          <p:cNvPicPr>
            <a:picLocks noChangeAspect="1"/>
          </p:cNvPicPr>
          <p:nvPr/>
        </p:nvPicPr>
        <p:blipFill>
          <a:blip r:embed="rId2"/>
          <a:stretch>
            <a:fillRect/>
          </a:stretch>
        </p:blipFill>
        <p:spPr>
          <a:xfrm>
            <a:off x="7722180" y="1450245"/>
            <a:ext cx="3580240" cy="5067520"/>
          </a:xfrm>
          <a:prstGeom prst="rect">
            <a:avLst/>
          </a:prstGeom>
          <a:ln>
            <a:solidFill>
              <a:srgbClr val="0E2D69"/>
            </a:solidFill>
          </a:ln>
        </p:spPr>
      </p:pic>
      <p:sp>
        <p:nvSpPr>
          <p:cNvPr id="2" name="Заголовок 2">
            <a:extLst>
              <a:ext uri="{FF2B5EF4-FFF2-40B4-BE49-F238E27FC236}">
                <a16:creationId xmlns:a16="http://schemas.microsoft.com/office/drawing/2014/main" id="{C826E6A8-5296-4E50-1799-A1422F9B4AC9}"/>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292547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216E-C621-D22F-0DE4-BC5D30642CEF}"/>
            </a:ext>
          </a:extLst>
        </p:cNvPr>
        <p:cNvGrpSpPr/>
        <p:nvPr/>
      </p:nvGrpSpPr>
      <p:grpSpPr>
        <a:xfrm>
          <a:off x="0" y="0"/>
          <a:ext cx="0" cy="0"/>
          <a:chOff x="0" y="0"/>
          <a:chExt cx="0" cy="0"/>
        </a:xfrm>
      </p:grpSpPr>
      <p:pic>
        <p:nvPicPr>
          <p:cNvPr id="4" name="Рисунок 3">
            <a:extLst>
              <a:ext uri="{FF2B5EF4-FFF2-40B4-BE49-F238E27FC236}">
                <a16:creationId xmlns:a16="http://schemas.microsoft.com/office/drawing/2014/main" id="{AB7BD391-FDAB-0F0B-1FCB-C2DA26B70467}"/>
              </a:ext>
            </a:extLst>
          </p:cNvPr>
          <p:cNvPicPr>
            <a:picLocks noChangeAspect="1"/>
          </p:cNvPicPr>
          <p:nvPr/>
        </p:nvPicPr>
        <p:blipFill>
          <a:blip r:embed="rId2"/>
          <a:stretch>
            <a:fillRect/>
          </a:stretch>
        </p:blipFill>
        <p:spPr>
          <a:xfrm>
            <a:off x="7722181" y="1447790"/>
            <a:ext cx="3561322" cy="5067520"/>
          </a:xfrm>
          <a:prstGeom prst="rect">
            <a:avLst/>
          </a:prstGeom>
          <a:ln>
            <a:solidFill>
              <a:srgbClr val="0E2D69"/>
            </a:solidFill>
          </a:ln>
        </p:spPr>
      </p:pic>
      <p:sp>
        <p:nvSpPr>
          <p:cNvPr id="3" name="Заголовок 2">
            <a:extLst>
              <a:ext uri="{FF2B5EF4-FFF2-40B4-BE49-F238E27FC236}">
                <a16:creationId xmlns:a16="http://schemas.microsoft.com/office/drawing/2014/main" id="{B5CAFB6E-6C5A-6385-15D2-77544B7CA920}"/>
              </a:ext>
            </a:extLst>
          </p:cNvPr>
          <p:cNvSpPr>
            <a:spLocks noGrp="1"/>
          </p:cNvSpPr>
          <p:nvPr>
            <p:ph type="title"/>
          </p:nvPr>
        </p:nvSpPr>
        <p:spPr/>
        <p:txBody>
          <a:bodyPr/>
          <a:lstStyle/>
          <a:p>
            <a:r>
              <a:rPr lang="ru-RU" dirty="0"/>
              <a:t>Цикл </a:t>
            </a:r>
            <a:r>
              <a:rPr lang="en-US" dirty="0"/>
              <a:t>PDCA</a:t>
            </a:r>
            <a:endParaRPr lang="ru-RU" dirty="0"/>
          </a:p>
        </p:txBody>
      </p:sp>
      <p:sp>
        <p:nvSpPr>
          <p:cNvPr id="5" name="Текст 4">
            <a:extLst>
              <a:ext uri="{FF2B5EF4-FFF2-40B4-BE49-F238E27FC236}">
                <a16:creationId xmlns:a16="http://schemas.microsoft.com/office/drawing/2014/main" id="{104A0F53-B222-5287-AD56-CD2C65DD0AB2}"/>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B8E51978-0A94-765F-B324-0144C0228FC0}"/>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2AA08305-44B6-00D7-C113-77F96645E5A0}"/>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pic>
        <p:nvPicPr>
          <p:cNvPr id="1026" name="Picture 2" descr="Picture background">
            <a:extLst>
              <a:ext uri="{FF2B5EF4-FFF2-40B4-BE49-F238E27FC236}">
                <a16:creationId xmlns:a16="http://schemas.microsoft.com/office/drawing/2014/main" id="{3F36DF92-A0E0-43D4-DAC4-32A0870059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95" t="4458" r="3215" b="26176"/>
          <a:stretch>
            <a:fillRect/>
          </a:stretch>
        </p:blipFill>
        <p:spPr bwMode="auto">
          <a:xfrm>
            <a:off x="1686369" y="4625463"/>
            <a:ext cx="4831390" cy="1892302"/>
          </a:xfrm>
          <a:prstGeom prst="rect">
            <a:avLst/>
          </a:prstGeom>
          <a:noFill/>
          <a:extLst>
            <a:ext uri="{909E8E84-426E-40DD-AFC4-6F175D3DCCD1}">
              <a14:hiddenFill xmlns:a14="http://schemas.microsoft.com/office/drawing/2010/main">
                <a:solidFill>
                  <a:srgbClr val="FFFFFF"/>
                </a:solidFill>
              </a14:hiddenFill>
            </a:ext>
          </a:extLst>
        </p:spPr>
      </p:pic>
      <p:sp>
        <p:nvSpPr>
          <p:cNvPr id="2" name="Текст 3">
            <a:extLst>
              <a:ext uri="{FF2B5EF4-FFF2-40B4-BE49-F238E27FC236}">
                <a16:creationId xmlns:a16="http://schemas.microsoft.com/office/drawing/2014/main" id="{51AD1CD3-A324-8A42-06BA-B2CB77A2DC3E}"/>
              </a:ext>
            </a:extLst>
          </p:cNvPr>
          <p:cNvSpPr>
            <a:spLocks noGrp="1"/>
          </p:cNvSpPr>
          <p:nvPr>
            <p:ph type="body" sz="quarter" idx="12"/>
          </p:nvPr>
        </p:nvSpPr>
        <p:spPr>
          <a:xfrm>
            <a:off x="585898" y="2060986"/>
            <a:ext cx="7027015" cy="2564477"/>
          </a:xfrm>
        </p:spPr>
        <p:txBody>
          <a:bodyPr>
            <a:normAutofit/>
          </a:bodyPr>
          <a:lstStyle/>
          <a:p>
            <a:pPr marL="342900" indent="-342900">
              <a:buFont typeface="Arial" panose="020B0604020202020204" pitchFamily="34" charset="0"/>
              <a:buChar char="•"/>
            </a:pPr>
            <a:r>
              <a:rPr lang="ru-RU" sz="2000" dirty="0"/>
              <a:t>Планируй – разработка целей системы, ее процессов, определение ресурсов, рисков и возможностей</a:t>
            </a:r>
          </a:p>
          <a:p>
            <a:pPr marL="342900" indent="-342900">
              <a:buFont typeface="Arial" panose="020B0604020202020204" pitchFamily="34" charset="0"/>
              <a:buChar char="•"/>
            </a:pPr>
            <a:r>
              <a:rPr lang="ru-RU" sz="2000" dirty="0"/>
              <a:t>Делай – выполнение запланированного</a:t>
            </a:r>
          </a:p>
          <a:p>
            <a:pPr marL="342900" indent="-342900">
              <a:buFont typeface="Arial" panose="020B0604020202020204" pitchFamily="34" charset="0"/>
              <a:buChar char="•"/>
            </a:pPr>
            <a:r>
              <a:rPr lang="ru-RU" sz="2000" dirty="0"/>
              <a:t>Проверяй – мониторинг и измерение процессов, продукции и услуг, сообщение о результатах</a:t>
            </a:r>
          </a:p>
          <a:p>
            <a:pPr marL="342900" indent="-342900">
              <a:buFont typeface="Arial" panose="020B0604020202020204" pitchFamily="34" charset="0"/>
              <a:buChar char="•"/>
            </a:pPr>
            <a:r>
              <a:rPr lang="ru-RU" sz="2000" dirty="0"/>
              <a:t>Действуй – принятие мер по улучшению результатов деятельности </a:t>
            </a:r>
          </a:p>
        </p:txBody>
      </p:sp>
      <p:sp>
        <p:nvSpPr>
          <p:cNvPr id="7" name="Заголовок 2">
            <a:extLst>
              <a:ext uri="{FF2B5EF4-FFF2-40B4-BE49-F238E27FC236}">
                <a16:creationId xmlns:a16="http://schemas.microsoft.com/office/drawing/2014/main" id="{44B3F7F0-28C1-34D4-CB64-B7568A2008E2}"/>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36519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36F80-7438-CD8D-6D41-3D42706D9D32}"/>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C1EBB147-6C44-B21F-9D9D-5AA668D6AA2D}"/>
              </a:ext>
            </a:extLst>
          </p:cNvPr>
          <p:cNvSpPr>
            <a:spLocks noGrp="1"/>
          </p:cNvSpPr>
          <p:nvPr>
            <p:ph type="title"/>
          </p:nvPr>
        </p:nvSpPr>
        <p:spPr/>
        <p:txBody>
          <a:bodyPr/>
          <a:lstStyle/>
          <a:p>
            <a:r>
              <a:rPr lang="ru-RU" dirty="0"/>
              <a:t>Обзор существующих решений</a:t>
            </a:r>
          </a:p>
        </p:txBody>
      </p:sp>
      <p:sp>
        <p:nvSpPr>
          <p:cNvPr id="4" name="Текст 3">
            <a:extLst>
              <a:ext uri="{FF2B5EF4-FFF2-40B4-BE49-F238E27FC236}">
                <a16:creationId xmlns:a16="http://schemas.microsoft.com/office/drawing/2014/main" id="{5234B3C7-C386-83A5-1536-215D0F2EF29C}"/>
              </a:ext>
            </a:extLst>
          </p:cNvPr>
          <p:cNvSpPr>
            <a:spLocks noGrp="1"/>
          </p:cNvSpPr>
          <p:nvPr>
            <p:ph type="body" sz="quarter" idx="12"/>
          </p:nvPr>
        </p:nvSpPr>
        <p:spPr>
          <a:xfrm>
            <a:off x="585898" y="3322675"/>
            <a:ext cx="10013947" cy="2764557"/>
          </a:xfrm>
        </p:spPr>
        <p:txBody>
          <a:bodyPr>
            <a:noAutofit/>
          </a:bodyPr>
          <a:lstStyle/>
          <a:p>
            <a:r>
              <a:rPr lang="ru-RU" sz="1900" dirty="0"/>
              <a:t>Онтология – структурированная и расширяемая база знаний в предметной области, включающая термины и понятия, их взаимосвязи, правила интерпретации, а также стандарты</a:t>
            </a:r>
          </a:p>
          <a:p>
            <a:r>
              <a:rPr lang="ru-RU" sz="1900" dirty="0"/>
              <a:t>Основные этапы онтологического моделирования:</a:t>
            </a:r>
          </a:p>
          <a:p>
            <a:pPr marL="457200" indent="-457200">
              <a:buFont typeface="+mj-lt"/>
              <a:buAutoNum type="arabicPeriod"/>
            </a:pPr>
            <a:r>
              <a:rPr lang="ru-RU" sz="1900" dirty="0"/>
              <a:t>Формирование мотивационного сценария</a:t>
            </a:r>
          </a:p>
          <a:p>
            <a:pPr marL="457200" indent="-457200">
              <a:buFont typeface="+mj-lt"/>
              <a:buAutoNum type="arabicPeriod"/>
            </a:pPr>
            <a:r>
              <a:rPr lang="ru-RU" sz="1900" dirty="0"/>
              <a:t>Построение ключевых онтологий</a:t>
            </a:r>
          </a:p>
          <a:p>
            <a:pPr marL="457200" indent="-457200">
              <a:buFont typeface="+mj-lt"/>
              <a:buAutoNum type="arabicPeriod"/>
            </a:pPr>
            <a:r>
              <a:rPr lang="ru-RU" sz="1900" dirty="0"/>
              <a:t>Создание онтологии запросов</a:t>
            </a:r>
          </a:p>
          <a:p>
            <a:pPr marL="457200" indent="-457200">
              <a:buFont typeface="+mj-lt"/>
              <a:buAutoNum type="arabicPeriod"/>
            </a:pPr>
            <a:r>
              <a:rPr lang="ru-RU" sz="1900" dirty="0"/>
              <a:t>Разработка онтологии оценки и контроля качества и надежности продукции </a:t>
            </a:r>
          </a:p>
        </p:txBody>
      </p:sp>
      <p:sp>
        <p:nvSpPr>
          <p:cNvPr id="5" name="Текст 4">
            <a:extLst>
              <a:ext uri="{FF2B5EF4-FFF2-40B4-BE49-F238E27FC236}">
                <a16:creationId xmlns:a16="http://schemas.microsoft.com/office/drawing/2014/main" id="{63011EE3-FF15-C203-287E-C5FAF40ECE3D}"/>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13BE4966-6956-86D2-D410-8EBDD63939C2}"/>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D7635185-88F5-3221-B4EB-A561B8BB9B25}"/>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sp>
        <p:nvSpPr>
          <p:cNvPr id="7" name="Текст 3">
            <a:extLst>
              <a:ext uri="{FF2B5EF4-FFF2-40B4-BE49-F238E27FC236}">
                <a16:creationId xmlns:a16="http://schemas.microsoft.com/office/drawing/2014/main" id="{D9C65E1D-BAC0-6A54-0977-335EBD9225B0}"/>
              </a:ext>
            </a:extLst>
          </p:cNvPr>
          <p:cNvSpPr txBox="1">
            <a:spLocks/>
          </p:cNvSpPr>
          <p:nvPr/>
        </p:nvSpPr>
        <p:spPr>
          <a:xfrm>
            <a:off x="585898" y="2224815"/>
            <a:ext cx="10013947" cy="609266"/>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000" dirty="0"/>
              <a:t>Афанасьев В.Б. «Онтологическое проектирование автоматизированной информационной системы поддержки качества продукции предприятия»</a:t>
            </a:r>
          </a:p>
        </p:txBody>
      </p:sp>
      <p:sp>
        <p:nvSpPr>
          <p:cNvPr id="2" name="Заголовок 2">
            <a:extLst>
              <a:ext uri="{FF2B5EF4-FFF2-40B4-BE49-F238E27FC236}">
                <a16:creationId xmlns:a16="http://schemas.microsoft.com/office/drawing/2014/main" id="{368D550F-BF5B-D77A-0E9E-8CEE19101361}"/>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38399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A45FD-C239-4E1C-F9DB-F5F453B22EA4}"/>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30463E4B-458F-4BDF-5906-2EC273A3983C}"/>
              </a:ext>
            </a:extLst>
          </p:cNvPr>
          <p:cNvSpPr>
            <a:spLocks noGrp="1"/>
          </p:cNvSpPr>
          <p:nvPr>
            <p:ph type="title"/>
          </p:nvPr>
        </p:nvSpPr>
        <p:spPr/>
        <p:txBody>
          <a:bodyPr/>
          <a:lstStyle/>
          <a:p>
            <a:r>
              <a:rPr lang="ru-RU" dirty="0"/>
              <a:t>Обзор существующих решений</a:t>
            </a:r>
          </a:p>
        </p:txBody>
      </p:sp>
      <p:sp>
        <p:nvSpPr>
          <p:cNvPr id="4" name="Текст 3">
            <a:extLst>
              <a:ext uri="{FF2B5EF4-FFF2-40B4-BE49-F238E27FC236}">
                <a16:creationId xmlns:a16="http://schemas.microsoft.com/office/drawing/2014/main" id="{C0590A0E-9DF5-76A8-77CB-CC1954F35098}"/>
              </a:ext>
            </a:extLst>
          </p:cNvPr>
          <p:cNvSpPr>
            <a:spLocks noGrp="1"/>
          </p:cNvSpPr>
          <p:nvPr>
            <p:ph type="body" sz="quarter" idx="12"/>
          </p:nvPr>
        </p:nvSpPr>
        <p:spPr>
          <a:xfrm>
            <a:off x="585899" y="3322675"/>
            <a:ext cx="5245560" cy="2764557"/>
          </a:xfrm>
        </p:spPr>
        <p:txBody>
          <a:bodyPr>
            <a:noAutofit/>
          </a:bodyPr>
          <a:lstStyle/>
          <a:p>
            <a:r>
              <a:rPr lang="ru-RU" sz="1900" dirty="0"/>
              <a:t>Преимущества онтологического подхода:</a:t>
            </a:r>
          </a:p>
          <a:p>
            <a:pPr marL="342900" indent="-342900">
              <a:buFont typeface="Arial" panose="020B0604020202020204" pitchFamily="34" charset="0"/>
              <a:buChar char="•"/>
            </a:pPr>
            <a:r>
              <a:rPr lang="ru-RU" sz="1900" dirty="0"/>
              <a:t>Позволяет обеспечить полноту и системность представления знаний</a:t>
            </a:r>
          </a:p>
          <a:p>
            <a:pPr marL="342900" indent="-342900">
              <a:buFont typeface="Arial" panose="020B0604020202020204" pitchFamily="34" charset="0"/>
              <a:buChar char="•"/>
            </a:pPr>
            <a:r>
              <a:rPr lang="ru-RU" sz="1900" dirty="0"/>
              <a:t>Поддерживает стандартизацию и воспроизводимость процессов</a:t>
            </a:r>
          </a:p>
          <a:p>
            <a:pPr marL="342900" indent="-342900">
              <a:buFont typeface="Arial" panose="020B0604020202020204" pitchFamily="34" charset="0"/>
              <a:buChar char="•"/>
            </a:pPr>
            <a:r>
              <a:rPr lang="ru-RU" sz="1900" dirty="0"/>
              <a:t>Формирует основу для интеграции СМК и СОН в цифровую ИТ-среду</a:t>
            </a:r>
          </a:p>
        </p:txBody>
      </p:sp>
      <p:sp>
        <p:nvSpPr>
          <p:cNvPr id="5" name="Текст 4">
            <a:extLst>
              <a:ext uri="{FF2B5EF4-FFF2-40B4-BE49-F238E27FC236}">
                <a16:creationId xmlns:a16="http://schemas.microsoft.com/office/drawing/2014/main" id="{10640A54-B67E-AC86-BCA8-6285DEBD96B5}"/>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20545064-A640-9F9B-D494-AFFBDFD7EC37}"/>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47A68628-305A-37CD-5AFF-50B3926C361E}"/>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sp>
        <p:nvSpPr>
          <p:cNvPr id="7" name="Текст 3">
            <a:extLst>
              <a:ext uri="{FF2B5EF4-FFF2-40B4-BE49-F238E27FC236}">
                <a16:creationId xmlns:a16="http://schemas.microsoft.com/office/drawing/2014/main" id="{1BC66D1F-5B8A-7575-84B6-CBC19BC8E0DF}"/>
              </a:ext>
            </a:extLst>
          </p:cNvPr>
          <p:cNvSpPr txBox="1">
            <a:spLocks/>
          </p:cNvSpPr>
          <p:nvPr/>
        </p:nvSpPr>
        <p:spPr>
          <a:xfrm>
            <a:off x="585898" y="2224815"/>
            <a:ext cx="10013947" cy="609266"/>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000" dirty="0"/>
              <a:t>Афанасьев В.Б. «Онтологическое проектирование автоматизированной информационной системы поддержки качества продукции предприятия»</a:t>
            </a:r>
          </a:p>
        </p:txBody>
      </p:sp>
      <p:sp>
        <p:nvSpPr>
          <p:cNvPr id="2" name="Текст 3">
            <a:extLst>
              <a:ext uri="{FF2B5EF4-FFF2-40B4-BE49-F238E27FC236}">
                <a16:creationId xmlns:a16="http://schemas.microsoft.com/office/drawing/2014/main" id="{86456640-B56C-4B52-F8D3-F526991FAE92}"/>
              </a:ext>
            </a:extLst>
          </p:cNvPr>
          <p:cNvSpPr txBox="1">
            <a:spLocks/>
          </p:cNvSpPr>
          <p:nvPr/>
        </p:nvSpPr>
        <p:spPr>
          <a:xfrm>
            <a:off x="6360543" y="3322675"/>
            <a:ext cx="5245560" cy="2764557"/>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900" dirty="0"/>
              <a:t>Недостатки:</a:t>
            </a:r>
          </a:p>
          <a:p>
            <a:pPr marL="342900" indent="-342900">
              <a:buFont typeface="Arial" panose="020B0604020202020204" pitchFamily="34" charset="0"/>
              <a:buChar char="•"/>
            </a:pPr>
            <a:r>
              <a:rPr lang="ru-RU" sz="1900" dirty="0"/>
              <a:t>Сложность реализации при слабоструктурированной области знаний</a:t>
            </a:r>
          </a:p>
          <a:p>
            <a:pPr marL="342900" indent="-342900">
              <a:buFont typeface="Arial" panose="020B0604020202020204" pitchFamily="34" charset="0"/>
              <a:buChar char="•"/>
            </a:pPr>
            <a:r>
              <a:rPr lang="ru-RU" sz="1900" dirty="0"/>
              <a:t>Ограниченная воспроизводимость в связи с уникальностью каждого предприятия</a:t>
            </a:r>
          </a:p>
          <a:p>
            <a:pPr marL="342900" indent="-342900">
              <a:buFont typeface="Arial" panose="020B0604020202020204" pitchFamily="34" charset="0"/>
              <a:buChar char="•"/>
            </a:pPr>
            <a:r>
              <a:rPr lang="ru-RU" sz="1900" dirty="0"/>
              <a:t>Высокие требования к квалификации разработчиков</a:t>
            </a:r>
          </a:p>
        </p:txBody>
      </p:sp>
      <p:sp>
        <p:nvSpPr>
          <p:cNvPr id="8" name="Заголовок 2">
            <a:extLst>
              <a:ext uri="{FF2B5EF4-FFF2-40B4-BE49-F238E27FC236}">
                <a16:creationId xmlns:a16="http://schemas.microsoft.com/office/drawing/2014/main" id="{88DB1FE5-E999-52CF-04B2-33AB6B30AEC1}"/>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373087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20094-A717-4CCA-DA06-5C7F9F2DD5E8}"/>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5FBB8356-9256-6A21-D209-8D171B1E3A7D}"/>
              </a:ext>
            </a:extLst>
          </p:cNvPr>
          <p:cNvSpPr>
            <a:spLocks noGrp="1"/>
          </p:cNvSpPr>
          <p:nvPr>
            <p:ph type="title"/>
          </p:nvPr>
        </p:nvSpPr>
        <p:spPr>
          <a:xfrm>
            <a:off x="585898" y="1447790"/>
            <a:ext cx="4326344" cy="777025"/>
          </a:xfrm>
        </p:spPr>
        <p:txBody>
          <a:bodyPr/>
          <a:lstStyle/>
          <a:p>
            <a:r>
              <a:rPr lang="ru-RU" dirty="0"/>
              <a:t>Обзор существующих решений</a:t>
            </a:r>
          </a:p>
        </p:txBody>
      </p:sp>
      <p:sp>
        <p:nvSpPr>
          <p:cNvPr id="5" name="Текст 4">
            <a:extLst>
              <a:ext uri="{FF2B5EF4-FFF2-40B4-BE49-F238E27FC236}">
                <a16:creationId xmlns:a16="http://schemas.microsoft.com/office/drawing/2014/main" id="{08E6EFDB-C6C7-5364-A85A-175762C4C9A4}"/>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8218D44D-2EE5-9194-78F2-6298B0959EDF}"/>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63FB9C2F-AD81-DA85-C5A3-22039674FDD2}"/>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sp>
        <p:nvSpPr>
          <p:cNvPr id="7" name="Текст 3">
            <a:extLst>
              <a:ext uri="{FF2B5EF4-FFF2-40B4-BE49-F238E27FC236}">
                <a16:creationId xmlns:a16="http://schemas.microsoft.com/office/drawing/2014/main" id="{4C5DCCB7-43F9-696E-6095-FC6A28A9EDF4}"/>
              </a:ext>
            </a:extLst>
          </p:cNvPr>
          <p:cNvSpPr txBox="1">
            <a:spLocks/>
          </p:cNvSpPr>
          <p:nvPr/>
        </p:nvSpPr>
        <p:spPr>
          <a:xfrm>
            <a:off x="585898" y="2224815"/>
            <a:ext cx="4769915" cy="1868720"/>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000" dirty="0"/>
              <a:t>Королев П.С., </a:t>
            </a:r>
            <a:r>
              <a:rPr lang="ru-RU" sz="2000" dirty="0" err="1"/>
              <a:t>Жаднов</a:t>
            </a:r>
            <a:r>
              <a:rPr lang="ru-RU" sz="2000" dirty="0"/>
              <a:t> В.В. «Оценка «коэффициента качества производства» для модели интенсивности отказов радиотехнических приборов непилотируемых автоматических космических аппаратов»</a:t>
            </a:r>
          </a:p>
        </p:txBody>
      </p:sp>
      <p:pic>
        <p:nvPicPr>
          <p:cNvPr id="12" name="Рисунок 11">
            <a:extLst>
              <a:ext uri="{FF2B5EF4-FFF2-40B4-BE49-F238E27FC236}">
                <a16:creationId xmlns:a16="http://schemas.microsoft.com/office/drawing/2014/main" id="{A62FA184-B35F-084E-55DA-0E2BBB552519}"/>
              </a:ext>
            </a:extLst>
          </p:cNvPr>
          <p:cNvPicPr>
            <a:picLocks noChangeAspect="1"/>
          </p:cNvPicPr>
          <p:nvPr/>
        </p:nvPicPr>
        <p:blipFill>
          <a:blip r:embed="rId2"/>
          <a:stretch>
            <a:fillRect/>
          </a:stretch>
        </p:blipFill>
        <p:spPr>
          <a:xfrm>
            <a:off x="5355813" y="1836302"/>
            <a:ext cx="6597236" cy="4512394"/>
          </a:xfrm>
          <a:prstGeom prst="rect">
            <a:avLst/>
          </a:prstGeom>
        </p:spPr>
      </p:pic>
      <mc:AlternateContent xmlns:mc="http://schemas.openxmlformats.org/markup-compatibility/2006" xmlns:p14="http://schemas.microsoft.com/office/powerpoint/2010/main">
        <mc:Choice Requires="p14">
          <p:contentPart p14:bwMode="auto" r:id="rId3">
            <p14:nvContentPartPr>
              <p14:cNvPr id="22" name="Рукописный ввод 21">
                <a:extLst>
                  <a:ext uri="{FF2B5EF4-FFF2-40B4-BE49-F238E27FC236}">
                    <a16:creationId xmlns:a16="http://schemas.microsoft.com/office/drawing/2014/main" id="{03C1B737-323C-A7CE-6C56-2074A3BC994D}"/>
                  </a:ext>
                </a:extLst>
              </p14:cNvPr>
              <p14:cNvContentPartPr/>
              <p14:nvPr/>
            </p14:nvContentPartPr>
            <p14:xfrm>
              <a:off x="5457860" y="1872393"/>
              <a:ext cx="360" cy="360"/>
            </p14:xfrm>
          </p:contentPart>
        </mc:Choice>
        <mc:Fallback xmlns="">
          <p:pic>
            <p:nvPicPr>
              <p:cNvPr id="22" name="Рукописный ввод 21">
                <a:extLst>
                  <a:ext uri="{FF2B5EF4-FFF2-40B4-BE49-F238E27FC236}">
                    <a16:creationId xmlns:a16="http://schemas.microsoft.com/office/drawing/2014/main" id="{03C1B737-323C-A7CE-6C56-2074A3BC994D}"/>
                  </a:ext>
                </a:extLst>
              </p:cNvPr>
              <p:cNvPicPr/>
              <p:nvPr/>
            </p:nvPicPr>
            <p:blipFill>
              <a:blip r:embed="rId4"/>
              <a:stretch>
                <a:fillRect/>
              </a:stretch>
            </p:blipFill>
            <p:spPr>
              <a:xfrm>
                <a:off x="5395220" y="180939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Рукописный ввод 22">
                <a:extLst>
                  <a:ext uri="{FF2B5EF4-FFF2-40B4-BE49-F238E27FC236}">
                    <a16:creationId xmlns:a16="http://schemas.microsoft.com/office/drawing/2014/main" id="{8763E970-8DDA-6172-4CCD-7C2BB7B9A5C1}"/>
                  </a:ext>
                </a:extLst>
              </p14:cNvPr>
              <p14:cNvContentPartPr/>
              <p14:nvPr/>
            </p14:nvContentPartPr>
            <p14:xfrm>
              <a:off x="5844860" y="1848273"/>
              <a:ext cx="360" cy="360"/>
            </p14:xfrm>
          </p:contentPart>
        </mc:Choice>
        <mc:Fallback xmlns="">
          <p:pic>
            <p:nvPicPr>
              <p:cNvPr id="23" name="Рукописный ввод 22">
                <a:extLst>
                  <a:ext uri="{FF2B5EF4-FFF2-40B4-BE49-F238E27FC236}">
                    <a16:creationId xmlns:a16="http://schemas.microsoft.com/office/drawing/2014/main" id="{8763E970-8DDA-6172-4CCD-7C2BB7B9A5C1}"/>
                  </a:ext>
                </a:extLst>
              </p:cNvPr>
              <p:cNvPicPr/>
              <p:nvPr/>
            </p:nvPicPr>
            <p:blipFill>
              <a:blip r:embed="rId4"/>
              <a:stretch>
                <a:fillRect/>
              </a:stretch>
            </p:blipFill>
            <p:spPr>
              <a:xfrm>
                <a:off x="5781860" y="178563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Рукописный ввод 23">
                <a:extLst>
                  <a:ext uri="{FF2B5EF4-FFF2-40B4-BE49-F238E27FC236}">
                    <a16:creationId xmlns:a16="http://schemas.microsoft.com/office/drawing/2014/main" id="{2FE04E04-1DB3-597D-3879-089581E870B3}"/>
                  </a:ext>
                </a:extLst>
              </p14:cNvPr>
              <p14:cNvContentPartPr/>
              <p14:nvPr/>
            </p14:nvContentPartPr>
            <p14:xfrm>
              <a:off x="6501500" y="1825233"/>
              <a:ext cx="360" cy="360"/>
            </p14:xfrm>
          </p:contentPart>
        </mc:Choice>
        <mc:Fallback xmlns="">
          <p:pic>
            <p:nvPicPr>
              <p:cNvPr id="24" name="Рукописный ввод 23">
                <a:extLst>
                  <a:ext uri="{FF2B5EF4-FFF2-40B4-BE49-F238E27FC236}">
                    <a16:creationId xmlns:a16="http://schemas.microsoft.com/office/drawing/2014/main" id="{2FE04E04-1DB3-597D-3879-089581E870B3}"/>
                  </a:ext>
                </a:extLst>
              </p:cNvPr>
              <p:cNvPicPr/>
              <p:nvPr/>
            </p:nvPicPr>
            <p:blipFill>
              <a:blip r:embed="rId4"/>
              <a:stretch>
                <a:fillRect/>
              </a:stretch>
            </p:blipFill>
            <p:spPr>
              <a:xfrm>
                <a:off x="6438500" y="176223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Рукописный ввод 24">
                <a:extLst>
                  <a:ext uri="{FF2B5EF4-FFF2-40B4-BE49-F238E27FC236}">
                    <a16:creationId xmlns:a16="http://schemas.microsoft.com/office/drawing/2014/main" id="{63F7433B-66AA-B1C5-A127-13DA041396C2}"/>
                  </a:ext>
                </a:extLst>
              </p14:cNvPr>
              <p14:cNvContentPartPr/>
              <p14:nvPr/>
            </p14:nvContentPartPr>
            <p14:xfrm>
              <a:off x="7371260" y="1815513"/>
              <a:ext cx="360" cy="360"/>
            </p14:xfrm>
          </p:contentPart>
        </mc:Choice>
        <mc:Fallback xmlns="">
          <p:pic>
            <p:nvPicPr>
              <p:cNvPr id="25" name="Рукописный ввод 24">
                <a:extLst>
                  <a:ext uri="{FF2B5EF4-FFF2-40B4-BE49-F238E27FC236}">
                    <a16:creationId xmlns:a16="http://schemas.microsoft.com/office/drawing/2014/main" id="{63F7433B-66AA-B1C5-A127-13DA041396C2}"/>
                  </a:ext>
                </a:extLst>
              </p:cNvPr>
              <p:cNvPicPr/>
              <p:nvPr/>
            </p:nvPicPr>
            <p:blipFill>
              <a:blip r:embed="rId4"/>
              <a:stretch>
                <a:fillRect/>
              </a:stretch>
            </p:blipFill>
            <p:spPr>
              <a:xfrm>
                <a:off x="7308260" y="175287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Рукописный ввод 25">
                <a:extLst>
                  <a:ext uri="{FF2B5EF4-FFF2-40B4-BE49-F238E27FC236}">
                    <a16:creationId xmlns:a16="http://schemas.microsoft.com/office/drawing/2014/main" id="{18F9DB78-1714-11AF-47BA-1A6060ED5F36}"/>
                  </a:ext>
                </a:extLst>
              </p14:cNvPr>
              <p14:cNvContentPartPr/>
              <p14:nvPr/>
            </p14:nvContentPartPr>
            <p14:xfrm>
              <a:off x="7870940" y="1861233"/>
              <a:ext cx="360" cy="360"/>
            </p14:xfrm>
          </p:contentPart>
        </mc:Choice>
        <mc:Fallback xmlns="">
          <p:pic>
            <p:nvPicPr>
              <p:cNvPr id="26" name="Рукописный ввод 25">
                <a:extLst>
                  <a:ext uri="{FF2B5EF4-FFF2-40B4-BE49-F238E27FC236}">
                    <a16:creationId xmlns:a16="http://schemas.microsoft.com/office/drawing/2014/main" id="{18F9DB78-1714-11AF-47BA-1A6060ED5F36}"/>
                  </a:ext>
                </a:extLst>
              </p:cNvPr>
              <p:cNvPicPr/>
              <p:nvPr/>
            </p:nvPicPr>
            <p:blipFill>
              <a:blip r:embed="rId4"/>
              <a:stretch>
                <a:fillRect/>
              </a:stretch>
            </p:blipFill>
            <p:spPr>
              <a:xfrm>
                <a:off x="7807940" y="1798233"/>
                <a:ext cx="126000" cy="126000"/>
              </a:xfrm>
              <a:prstGeom prst="rect">
                <a:avLst/>
              </a:prstGeom>
            </p:spPr>
          </p:pic>
        </mc:Fallback>
      </mc:AlternateContent>
      <p:grpSp>
        <p:nvGrpSpPr>
          <p:cNvPr id="30" name="Группа 29">
            <a:extLst>
              <a:ext uri="{FF2B5EF4-FFF2-40B4-BE49-F238E27FC236}">
                <a16:creationId xmlns:a16="http://schemas.microsoft.com/office/drawing/2014/main" id="{C5335143-7C71-8ABC-73DE-0C6CEA96F19D}"/>
              </a:ext>
            </a:extLst>
          </p:cNvPr>
          <p:cNvGrpSpPr/>
          <p:nvPr/>
        </p:nvGrpSpPr>
        <p:grpSpPr>
          <a:xfrm>
            <a:off x="9291860" y="1828113"/>
            <a:ext cx="138960" cy="360"/>
            <a:chOff x="9291860" y="1828113"/>
            <a:chExt cx="138960" cy="360"/>
          </a:xfrm>
        </p:grpSpPr>
        <mc:AlternateContent xmlns:mc="http://schemas.openxmlformats.org/markup-compatibility/2006" xmlns:p14="http://schemas.microsoft.com/office/powerpoint/2010/main">
          <mc:Choice Requires="p14">
            <p:contentPart p14:bwMode="auto" r:id="rId9">
              <p14:nvContentPartPr>
                <p14:cNvPr id="27" name="Рукописный ввод 26">
                  <a:extLst>
                    <a:ext uri="{FF2B5EF4-FFF2-40B4-BE49-F238E27FC236}">
                      <a16:creationId xmlns:a16="http://schemas.microsoft.com/office/drawing/2014/main" id="{65E02486-5833-E2BD-9ED9-655822891947}"/>
                    </a:ext>
                  </a:extLst>
                </p14:cNvPr>
                <p14:cNvContentPartPr/>
                <p14:nvPr/>
              </p14:nvContentPartPr>
              <p14:xfrm>
                <a:off x="9291860" y="1828113"/>
                <a:ext cx="360" cy="360"/>
              </p14:xfrm>
            </p:contentPart>
          </mc:Choice>
          <mc:Fallback xmlns="">
            <p:pic>
              <p:nvPicPr>
                <p:cNvPr id="27" name="Рукописный ввод 26">
                  <a:extLst>
                    <a:ext uri="{FF2B5EF4-FFF2-40B4-BE49-F238E27FC236}">
                      <a16:creationId xmlns:a16="http://schemas.microsoft.com/office/drawing/2014/main" id="{65E02486-5833-E2BD-9ED9-655822891947}"/>
                    </a:ext>
                  </a:extLst>
                </p:cNvPr>
                <p:cNvPicPr/>
                <p:nvPr/>
              </p:nvPicPr>
              <p:blipFill>
                <a:blip r:embed="rId4"/>
                <a:stretch>
                  <a:fillRect/>
                </a:stretch>
              </p:blipFill>
              <p:spPr>
                <a:xfrm>
                  <a:off x="9228860" y="176511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Рукописный ввод 27">
                  <a:extLst>
                    <a:ext uri="{FF2B5EF4-FFF2-40B4-BE49-F238E27FC236}">
                      <a16:creationId xmlns:a16="http://schemas.microsoft.com/office/drawing/2014/main" id="{A3A3745B-9213-CB29-7D19-A8C40A89ED38}"/>
                    </a:ext>
                  </a:extLst>
                </p14:cNvPr>
                <p14:cNvContentPartPr/>
                <p14:nvPr/>
              </p14:nvContentPartPr>
              <p14:xfrm>
                <a:off x="9430460" y="1828113"/>
                <a:ext cx="360" cy="360"/>
              </p14:xfrm>
            </p:contentPart>
          </mc:Choice>
          <mc:Fallback xmlns="">
            <p:pic>
              <p:nvPicPr>
                <p:cNvPr id="28" name="Рукописный ввод 27">
                  <a:extLst>
                    <a:ext uri="{FF2B5EF4-FFF2-40B4-BE49-F238E27FC236}">
                      <a16:creationId xmlns:a16="http://schemas.microsoft.com/office/drawing/2014/main" id="{A3A3745B-9213-CB29-7D19-A8C40A89ED38}"/>
                    </a:ext>
                  </a:extLst>
                </p:cNvPr>
                <p:cNvPicPr/>
                <p:nvPr/>
              </p:nvPicPr>
              <p:blipFill>
                <a:blip r:embed="rId4"/>
                <a:stretch>
                  <a:fillRect/>
                </a:stretch>
              </p:blipFill>
              <p:spPr>
                <a:xfrm>
                  <a:off x="9367820" y="1765113"/>
                  <a:ext cx="126000" cy="126000"/>
                </a:xfrm>
                <a:prstGeom prst="rect">
                  <a:avLst/>
                </a:prstGeom>
              </p:spPr>
            </p:pic>
          </mc:Fallback>
        </mc:AlternateContent>
      </p:grpSp>
      <p:sp>
        <p:nvSpPr>
          <p:cNvPr id="31" name="Текст 3">
            <a:extLst>
              <a:ext uri="{FF2B5EF4-FFF2-40B4-BE49-F238E27FC236}">
                <a16:creationId xmlns:a16="http://schemas.microsoft.com/office/drawing/2014/main" id="{09997328-26CD-01F0-E321-774BA563167F}"/>
              </a:ext>
            </a:extLst>
          </p:cNvPr>
          <p:cNvSpPr>
            <a:spLocks noGrp="1"/>
          </p:cNvSpPr>
          <p:nvPr>
            <p:ph type="body" sz="quarter" idx="12"/>
          </p:nvPr>
        </p:nvSpPr>
        <p:spPr>
          <a:xfrm>
            <a:off x="599300" y="4482049"/>
            <a:ext cx="4756513" cy="1387124"/>
          </a:xfrm>
        </p:spPr>
        <p:txBody>
          <a:bodyPr>
            <a:noAutofit/>
          </a:bodyPr>
          <a:lstStyle/>
          <a:p>
            <a:r>
              <a:rPr lang="ru-RU" sz="1900" dirty="0"/>
              <a:t>Преимущество:</a:t>
            </a:r>
          </a:p>
          <a:p>
            <a:pPr marL="342900" indent="-342900">
              <a:buFont typeface="Arial" panose="020B0604020202020204" pitchFamily="34" charset="0"/>
              <a:buChar char="•"/>
            </a:pPr>
            <a:r>
              <a:rPr lang="ru-RU" sz="1900" dirty="0"/>
              <a:t>Выявление конкретных преимуществ и недостатков организации-исполнителя при проектировании изделий</a:t>
            </a:r>
          </a:p>
        </p:txBody>
      </p:sp>
      <p:sp>
        <p:nvSpPr>
          <p:cNvPr id="2" name="Заголовок 2">
            <a:extLst>
              <a:ext uri="{FF2B5EF4-FFF2-40B4-BE49-F238E27FC236}">
                <a16:creationId xmlns:a16="http://schemas.microsoft.com/office/drawing/2014/main" id="{702A5763-FE51-417C-EB0C-CC3C2D0ED2E3}"/>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220694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3960A-CE13-D0E3-D58A-7031B63C2EED}"/>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3A92373A-DC32-8911-DB8E-EF401EA47338}"/>
              </a:ext>
            </a:extLst>
          </p:cNvPr>
          <p:cNvSpPr>
            <a:spLocks noGrp="1"/>
          </p:cNvSpPr>
          <p:nvPr>
            <p:ph type="title"/>
          </p:nvPr>
        </p:nvSpPr>
        <p:spPr>
          <a:xfrm>
            <a:off x="585898" y="1447790"/>
            <a:ext cx="4326344" cy="777025"/>
          </a:xfrm>
        </p:spPr>
        <p:txBody>
          <a:bodyPr/>
          <a:lstStyle/>
          <a:p>
            <a:r>
              <a:rPr lang="ru-RU" dirty="0"/>
              <a:t>Онтологический подход</a:t>
            </a:r>
          </a:p>
        </p:txBody>
      </p:sp>
      <p:sp>
        <p:nvSpPr>
          <p:cNvPr id="5" name="Текст 4">
            <a:extLst>
              <a:ext uri="{FF2B5EF4-FFF2-40B4-BE49-F238E27FC236}">
                <a16:creationId xmlns:a16="http://schemas.microsoft.com/office/drawing/2014/main" id="{11F3918E-1197-44DE-FFFC-44DAEDB7D7FE}"/>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EF32F504-D0BA-1239-6DFE-120FC31AB306}"/>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F0057F13-2EDF-361A-1E5B-C27661684A4E}"/>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p:sp>
        <p:nvSpPr>
          <p:cNvPr id="7" name="Текст 3">
            <a:extLst>
              <a:ext uri="{FF2B5EF4-FFF2-40B4-BE49-F238E27FC236}">
                <a16:creationId xmlns:a16="http://schemas.microsoft.com/office/drawing/2014/main" id="{62A87AE4-F985-47BC-24A3-3BE9BC5BB690}"/>
              </a:ext>
            </a:extLst>
          </p:cNvPr>
          <p:cNvSpPr txBox="1">
            <a:spLocks/>
          </p:cNvSpPr>
          <p:nvPr/>
        </p:nvSpPr>
        <p:spPr>
          <a:xfrm>
            <a:off x="585898" y="2224815"/>
            <a:ext cx="3758435" cy="2145166"/>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ru-RU" sz="2000" dirty="0"/>
              <a:t>Категория отказов</a:t>
            </a:r>
          </a:p>
          <a:p>
            <a:pPr marL="342900" indent="-342900">
              <a:buFont typeface="Arial" panose="020B0604020202020204" pitchFamily="34" charset="0"/>
              <a:buChar char="•"/>
            </a:pPr>
            <a:r>
              <a:rPr lang="ru-RU" sz="2000" dirty="0"/>
              <a:t>Численное значение ответа на вопрос экспертом </a:t>
            </a:r>
            <a:r>
              <a:rPr lang="ru-RU" sz="2000" dirty="0" err="1"/>
              <a:t>G</a:t>
            </a:r>
            <a:endParaRPr lang="en-US" sz="2000" dirty="0"/>
          </a:p>
          <a:p>
            <a:pPr marL="342900" indent="-342900">
              <a:buFont typeface="Arial" panose="020B0604020202020204" pitchFamily="34" charset="0"/>
              <a:buChar char="•"/>
            </a:pPr>
            <a:r>
              <a:rPr lang="ru-RU" sz="2000" dirty="0"/>
              <a:t>Весовой коэффициент </a:t>
            </a:r>
            <a:r>
              <a:rPr lang="en-US" sz="2000" dirty="0"/>
              <a:t>W</a:t>
            </a:r>
            <a:r>
              <a:rPr lang="ru-RU" sz="2000" dirty="0"/>
              <a:t>, характеризующий важность выполнения мероприятия</a:t>
            </a:r>
          </a:p>
        </p:txBody>
      </p:sp>
      <mc:AlternateContent xmlns:mc="http://schemas.openxmlformats.org/markup-compatibility/2006" xmlns:p14="http://schemas.microsoft.com/office/powerpoint/2010/main">
        <mc:Choice Requires="p14">
          <p:contentPart p14:bwMode="auto" r:id="rId2">
            <p14:nvContentPartPr>
              <p14:cNvPr id="22" name="Рукописный ввод 21">
                <a:extLst>
                  <a:ext uri="{FF2B5EF4-FFF2-40B4-BE49-F238E27FC236}">
                    <a16:creationId xmlns:a16="http://schemas.microsoft.com/office/drawing/2014/main" id="{9A086B77-8D5A-E445-DF94-F903A4DFCC53}"/>
                  </a:ext>
                </a:extLst>
              </p14:cNvPr>
              <p14:cNvContentPartPr/>
              <p14:nvPr/>
            </p14:nvContentPartPr>
            <p14:xfrm>
              <a:off x="5255839" y="1872393"/>
              <a:ext cx="360" cy="360"/>
            </p14:xfrm>
          </p:contentPart>
        </mc:Choice>
        <mc:Fallback xmlns="">
          <p:pic>
            <p:nvPicPr>
              <p:cNvPr id="22" name="Рукописный ввод 21">
                <a:extLst>
                  <a:ext uri="{FF2B5EF4-FFF2-40B4-BE49-F238E27FC236}">
                    <a16:creationId xmlns:a16="http://schemas.microsoft.com/office/drawing/2014/main" id="{9A086B77-8D5A-E445-DF94-F903A4DFCC53}"/>
                  </a:ext>
                </a:extLst>
              </p:cNvPr>
              <p:cNvPicPr/>
              <p:nvPr/>
            </p:nvPicPr>
            <p:blipFill>
              <a:blip r:embed="rId3"/>
              <a:stretch>
                <a:fillRect/>
              </a:stretch>
            </p:blipFill>
            <p:spPr>
              <a:xfrm>
                <a:off x="5193199" y="180939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3" name="Рукописный ввод 22">
                <a:extLst>
                  <a:ext uri="{FF2B5EF4-FFF2-40B4-BE49-F238E27FC236}">
                    <a16:creationId xmlns:a16="http://schemas.microsoft.com/office/drawing/2014/main" id="{D7D4D7E5-ECBD-EE4B-CB86-16712108F0F7}"/>
                  </a:ext>
                </a:extLst>
              </p14:cNvPr>
              <p14:cNvContentPartPr/>
              <p14:nvPr/>
            </p14:nvContentPartPr>
            <p14:xfrm>
              <a:off x="5228162" y="1848273"/>
              <a:ext cx="360" cy="360"/>
            </p14:xfrm>
          </p:contentPart>
        </mc:Choice>
        <mc:Fallback xmlns="">
          <p:pic>
            <p:nvPicPr>
              <p:cNvPr id="23" name="Рукописный ввод 22">
                <a:extLst>
                  <a:ext uri="{FF2B5EF4-FFF2-40B4-BE49-F238E27FC236}">
                    <a16:creationId xmlns:a16="http://schemas.microsoft.com/office/drawing/2014/main" id="{D7D4D7E5-ECBD-EE4B-CB86-16712108F0F7}"/>
                  </a:ext>
                </a:extLst>
              </p:cNvPr>
              <p:cNvPicPr/>
              <p:nvPr/>
            </p:nvPicPr>
            <p:blipFill>
              <a:blip r:embed="rId3"/>
              <a:stretch>
                <a:fillRect/>
              </a:stretch>
            </p:blipFill>
            <p:spPr>
              <a:xfrm>
                <a:off x="5165162" y="178563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Рукописный ввод 23">
                <a:extLst>
                  <a:ext uri="{FF2B5EF4-FFF2-40B4-BE49-F238E27FC236}">
                    <a16:creationId xmlns:a16="http://schemas.microsoft.com/office/drawing/2014/main" id="{44B2776B-B129-BADD-D683-B5967E90C422}"/>
                  </a:ext>
                </a:extLst>
              </p14:cNvPr>
              <p14:cNvContentPartPr/>
              <p14:nvPr/>
            </p14:nvContentPartPr>
            <p14:xfrm>
              <a:off x="5034195" y="1825233"/>
              <a:ext cx="360" cy="360"/>
            </p14:xfrm>
          </p:contentPart>
        </mc:Choice>
        <mc:Fallback xmlns="">
          <p:pic>
            <p:nvPicPr>
              <p:cNvPr id="24" name="Рукописный ввод 23">
                <a:extLst>
                  <a:ext uri="{FF2B5EF4-FFF2-40B4-BE49-F238E27FC236}">
                    <a16:creationId xmlns:a16="http://schemas.microsoft.com/office/drawing/2014/main" id="{44B2776B-B129-BADD-D683-B5967E90C422}"/>
                  </a:ext>
                </a:extLst>
              </p:cNvPr>
              <p:cNvPicPr/>
              <p:nvPr/>
            </p:nvPicPr>
            <p:blipFill>
              <a:blip r:embed="rId3"/>
              <a:stretch>
                <a:fillRect/>
              </a:stretch>
            </p:blipFill>
            <p:spPr>
              <a:xfrm>
                <a:off x="4971195" y="176223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5" name="Рукописный ввод 24">
                <a:extLst>
                  <a:ext uri="{FF2B5EF4-FFF2-40B4-BE49-F238E27FC236}">
                    <a16:creationId xmlns:a16="http://schemas.microsoft.com/office/drawing/2014/main" id="{E4DB0D1A-FD74-3170-13F8-99F888D9A6EA}"/>
                  </a:ext>
                </a:extLst>
              </p14:cNvPr>
              <p14:cNvContentPartPr/>
              <p14:nvPr/>
            </p14:nvContentPartPr>
            <p14:xfrm>
              <a:off x="5903955" y="1815513"/>
              <a:ext cx="360" cy="360"/>
            </p14:xfrm>
          </p:contentPart>
        </mc:Choice>
        <mc:Fallback xmlns="">
          <p:pic>
            <p:nvPicPr>
              <p:cNvPr id="25" name="Рукописный ввод 24">
                <a:extLst>
                  <a:ext uri="{FF2B5EF4-FFF2-40B4-BE49-F238E27FC236}">
                    <a16:creationId xmlns:a16="http://schemas.microsoft.com/office/drawing/2014/main" id="{E4DB0D1A-FD74-3170-13F8-99F888D9A6EA}"/>
                  </a:ext>
                </a:extLst>
              </p:cNvPr>
              <p:cNvPicPr/>
              <p:nvPr/>
            </p:nvPicPr>
            <p:blipFill>
              <a:blip r:embed="rId3"/>
              <a:stretch>
                <a:fillRect/>
              </a:stretch>
            </p:blipFill>
            <p:spPr>
              <a:xfrm>
                <a:off x="5840955" y="1752873"/>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Рукописный ввод 25">
                <a:extLst>
                  <a:ext uri="{FF2B5EF4-FFF2-40B4-BE49-F238E27FC236}">
                    <a16:creationId xmlns:a16="http://schemas.microsoft.com/office/drawing/2014/main" id="{DFD15309-0E1B-E274-FE6A-CDD8C1DD8144}"/>
                  </a:ext>
                </a:extLst>
              </p14:cNvPr>
              <p14:cNvContentPartPr/>
              <p14:nvPr/>
            </p14:nvContentPartPr>
            <p14:xfrm>
              <a:off x="6403635" y="1861233"/>
              <a:ext cx="360" cy="360"/>
            </p14:xfrm>
          </p:contentPart>
        </mc:Choice>
        <mc:Fallback xmlns="">
          <p:pic>
            <p:nvPicPr>
              <p:cNvPr id="26" name="Рукописный ввод 25">
                <a:extLst>
                  <a:ext uri="{FF2B5EF4-FFF2-40B4-BE49-F238E27FC236}">
                    <a16:creationId xmlns:a16="http://schemas.microsoft.com/office/drawing/2014/main" id="{DFD15309-0E1B-E274-FE6A-CDD8C1DD8144}"/>
                  </a:ext>
                </a:extLst>
              </p:cNvPr>
              <p:cNvPicPr/>
              <p:nvPr/>
            </p:nvPicPr>
            <p:blipFill>
              <a:blip r:embed="rId3"/>
              <a:stretch>
                <a:fillRect/>
              </a:stretch>
            </p:blipFill>
            <p:spPr>
              <a:xfrm>
                <a:off x="6340635" y="1798233"/>
                <a:ext cx="126000" cy="126000"/>
              </a:xfrm>
              <a:prstGeom prst="rect">
                <a:avLst/>
              </a:prstGeom>
            </p:spPr>
          </p:pic>
        </mc:Fallback>
      </mc:AlternateContent>
      <p:sp>
        <p:nvSpPr>
          <p:cNvPr id="9" name="Прямоугольник: скругленные углы 1">
            <a:extLst>
              <a:ext uri="{FF2B5EF4-FFF2-40B4-BE49-F238E27FC236}">
                <a16:creationId xmlns:a16="http://schemas.microsoft.com/office/drawing/2014/main" id="{19AFD851-44D1-1C77-CC68-D19B101889AE}"/>
              </a:ext>
            </a:extLst>
          </p:cNvPr>
          <p:cNvSpPr/>
          <p:nvPr/>
        </p:nvSpPr>
        <p:spPr>
          <a:xfrm>
            <a:off x="5214834" y="1543986"/>
            <a:ext cx="2141084" cy="209055"/>
          </a:xfrm>
          <a:prstGeom prst="roundRect">
            <a:avLst/>
          </a:prstGeom>
          <a:no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Иерархический уровень ЭМ</a:t>
            </a:r>
          </a:p>
        </p:txBody>
      </p:sp>
      <p:sp>
        <p:nvSpPr>
          <p:cNvPr id="19" name="Прямоугольник: скругленные углы 1">
            <a:extLst>
              <a:ext uri="{FF2B5EF4-FFF2-40B4-BE49-F238E27FC236}">
                <a16:creationId xmlns:a16="http://schemas.microsoft.com/office/drawing/2014/main" id="{95828403-921D-A6FC-A478-81DB16871A15}"/>
              </a:ext>
            </a:extLst>
          </p:cNvPr>
          <p:cNvSpPr/>
          <p:nvPr/>
        </p:nvSpPr>
        <p:spPr>
          <a:xfrm>
            <a:off x="6418791" y="1811648"/>
            <a:ext cx="2068348" cy="369333"/>
          </a:xfrm>
          <a:prstGeom prst="roundRect">
            <a:avLst/>
          </a:prstGeom>
          <a:solidFill>
            <a:schemeClr val="tx1">
              <a:lumMod val="20000"/>
              <a:lumOff val="80000"/>
            </a:schemeClr>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Определяет контекст (область применимости)</a:t>
            </a:r>
          </a:p>
        </p:txBody>
      </p:sp>
      <p:cxnSp>
        <p:nvCxnSpPr>
          <p:cNvPr id="32" name="Прямая со стрелкой 31">
            <a:extLst>
              <a:ext uri="{FF2B5EF4-FFF2-40B4-BE49-F238E27FC236}">
                <a16:creationId xmlns:a16="http://schemas.microsoft.com/office/drawing/2014/main" id="{F9D5D016-E0AA-B33A-ECFA-5447EAA53CEA}"/>
              </a:ext>
            </a:extLst>
          </p:cNvPr>
          <p:cNvCxnSpPr>
            <a:cxnSpLocks/>
            <a:stCxn id="43" idx="2"/>
            <a:endCxn id="47" idx="0"/>
          </p:cNvCxnSpPr>
          <p:nvPr/>
        </p:nvCxnSpPr>
        <p:spPr>
          <a:xfrm>
            <a:off x="6285916" y="2443986"/>
            <a:ext cx="360" cy="479697"/>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43" name="Прямоугольник: скругленные углы 1">
            <a:extLst>
              <a:ext uri="{FF2B5EF4-FFF2-40B4-BE49-F238E27FC236}">
                <a16:creationId xmlns:a16="http://schemas.microsoft.com/office/drawing/2014/main" id="{72FD875C-258A-505E-4ACA-7829C8B3064C}"/>
              </a:ext>
            </a:extLst>
          </p:cNvPr>
          <p:cNvSpPr/>
          <p:nvPr/>
        </p:nvSpPr>
        <p:spPr>
          <a:xfrm>
            <a:off x="5214834" y="2233817"/>
            <a:ext cx="2142164" cy="210169"/>
          </a:xfrm>
          <a:prstGeom prst="roundRect">
            <a:avLst/>
          </a:prstGeom>
          <a:no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Стадия ЖЦ</a:t>
            </a:r>
          </a:p>
        </p:txBody>
      </p:sp>
      <p:cxnSp>
        <p:nvCxnSpPr>
          <p:cNvPr id="44" name="Прямая со стрелкой 43">
            <a:extLst>
              <a:ext uri="{FF2B5EF4-FFF2-40B4-BE49-F238E27FC236}">
                <a16:creationId xmlns:a16="http://schemas.microsoft.com/office/drawing/2014/main" id="{C72469B7-DEED-23DF-1533-C1BD1037C81D}"/>
              </a:ext>
            </a:extLst>
          </p:cNvPr>
          <p:cNvCxnSpPr>
            <a:cxnSpLocks/>
            <a:stCxn id="9" idx="2"/>
            <a:endCxn id="43" idx="0"/>
          </p:cNvCxnSpPr>
          <p:nvPr/>
        </p:nvCxnSpPr>
        <p:spPr>
          <a:xfrm>
            <a:off x="6285376" y="1753041"/>
            <a:ext cx="540" cy="480776"/>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47" name="Прямоугольник: скругленные углы 1">
            <a:extLst>
              <a:ext uri="{FF2B5EF4-FFF2-40B4-BE49-F238E27FC236}">
                <a16:creationId xmlns:a16="http://schemas.microsoft.com/office/drawing/2014/main" id="{3B860F3F-22E0-1E6D-9AF2-3227576C9DE9}"/>
              </a:ext>
            </a:extLst>
          </p:cNvPr>
          <p:cNvSpPr/>
          <p:nvPr/>
        </p:nvSpPr>
        <p:spPr>
          <a:xfrm>
            <a:off x="5214834" y="2923683"/>
            <a:ext cx="2142884" cy="210529"/>
          </a:xfrm>
          <a:prstGeom prst="roundRect">
            <a:avLst/>
          </a:prstGeom>
          <a:no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Этап ЖЦ</a:t>
            </a:r>
          </a:p>
        </p:txBody>
      </p:sp>
      <p:sp>
        <p:nvSpPr>
          <p:cNvPr id="50" name="Прямоугольник: скругленные углы 1">
            <a:extLst>
              <a:ext uri="{FF2B5EF4-FFF2-40B4-BE49-F238E27FC236}">
                <a16:creationId xmlns:a16="http://schemas.microsoft.com/office/drawing/2014/main" id="{CA86CD98-6ED1-5A31-1CF2-0C1397F0E1FC}"/>
              </a:ext>
            </a:extLst>
          </p:cNvPr>
          <p:cNvSpPr/>
          <p:nvPr/>
        </p:nvSpPr>
        <p:spPr>
          <a:xfrm>
            <a:off x="6403635" y="2500096"/>
            <a:ext cx="2085124" cy="369333"/>
          </a:xfrm>
          <a:prstGeom prst="roundRect">
            <a:avLst/>
          </a:prstGeom>
          <a:solidFill>
            <a:schemeClr val="tx1">
              <a:lumMod val="20000"/>
              <a:lumOff val="80000"/>
            </a:schemeClr>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Содержит</a:t>
            </a:r>
          </a:p>
        </p:txBody>
      </p:sp>
      <p:sp>
        <p:nvSpPr>
          <p:cNvPr id="52" name="Прямоугольник: скругленные углы 1">
            <a:extLst>
              <a:ext uri="{FF2B5EF4-FFF2-40B4-BE49-F238E27FC236}">
                <a16:creationId xmlns:a16="http://schemas.microsoft.com/office/drawing/2014/main" id="{3B746758-E819-42E8-7C31-068A9149617B}"/>
              </a:ext>
            </a:extLst>
          </p:cNvPr>
          <p:cNvSpPr/>
          <p:nvPr/>
        </p:nvSpPr>
        <p:spPr>
          <a:xfrm>
            <a:off x="5214834" y="3613549"/>
            <a:ext cx="2142884" cy="210529"/>
          </a:xfrm>
          <a:prstGeom prst="roundRect">
            <a:avLst/>
          </a:prstGeom>
          <a:no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Главный процесс ЖЦ</a:t>
            </a:r>
          </a:p>
        </p:txBody>
      </p:sp>
      <p:sp>
        <p:nvSpPr>
          <p:cNvPr id="53" name="Прямоугольник: скругленные углы 1">
            <a:extLst>
              <a:ext uri="{FF2B5EF4-FFF2-40B4-BE49-F238E27FC236}">
                <a16:creationId xmlns:a16="http://schemas.microsoft.com/office/drawing/2014/main" id="{224E3F8C-CF1A-B5A6-6492-AD7CD4DA1765}"/>
              </a:ext>
            </a:extLst>
          </p:cNvPr>
          <p:cNvSpPr/>
          <p:nvPr/>
        </p:nvSpPr>
        <p:spPr>
          <a:xfrm>
            <a:off x="5214834" y="4303415"/>
            <a:ext cx="2142884" cy="210529"/>
          </a:xfrm>
          <a:prstGeom prst="roundRect">
            <a:avLst/>
          </a:prstGeom>
          <a:no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Второстепенный процесс ЖЦ</a:t>
            </a:r>
          </a:p>
        </p:txBody>
      </p:sp>
      <p:sp>
        <p:nvSpPr>
          <p:cNvPr id="54" name="Прямоугольник: скругленные углы 1">
            <a:extLst>
              <a:ext uri="{FF2B5EF4-FFF2-40B4-BE49-F238E27FC236}">
                <a16:creationId xmlns:a16="http://schemas.microsoft.com/office/drawing/2014/main" id="{3D978A70-BFFB-5520-B1FC-9571884212DF}"/>
              </a:ext>
            </a:extLst>
          </p:cNvPr>
          <p:cNvSpPr/>
          <p:nvPr/>
        </p:nvSpPr>
        <p:spPr>
          <a:xfrm>
            <a:off x="5214834" y="4993281"/>
            <a:ext cx="2142884" cy="210529"/>
          </a:xfrm>
          <a:prstGeom prst="roundRect">
            <a:avLst/>
          </a:prstGeom>
          <a:no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Структура организации</a:t>
            </a:r>
          </a:p>
        </p:txBody>
      </p:sp>
      <p:sp>
        <p:nvSpPr>
          <p:cNvPr id="55" name="Прямоугольник: скругленные углы 1">
            <a:extLst>
              <a:ext uri="{FF2B5EF4-FFF2-40B4-BE49-F238E27FC236}">
                <a16:creationId xmlns:a16="http://schemas.microsoft.com/office/drawing/2014/main" id="{3E42B748-AA90-DB4B-DDED-FB003E4A1C4A}"/>
              </a:ext>
            </a:extLst>
          </p:cNvPr>
          <p:cNvSpPr/>
          <p:nvPr/>
        </p:nvSpPr>
        <p:spPr>
          <a:xfrm>
            <a:off x="5214834" y="5683147"/>
            <a:ext cx="2142884" cy="210529"/>
          </a:xfrm>
          <a:prstGeom prst="roundRect">
            <a:avLst/>
          </a:prstGeom>
          <a:no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Направленность</a:t>
            </a:r>
          </a:p>
        </p:txBody>
      </p:sp>
      <p:sp>
        <p:nvSpPr>
          <p:cNvPr id="56" name="Прямоугольник: скругленные углы 1">
            <a:extLst>
              <a:ext uri="{FF2B5EF4-FFF2-40B4-BE49-F238E27FC236}">
                <a16:creationId xmlns:a16="http://schemas.microsoft.com/office/drawing/2014/main" id="{EA87533B-AB50-F5AC-6BD7-9C2B580903B4}"/>
              </a:ext>
            </a:extLst>
          </p:cNvPr>
          <p:cNvSpPr/>
          <p:nvPr/>
        </p:nvSpPr>
        <p:spPr>
          <a:xfrm>
            <a:off x="5214834" y="6373013"/>
            <a:ext cx="2142884" cy="210529"/>
          </a:xfrm>
          <a:prstGeom prst="roundRect">
            <a:avLst/>
          </a:prstGeom>
          <a:no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Вид направленности</a:t>
            </a:r>
          </a:p>
        </p:txBody>
      </p:sp>
      <p:cxnSp>
        <p:nvCxnSpPr>
          <p:cNvPr id="67" name="Прямая со стрелкой 66">
            <a:extLst>
              <a:ext uri="{FF2B5EF4-FFF2-40B4-BE49-F238E27FC236}">
                <a16:creationId xmlns:a16="http://schemas.microsoft.com/office/drawing/2014/main" id="{36DB6B17-48A3-74B4-049C-C373D640580A}"/>
              </a:ext>
            </a:extLst>
          </p:cNvPr>
          <p:cNvCxnSpPr>
            <a:cxnSpLocks/>
            <a:stCxn id="47" idx="2"/>
            <a:endCxn id="52" idx="0"/>
          </p:cNvCxnSpPr>
          <p:nvPr/>
        </p:nvCxnSpPr>
        <p:spPr>
          <a:xfrm>
            <a:off x="6286276" y="3134212"/>
            <a:ext cx="0" cy="479337"/>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cxnSp>
        <p:nvCxnSpPr>
          <p:cNvPr id="70" name="Прямая со стрелкой 69">
            <a:extLst>
              <a:ext uri="{FF2B5EF4-FFF2-40B4-BE49-F238E27FC236}">
                <a16:creationId xmlns:a16="http://schemas.microsoft.com/office/drawing/2014/main" id="{DCCD54D1-04C4-7D52-821C-3DC17CCBDCB2}"/>
              </a:ext>
            </a:extLst>
          </p:cNvPr>
          <p:cNvCxnSpPr>
            <a:cxnSpLocks/>
            <a:stCxn id="52" idx="2"/>
            <a:endCxn id="53" idx="0"/>
          </p:cNvCxnSpPr>
          <p:nvPr/>
        </p:nvCxnSpPr>
        <p:spPr>
          <a:xfrm>
            <a:off x="6286276" y="3824078"/>
            <a:ext cx="0" cy="479337"/>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cxnSp>
        <p:nvCxnSpPr>
          <p:cNvPr id="73" name="Прямая со стрелкой 72">
            <a:extLst>
              <a:ext uri="{FF2B5EF4-FFF2-40B4-BE49-F238E27FC236}">
                <a16:creationId xmlns:a16="http://schemas.microsoft.com/office/drawing/2014/main" id="{4B60EC09-31DE-ADF3-DB16-AEA92C2F7393}"/>
              </a:ext>
            </a:extLst>
          </p:cNvPr>
          <p:cNvCxnSpPr>
            <a:cxnSpLocks/>
            <a:stCxn id="53" idx="2"/>
            <a:endCxn id="54" idx="0"/>
          </p:cNvCxnSpPr>
          <p:nvPr/>
        </p:nvCxnSpPr>
        <p:spPr>
          <a:xfrm>
            <a:off x="6286276" y="4513944"/>
            <a:ext cx="0" cy="479337"/>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cxnSp>
        <p:nvCxnSpPr>
          <p:cNvPr id="76" name="Прямая со стрелкой 75">
            <a:extLst>
              <a:ext uri="{FF2B5EF4-FFF2-40B4-BE49-F238E27FC236}">
                <a16:creationId xmlns:a16="http://schemas.microsoft.com/office/drawing/2014/main" id="{D994011F-0B0D-CC6A-7CA4-F8C1D06503A0}"/>
              </a:ext>
            </a:extLst>
          </p:cNvPr>
          <p:cNvCxnSpPr>
            <a:cxnSpLocks/>
            <a:stCxn id="54" idx="2"/>
            <a:endCxn id="55" idx="0"/>
          </p:cNvCxnSpPr>
          <p:nvPr/>
        </p:nvCxnSpPr>
        <p:spPr>
          <a:xfrm>
            <a:off x="6286276" y="5203810"/>
            <a:ext cx="0" cy="479337"/>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cxnSp>
        <p:nvCxnSpPr>
          <p:cNvPr id="79" name="Прямая со стрелкой 78">
            <a:extLst>
              <a:ext uri="{FF2B5EF4-FFF2-40B4-BE49-F238E27FC236}">
                <a16:creationId xmlns:a16="http://schemas.microsoft.com/office/drawing/2014/main" id="{5009220A-36A9-7757-09F2-3FDB9ED848C2}"/>
              </a:ext>
            </a:extLst>
          </p:cNvPr>
          <p:cNvCxnSpPr>
            <a:cxnSpLocks/>
            <a:stCxn id="55" idx="2"/>
            <a:endCxn id="56" idx="0"/>
          </p:cNvCxnSpPr>
          <p:nvPr/>
        </p:nvCxnSpPr>
        <p:spPr>
          <a:xfrm>
            <a:off x="6286276" y="5893676"/>
            <a:ext cx="0" cy="479337"/>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sp>
        <p:nvSpPr>
          <p:cNvPr id="82" name="Прямоугольник: скругленные углы 1">
            <a:extLst>
              <a:ext uri="{FF2B5EF4-FFF2-40B4-BE49-F238E27FC236}">
                <a16:creationId xmlns:a16="http://schemas.microsoft.com/office/drawing/2014/main" id="{5575E9FE-4275-6F40-C03A-015C70B9779A}"/>
              </a:ext>
            </a:extLst>
          </p:cNvPr>
          <p:cNvSpPr/>
          <p:nvPr/>
        </p:nvSpPr>
        <p:spPr>
          <a:xfrm>
            <a:off x="6418790" y="3189213"/>
            <a:ext cx="2071049" cy="369333"/>
          </a:xfrm>
          <a:prstGeom prst="roundRect">
            <a:avLst/>
          </a:prstGeom>
          <a:solidFill>
            <a:schemeClr val="tx1">
              <a:lumMod val="20000"/>
              <a:lumOff val="80000"/>
            </a:schemeClr>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Содержит</a:t>
            </a:r>
          </a:p>
        </p:txBody>
      </p:sp>
      <p:sp>
        <p:nvSpPr>
          <p:cNvPr id="83" name="Прямоугольник: скругленные углы 1">
            <a:extLst>
              <a:ext uri="{FF2B5EF4-FFF2-40B4-BE49-F238E27FC236}">
                <a16:creationId xmlns:a16="http://schemas.microsoft.com/office/drawing/2014/main" id="{64D03D94-11A1-BBC8-464E-370FFAEE1F2A}"/>
              </a:ext>
            </a:extLst>
          </p:cNvPr>
          <p:cNvSpPr/>
          <p:nvPr/>
        </p:nvSpPr>
        <p:spPr>
          <a:xfrm>
            <a:off x="6418790" y="3879079"/>
            <a:ext cx="2071405" cy="369333"/>
          </a:xfrm>
          <a:prstGeom prst="roundRect">
            <a:avLst/>
          </a:prstGeom>
          <a:solidFill>
            <a:schemeClr val="tx1">
              <a:lumMod val="20000"/>
              <a:lumOff val="80000"/>
            </a:schemeClr>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Содержит</a:t>
            </a:r>
          </a:p>
        </p:txBody>
      </p:sp>
      <p:sp>
        <p:nvSpPr>
          <p:cNvPr id="84" name="Прямоугольник: скругленные углы 1">
            <a:extLst>
              <a:ext uri="{FF2B5EF4-FFF2-40B4-BE49-F238E27FC236}">
                <a16:creationId xmlns:a16="http://schemas.microsoft.com/office/drawing/2014/main" id="{D293C509-FBFA-07EB-4A8F-C18593909DBF}"/>
              </a:ext>
            </a:extLst>
          </p:cNvPr>
          <p:cNvSpPr/>
          <p:nvPr/>
        </p:nvSpPr>
        <p:spPr>
          <a:xfrm>
            <a:off x="6418790" y="4566778"/>
            <a:ext cx="2071407" cy="369333"/>
          </a:xfrm>
          <a:prstGeom prst="roundRect">
            <a:avLst/>
          </a:prstGeom>
          <a:solidFill>
            <a:schemeClr val="tx1">
              <a:lumMod val="20000"/>
              <a:lumOff val="80000"/>
            </a:schemeClr>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Ответственность несет</a:t>
            </a:r>
          </a:p>
        </p:txBody>
      </p:sp>
      <p:sp>
        <p:nvSpPr>
          <p:cNvPr id="85" name="Прямоугольник: скругленные углы 1">
            <a:extLst>
              <a:ext uri="{FF2B5EF4-FFF2-40B4-BE49-F238E27FC236}">
                <a16:creationId xmlns:a16="http://schemas.microsoft.com/office/drawing/2014/main" id="{FD574427-B67A-B898-337F-D32652E038C8}"/>
              </a:ext>
            </a:extLst>
          </p:cNvPr>
          <p:cNvSpPr/>
          <p:nvPr/>
        </p:nvSpPr>
        <p:spPr>
          <a:xfrm>
            <a:off x="6403634" y="5254477"/>
            <a:ext cx="2086567" cy="369333"/>
          </a:xfrm>
          <a:prstGeom prst="roundRect">
            <a:avLst/>
          </a:prstGeom>
          <a:solidFill>
            <a:schemeClr val="tx1">
              <a:lumMod val="20000"/>
              <a:lumOff val="80000"/>
            </a:schemeClr>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Осуществляет деятельность, включающую</a:t>
            </a:r>
          </a:p>
        </p:txBody>
      </p:sp>
      <p:sp>
        <p:nvSpPr>
          <p:cNvPr id="86" name="Прямоугольник: скругленные углы 1">
            <a:extLst>
              <a:ext uri="{FF2B5EF4-FFF2-40B4-BE49-F238E27FC236}">
                <a16:creationId xmlns:a16="http://schemas.microsoft.com/office/drawing/2014/main" id="{0E4D2BBF-56AF-B07C-8486-33715B14873F}"/>
              </a:ext>
            </a:extLst>
          </p:cNvPr>
          <p:cNvSpPr/>
          <p:nvPr/>
        </p:nvSpPr>
        <p:spPr>
          <a:xfrm>
            <a:off x="6418790" y="5948677"/>
            <a:ext cx="2071403" cy="369333"/>
          </a:xfrm>
          <a:prstGeom prst="roundRect">
            <a:avLst/>
          </a:prstGeom>
          <a:solidFill>
            <a:schemeClr val="tx1">
              <a:lumMod val="20000"/>
              <a:lumOff val="80000"/>
            </a:schemeClr>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Уточняется</a:t>
            </a:r>
          </a:p>
        </p:txBody>
      </p:sp>
      <p:sp>
        <p:nvSpPr>
          <p:cNvPr id="87" name="Прямоугольник: скругленные углы 1">
            <a:extLst>
              <a:ext uri="{FF2B5EF4-FFF2-40B4-BE49-F238E27FC236}">
                <a16:creationId xmlns:a16="http://schemas.microsoft.com/office/drawing/2014/main" id="{F1F08B51-A04A-3DF9-49CA-DB0E22E66C40}"/>
              </a:ext>
            </a:extLst>
          </p:cNvPr>
          <p:cNvSpPr/>
          <p:nvPr/>
        </p:nvSpPr>
        <p:spPr>
          <a:xfrm>
            <a:off x="8622715" y="3613549"/>
            <a:ext cx="2142164" cy="210169"/>
          </a:xfrm>
          <a:prstGeom prst="roundRect">
            <a:avLst/>
          </a:prstGeom>
          <a:no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Предметная область</a:t>
            </a:r>
          </a:p>
        </p:txBody>
      </p:sp>
      <p:cxnSp>
        <p:nvCxnSpPr>
          <p:cNvPr id="89" name="Прямая со стрелкой 88">
            <a:extLst>
              <a:ext uri="{FF2B5EF4-FFF2-40B4-BE49-F238E27FC236}">
                <a16:creationId xmlns:a16="http://schemas.microsoft.com/office/drawing/2014/main" id="{7D28751F-E84B-F6C1-9A4A-3ECFF22B9348}"/>
              </a:ext>
            </a:extLst>
          </p:cNvPr>
          <p:cNvCxnSpPr>
            <a:cxnSpLocks/>
            <a:endCxn id="87" idx="0"/>
          </p:cNvCxnSpPr>
          <p:nvPr/>
        </p:nvCxnSpPr>
        <p:spPr>
          <a:xfrm>
            <a:off x="9693797" y="3028587"/>
            <a:ext cx="0" cy="584962"/>
          </a:xfrm>
          <a:prstGeom prst="straightConnector1">
            <a:avLst/>
          </a:prstGeom>
          <a:ln>
            <a:solidFill>
              <a:srgbClr val="0E2D69"/>
            </a:solidFill>
            <a:tailEnd type="triangle"/>
          </a:ln>
        </p:spPr>
        <p:style>
          <a:lnRef idx="1">
            <a:schemeClr val="dk1"/>
          </a:lnRef>
          <a:fillRef idx="0">
            <a:schemeClr val="dk1"/>
          </a:fillRef>
          <a:effectRef idx="0">
            <a:schemeClr val="dk1"/>
          </a:effectRef>
          <a:fontRef idx="minor">
            <a:schemeClr val="tx1"/>
          </a:fontRef>
        </p:style>
      </p:cxnSp>
      <p:cxnSp>
        <p:nvCxnSpPr>
          <p:cNvPr id="94" name="Прямая соединительная линия 93">
            <a:extLst>
              <a:ext uri="{FF2B5EF4-FFF2-40B4-BE49-F238E27FC236}">
                <a16:creationId xmlns:a16="http://schemas.microsoft.com/office/drawing/2014/main" id="{D9219123-7977-23C3-2418-9CC9C9F1B768}"/>
              </a:ext>
            </a:extLst>
          </p:cNvPr>
          <p:cNvCxnSpPr>
            <a:cxnSpLocks/>
            <a:stCxn id="47" idx="3"/>
          </p:cNvCxnSpPr>
          <p:nvPr/>
        </p:nvCxnSpPr>
        <p:spPr>
          <a:xfrm flipV="1">
            <a:off x="7357718" y="3028587"/>
            <a:ext cx="2336079" cy="361"/>
          </a:xfrm>
          <a:prstGeom prst="line">
            <a:avLst/>
          </a:prstGeom>
          <a:ln>
            <a:solidFill>
              <a:srgbClr val="0E2D69"/>
            </a:solidFill>
          </a:ln>
        </p:spPr>
        <p:style>
          <a:lnRef idx="1">
            <a:schemeClr val="accent1"/>
          </a:lnRef>
          <a:fillRef idx="0">
            <a:schemeClr val="accent1"/>
          </a:fillRef>
          <a:effectRef idx="0">
            <a:schemeClr val="accent1"/>
          </a:effectRef>
          <a:fontRef idx="minor">
            <a:schemeClr val="tx1"/>
          </a:fontRef>
        </p:style>
      </p:cxnSp>
      <p:sp>
        <p:nvSpPr>
          <p:cNvPr id="99" name="Прямоугольник: скругленные углы 1">
            <a:extLst>
              <a:ext uri="{FF2B5EF4-FFF2-40B4-BE49-F238E27FC236}">
                <a16:creationId xmlns:a16="http://schemas.microsoft.com/office/drawing/2014/main" id="{186BD8B9-FB60-F177-8265-D7F42EAFE309}"/>
              </a:ext>
            </a:extLst>
          </p:cNvPr>
          <p:cNvSpPr/>
          <p:nvPr/>
        </p:nvSpPr>
        <p:spPr>
          <a:xfrm>
            <a:off x="9826310" y="3189212"/>
            <a:ext cx="2071049" cy="369333"/>
          </a:xfrm>
          <a:prstGeom prst="roundRect">
            <a:avLst/>
          </a:prstGeom>
          <a:solidFill>
            <a:schemeClr val="tx1">
              <a:lumMod val="20000"/>
              <a:lumOff val="80000"/>
            </a:schemeClr>
          </a:solidFill>
          <a:ln>
            <a:solidFill>
              <a:srgbClr val="0E2D69"/>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1100" dirty="0">
                <a:solidFill>
                  <a:srgbClr val="0E2D69"/>
                </a:solidFill>
                <a:latin typeface="Arial" panose="020B0604020202020204" pitchFamily="34" charset="0"/>
                <a:cs typeface="Arial" panose="020B0604020202020204" pitchFamily="34" charset="0"/>
              </a:rPr>
              <a:t>Детализируются рекомендации</a:t>
            </a:r>
          </a:p>
        </p:txBody>
      </p:sp>
      <p:sp>
        <p:nvSpPr>
          <p:cNvPr id="4" name="Заголовок 2">
            <a:extLst>
              <a:ext uri="{FF2B5EF4-FFF2-40B4-BE49-F238E27FC236}">
                <a16:creationId xmlns:a16="http://schemas.microsoft.com/office/drawing/2014/main" id="{A35FCA4A-E829-C6C0-2F76-C69A85998EC9}"/>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3468477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D2DF6-E32C-3032-ED83-C463001C2C7B}"/>
            </a:ext>
          </a:extLst>
        </p:cNvPr>
        <p:cNvGrpSpPr/>
        <p:nvPr/>
      </p:nvGrpSpPr>
      <p:grpSpPr>
        <a:xfrm>
          <a:off x="0" y="0"/>
          <a:ext cx="0" cy="0"/>
          <a:chOff x="0" y="0"/>
          <a:chExt cx="0" cy="0"/>
        </a:xfrm>
      </p:grpSpPr>
      <p:sp>
        <p:nvSpPr>
          <p:cNvPr id="3" name="Заголовок 2">
            <a:extLst>
              <a:ext uri="{FF2B5EF4-FFF2-40B4-BE49-F238E27FC236}">
                <a16:creationId xmlns:a16="http://schemas.microsoft.com/office/drawing/2014/main" id="{362EECBB-AD13-BF81-E7F5-8144C03703CF}"/>
              </a:ext>
            </a:extLst>
          </p:cNvPr>
          <p:cNvSpPr>
            <a:spLocks noGrp="1"/>
          </p:cNvSpPr>
          <p:nvPr>
            <p:ph type="title"/>
          </p:nvPr>
        </p:nvSpPr>
        <p:spPr>
          <a:xfrm>
            <a:off x="585898" y="1447790"/>
            <a:ext cx="4683476" cy="777025"/>
          </a:xfrm>
        </p:spPr>
        <p:txBody>
          <a:bodyPr/>
          <a:lstStyle/>
          <a:p>
            <a:r>
              <a:rPr lang="ru-RU" dirty="0"/>
              <a:t>Математическое описание расчета</a:t>
            </a:r>
          </a:p>
        </p:txBody>
      </p:sp>
      <p:sp>
        <p:nvSpPr>
          <p:cNvPr id="5" name="Текст 4">
            <a:extLst>
              <a:ext uri="{FF2B5EF4-FFF2-40B4-BE49-F238E27FC236}">
                <a16:creationId xmlns:a16="http://schemas.microsoft.com/office/drawing/2014/main" id="{98486864-E139-293D-00A8-0AB5C377E1AF}"/>
              </a:ext>
            </a:extLst>
          </p:cNvPr>
          <p:cNvSpPr>
            <a:spLocks noGrp="1"/>
          </p:cNvSpPr>
          <p:nvPr>
            <p:ph type="body" sz="quarter" idx="13"/>
          </p:nvPr>
        </p:nvSpPr>
        <p:spPr/>
        <p:txBody>
          <a:bodyPr/>
          <a:lstStyle/>
          <a:p>
            <a:r>
              <a:rPr lang="ru-RU" dirty="0"/>
              <a:t>Московский институт электроники и математики им. А.Н. Тихонова</a:t>
            </a:r>
          </a:p>
        </p:txBody>
      </p:sp>
      <p:sp>
        <p:nvSpPr>
          <p:cNvPr id="6" name="Текст 5">
            <a:extLst>
              <a:ext uri="{FF2B5EF4-FFF2-40B4-BE49-F238E27FC236}">
                <a16:creationId xmlns:a16="http://schemas.microsoft.com/office/drawing/2014/main" id="{5B66F4DF-6BE9-AC9D-D98D-B34DB94AAA66}"/>
              </a:ext>
            </a:extLst>
          </p:cNvPr>
          <p:cNvSpPr>
            <a:spLocks noGrp="1"/>
          </p:cNvSpPr>
          <p:nvPr>
            <p:ph type="body" sz="quarter" idx="14"/>
          </p:nvPr>
        </p:nvSpPr>
        <p:spPr/>
        <p:txBody>
          <a:bodyPr/>
          <a:lstStyle/>
          <a:p>
            <a:r>
              <a:rPr lang="ru-RU" dirty="0">
                <a:solidFill>
                  <a:srgbClr val="002060"/>
                </a:solidFill>
                <a:latin typeface="HSE Sans" panose="02000000000000000000" pitchFamily="50" charset="-52"/>
                <a:cs typeface="Arial" panose="020B0604020202020204" pitchFamily="34" charset="0"/>
              </a:rPr>
              <a:t>Управление надежностью на предприятиях</a:t>
            </a:r>
          </a:p>
        </p:txBody>
      </p:sp>
      <p:sp>
        <p:nvSpPr>
          <p:cNvPr id="11" name="Текст 6">
            <a:extLst>
              <a:ext uri="{FF2B5EF4-FFF2-40B4-BE49-F238E27FC236}">
                <a16:creationId xmlns:a16="http://schemas.microsoft.com/office/drawing/2014/main" id="{94BBB8B3-BC83-356E-F8CA-89E08CB33AA4}"/>
              </a:ext>
            </a:extLst>
          </p:cNvPr>
          <p:cNvSpPr>
            <a:spLocks noGrp="1"/>
          </p:cNvSpPr>
          <p:nvPr>
            <p:ph type="body" sz="quarter" idx="15"/>
          </p:nvPr>
        </p:nvSpPr>
        <p:spPr>
          <a:xfrm>
            <a:off x="6259892" y="548720"/>
            <a:ext cx="3252408" cy="408109"/>
          </a:xfrm>
        </p:spPr>
        <p:txBody>
          <a:bodyPr/>
          <a:lstStyle/>
          <a:p>
            <a:r>
              <a:rPr lang="ru-RU" dirty="0"/>
              <a:t>Реструктуризация экспертного опросника для проведения онтологического анализа при обеспечении надежности электронных модулей</a:t>
            </a:r>
          </a:p>
        </p:txBody>
      </p:sp>
      <mc:AlternateContent xmlns:mc="http://schemas.openxmlformats.org/markup-compatibility/2006" xmlns:a14="http://schemas.microsoft.com/office/drawing/2010/main">
        <mc:Choice Requires="a14">
          <p:sp>
            <p:nvSpPr>
              <p:cNvPr id="7" name="Текст 3">
                <a:extLst>
                  <a:ext uri="{FF2B5EF4-FFF2-40B4-BE49-F238E27FC236}">
                    <a16:creationId xmlns:a16="http://schemas.microsoft.com/office/drawing/2014/main" id="{52E68164-8E68-4000-2C84-8014504D11CE}"/>
                  </a:ext>
                </a:extLst>
              </p:cNvPr>
              <p:cNvSpPr txBox="1">
                <a:spLocks/>
              </p:cNvSpPr>
              <p:nvPr/>
            </p:nvSpPr>
            <p:spPr>
              <a:xfrm>
                <a:off x="4231708" y="2176265"/>
                <a:ext cx="5979042" cy="777025"/>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b="0" i="1" smtClean="0">
                              <a:latin typeface="Cambria Math" panose="02040503050406030204" pitchFamily="18" charset="0"/>
                            </a:rPr>
                            <m:t>К</m:t>
                          </m:r>
                        </m:e>
                        <m:sub>
                          <m:r>
                            <a:rPr lang="ru-RU" sz="2000" b="0" i="1" smtClean="0">
                              <a:latin typeface="Cambria Math" panose="02040503050406030204" pitchFamily="18" charset="0"/>
                            </a:rPr>
                            <m:t>а</m:t>
                          </m:r>
                        </m:sub>
                      </m:sSub>
                      <m:r>
                        <a:rPr lang="ru-RU" sz="2000" i="1">
                          <a:latin typeface="Cambria Math" panose="02040503050406030204" pitchFamily="18" charset="0"/>
                        </a:rPr>
                        <m:t>=</m:t>
                      </m:r>
                      <m:d>
                        <m:dPr>
                          <m:begChr m:val="{"/>
                          <m:endChr m:val=""/>
                          <m:ctrlPr>
                            <a:rPr lang="ru-RU" sz="2000" i="1">
                              <a:latin typeface="Cambria Math" panose="02040503050406030204" pitchFamily="18" charset="0"/>
                            </a:rPr>
                          </m:ctrlPr>
                        </m:dPr>
                        <m:e>
                          <m:eqArr>
                            <m:eqArrPr>
                              <m:ctrlPr>
                                <a:rPr lang="ru-RU" sz="2000" i="1">
                                  <a:latin typeface="Cambria Math" panose="02040503050406030204" pitchFamily="18" charset="0"/>
                                </a:rPr>
                              </m:ctrlPr>
                            </m:eqArrPr>
                            <m:e>
                              <m:r>
                                <a:rPr lang="ru-RU" sz="2000" i="1">
                                  <a:latin typeface="Cambria Math" panose="02040503050406030204" pitchFamily="18" charset="0"/>
                                </a:rPr>
                                <m:t>1</m:t>
                              </m:r>
                              <m:r>
                                <a:rPr lang="en-US" sz="2000" b="0" i="1" smtClean="0">
                                  <a:latin typeface="Cambria Math" panose="02040503050406030204" pitchFamily="18" charset="0"/>
                                </a:rPr>
                                <m:t>,0 </m:t>
                              </m:r>
                              <m:r>
                                <a:rPr lang="ru-RU" sz="2000" i="1">
                                  <a:latin typeface="Cambria Math" panose="02040503050406030204" pitchFamily="18" charset="0"/>
                                </a:rPr>
                                <m:t>(</m:t>
                              </m:r>
                              <m:r>
                                <a:rPr lang="ru-RU" sz="2000" b="0" i="1" smtClean="0">
                                  <a:latin typeface="Cambria Math" panose="02040503050406030204" pitchFamily="18" charset="0"/>
                                </a:rPr>
                                <m:t>по комплексу</m:t>
                              </m:r>
                              <m:r>
                                <a:rPr lang="ru-RU" sz="2000" i="1">
                                  <a:latin typeface="Cambria Math" panose="02040503050406030204" pitchFamily="18" charset="0"/>
                                </a:rPr>
                                <m:t> стандарт</m:t>
                              </m:r>
                              <m:r>
                                <a:rPr lang="ru-RU" sz="2000" b="0" i="1" smtClean="0">
                                  <a:latin typeface="Cambria Math" panose="02040503050406030204" pitchFamily="18" charset="0"/>
                                </a:rPr>
                                <m:t>ов</m:t>
                              </m:r>
                              <m:r>
                                <a:rPr lang="ru-RU" sz="2000" i="1">
                                  <a:latin typeface="Cambria Math" panose="02040503050406030204" pitchFamily="18" charset="0"/>
                                </a:rPr>
                                <m:t> «Мороз−</m:t>
                              </m:r>
                              <m:r>
                                <a:rPr lang="ru-RU" sz="2000" b="0" i="1" smtClean="0">
                                  <a:latin typeface="Cambria Math" panose="02040503050406030204" pitchFamily="18" charset="0"/>
                                </a:rPr>
                                <m:t>…</m:t>
                              </m:r>
                              <m:r>
                                <a:rPr lang="ru-RU" sz="2000" i="1">
                                  <a:latin typeface="Cambria Math" panose="02040503050406030204" pitchFamily="18" charset="0"/>
                                </a:rPr>
                                <m:t>»</m:t>
                              </m:r>
                              <m:r>
                                <a:rPr lang="ru-RU" sz="2000" b="0" i="1" smtClean="0">
                                  <a:latin typeface="Cambria Math" panose="02040503050406030204" pitchFamily="18" charset="0"/>
                                </a:rPr>
                                <m:t>)</m:t>
                              </m:r>
                            </m:e>
                            <m:e>
                              <m:r>
                                <a:rPr lang="ru-RU" sz="2000" i="1">
                                  <a:latin typeface="Cambria Math" panose="02040503050406030204" pitchFamily="18" charset="0"/>
                                </a:rPr>
                                <m:t>0,2 (</m:t>
                              </m:r>
                              <m:r>
                                <a:rPr lang="ru-RU" sz="2000" b="0" i="1" smtClean="0">
                                  <a:latin typeface="Cambria Math" panose="02040503050406030204" pitchFamily="18" charset="0"/>
                                </a:rPr>
                                <m:t>по </m:t>
                              </m:r>
                              <m:r>
                                <a:rPr lang="ru-RU" sz="2000" i="1">
                                  <a:latin typeface="Cambria Math" panose="02040503050406030204" pitchFamily="18" charset="0"/>
                                </a:rPr>
                                <m:t>положение РК−</m:t>
                              </m:r>
                              <m:r>
                                <a:rPr lang="ru-RU" sz="2000" b="0" i="1" smtClean="0">
                                  <a:latin typeface="Cambria Math" panose="02040503050406030204" pitchFamily="18" charset="0"/>
                                </a:rPr>
                                <m:t>…</m:t>
                              </m:r>
                              <m:r>
                                <a:rPr lang="ru-RU" sz="2000" i="1">
                                  <a:latin typeface="Cambria Math" panose="02040503050406030204" pitchFamily="18" charset="0"/>
                                </a:rPr>
                                <m:t>)</m:t>
                              </m:r>
                            </m:e>
                          </m:eqArr>
                        </m:e>
                      </m:d>
                    </m:oMath>
                  </m:oMathPara>
                </a14:m>
                <a:endParaRPr lang="ru-RU" sz="2000" dirty="0"/>
              </a:p>
            </p:txBody>
          </p:sp>
        </mc:Choice>
        <mc:Fallback xmlns="">
          <p:sp>
            <p:nvSpPr>
              <p:cNvPr id="7" name="Текст 3">
                <a:extLst>
                  <a:ext uri="{FF2B5EF4-FFF2-40B4-BE49-F238E27FC236}">
                    <a16:creationId xmlns:a16="http://schemas.microsoft.com/office/drawing/2014/main" id="{52E68164-8E68-4000-2C84-8014504D11CE}"/>
                  </a:ext>
                </a:extLst>
              </p:cNvPr>
              <p:cNvSpPr txBox="1">
                <a:spLocks noRot="1" noChangeAspect="1" noMove="1" noResize="1" noEditPoints="1" noAdjustHandles="1" noChangeArrowheads="1" noChangeShapeType="1" noTextEdit="1"/>
              </p:cNvSpPr>
              <p:nvPr/>
            </p:nvSpPr>
            <p:spPr>
              <a:xfrm>
                <a:off x="4231708" y="2176265"/>
                <a:ext cx="5979042" cy="777025"/>
              </a:xfrm>
              <a:prstGeom prst="rect">
                <a:avLst/>
              </a:prstGeom>
              <a:blipFill>
                <a:blip r:embed="rId2"/>
                <a:stretch>
                  <a:fillRect l="-11864" t="-200000" b="-277419"/>
                </a:stretch>
              </a:blipFill>
            </p:spPr>
            <p:txBody>
              <a:bodyPr/>
              <a:lstStyle/>
              <a:p>
                <a:r>
                  <a:rPr lang="ru-RU">
                    <a:noFill/>
                  </a:rPr>
                  <a:t> </a:t>
                </a:r>
              </a:p>
            </p:txBody>
          </p:sp>
        </mc:Fallback>
      </mc:AlternateContent>
      <p:sp>
        <p:nvSpPr>
          <p:cNvPr id="2" name="Текст 3">
            <a:extLst>
              <a:ext uri="{FF2B5EF4-FFF2-40B4-BE49-F238E27FC236}">
                <a16:creationId xmlns:a16="http://schemas.microsoft.com/office/drawing/2014/main" id="{C79300FF-7897-D4E6-036D-6A28F42BFE1E}"/>
              </a:ext>
            </a:extLst>
          </p:cNvPr>
          <p:cNvSpPr txBox="1">
            <a:spLocks/>
          </p:cNvSpPr>
          <p:nvPr/>
        </p:nvSpPr>
        <p:spPr>
          <a:xfrm>
            <a:off x="341341" y="2227425"/>
            <a:ext cx="2873265" cy="614078"/>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2000" dirty="0"/>
              <a:t>Коэффициент качества производства аппаратуры</a:t>
            </a:r>
          </a:p>
        </p:txBody>
      </p:sp>
      <p:sp>
        <p:nvSpPr>
          <p:cNvPr id="4" name="Стрелка вправо 3">
            <a:extLst>
              <a:ext uri="{FF2B5EF4-FFF2-40B4-BE49-F238E27FC236}">
                <a16:creationId xmlns:a16="http://schemas.microsoft.com/office/drawing/2014/main" id="{F89CCBA8-90E0-8355-48DC-A0C3F62366B3}"/>
              </a:ext>
            </a:extLst>
          </p:cNvPr>
          <p:cNvSpPr/>
          <p:nvPr/>
        </p:nvSpPr>
        <p:spPr>
          <a:xfrm>
            <a:off x="3264411" y="2385771"/>
            <a:ext cx="831281" cy="297385"/>
          </a:xfrm>
          <a:prstGeom prst="rightArrow">
            <a:avLst/>
          </a:prstGeom>
          <a:noFill/>
          <a:ln>
            <a:solidFill>
              <a:srgbClr val="0E2D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Текст 3">
            <a:extLst>
              <a:ext uri="{FF2B5EF4-FFF2-40B4-BE49-F238E27FC236}">
                <a16:creationId xmlns:a16="http://schemas.microsoft.com/office/drawing/2014/main" id="{25BA2BC6-F010-9B43-6D0B-AB596E1E678B}"/>
              </a:ext>
            </a:extLst>
          </p:cNvPr>
          <p:cNvSpPr txBox="1">
            <a:spLocks/>
          </p:cNvSpPr>
          <p:nvPr/>
        </p:nvSpPr>
        <p:spPr>
          <a:xfrm>
            <a:off x="341341" y="3402422"/>
            <a:ext cx="2873265" cy="958798"/>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2000" dirty="0"/>
              <a:t>Коэффициент качества технологического процесса</a:t>
            </a:r>
          </a:p>
        </p:txBody>
      </p:sp>
      <p:sp>
        <p:nvSpPr>
          <p:cNvPr id="12" name="Стрелка вправо 11">
            <a:extLst>
              <a:ext uri="{FF2B5EF4-FFF2-40B4-BE49-F238E27FC236}">
                <a16:creationId xmlns:a16="http://schemas.microsoft.com/office/drawing/2014/main" id="{6F50C084-05AD-91E9-4E51-ACFCE1F26ABA}"/>
              </a:ext>
            </a:extLst>
          </p:cNvPr>
          <p:cNvSpPr/>
          <p:nvPr/>
        </p:nvSpPr>
        <p:spPr>
          <a:xfrm rot="5400000">
            <a:off x="1540045" y="2973270"/>
            <a:ext cx="475855" cy="297385"/>
          </a:xfrm>
          <a:prstGeom prst="rightArrow">
            <a:avLst/>
          </a:prstGeom>
          <a:noFill/>
          <a:ln>
            <a:solidFill>
              <a:srgbClr val="0E2D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a:extLst>
              <a:ext uri="{FF2B5EF4-FFF2-40B4-BE49-F238E27FC236}">
                <a16:creationId xmlns:a16="http://schemas.microsoft.com/office/drawing/2014/main" id="{40E1B2B9-C3F1-62E4-2757-F05C11AECC4E}"/>
              </a:ext>
            </a:extLst>
          </p:cNvPr>
          <p:cNvSpPr/>
          <p:nvPr/>
        </p:nvSpPr>
        <p:spPr>
          <a:xfrm>
            <a:off x="3264410" y="3733129"/>
            <a:ext cx="831281" cy="297385"/>
          </a:xfrm>
          <a:prstGeom prst="rightArrow">
            <a:avLst/>
          </a:prstGeom>
          <a:noFill/>
          <a:ln>
            <a:solidFill>
              <a:srgbClr val="0E2D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2FEE58B-49CC-B30B-7154-D9DA653B7095}"/>
                  </a:ext>
                </a:extLst>
              </p:cNvPr>
              <p:cNvSpPr txBox="1"/>
              <p:nvPr/>
            </p:nvSpPr>
            <p:spPr>
              <a:xfrm>
                <a:off x="4129351" y="3681765"/>
                <a:ext cx="69001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latin typeface="Cambria Math" panose="02040503050406030204" pitchFamily="18" charset="0"/>
                            </a:rPr>
                          </m:ctrlPr>
                        </m:sSubPr>
                        <m:e>
                          <m:r>
                            <a:rPr lang="ru-RU" sz="2000" b="0" i="1" smtClean="0">
                              <a:latin typeface="Cambria Math" panose="02040503050406030204" pitchFamily="18" charset="0"/>
                            </a:rPr>
                            <m:t>К</m:t>
                          </m:r>
                        </m:e>
                        <m:sub>
                          <m:r>
                            <a:rPr lang="ru-RU" sz="2000" b="0" i="1" smtClean="0">
                              <a:latin typeface="Cambria Math" panose="02040503050406030204" pitchFamily="18" charset="0"/>
                            </a:rPr>
                            <m:t>КТП</m:t>
                          </m:r>
                        </m:sub>
                      </m:sSub>
                    </m:oMath>
                  </m:oMathPara>
                </a14:m>
                <a:endParaRPr lang="ru-RU" sz="2000" dirty="0"/>
              </a:p>
            </p:txBody>
          </p:sp>
        </mc:Choice>
        <mc:Fallback xmlns="">
          <p:sp>
            <p:nvSpPr>
              <p:cNvPr id="15" name="TextBox 14">
                <a:extLst>
                  <a:ext uri="{FF2B5EF4-FFF2-40B4-BE49-F238E27FC236}">
                    <a16:creationId xmlns:a16="http://schemas.microsoft.com/office/drawing/2014/main" id="{52FEE58B-49CC-B30B-7154-D9DA653B7095}"/>
                  </a:ext>
                </a:extLst>
              </p:cNvPr>
              <p:cNvSpPr txBox="1">
                <a:spLocks noRot="1" noChangeAspect="1" noMove="1" noResize="1" noEditPoints="1" noAdjustHandles="1" noChangeArrowheads="1" noChangeShapeType="1" noTextEdit="1"/>
              </p:cNvSpPr>
              <p:nvPr/>
            </p:nvSpPr>
            <p:spPr>
              <a:xfrm>
                <a:off x="4129351" y="3681765"/>
                <a:ext cx="690011" cy="400110"/>
              </a:xfrm>
              <a:prstGeom prst="rect">
                <a:avLst/>
              </a:prstGeom>
              <a:blipFill>
                <a:blip r:embed="rId3"/>
                <a:stretch>
                  <a:fillRect/>
                </a:stretch>
              </a:blipFill>
            </p:spPr>
            <p:txBody>
              <a:bodyPr/>
              <a:lstStyle/>
              <a:p>
                <a:r>
                  <a:rPr lang="ru-RU">
                    <a:noFill/>
                  </a:rPr>
                  <a:t> </a:t>
                </a:r>
              </a:p>
            </p:txBody>
          </p:sp>
        </mc:Fallback>
      </mc:AlternateContent>
      <p:sp>
        <p:nvSpPr>
          <p:cNvPr id="21" name="Стрелка вправо 20">
            <a:extLst>
              <a:ext uri="{FF2B5EF4-FFF2-40B4-BE49-F238E27FC236}">
                <a16:creationId xmlns:a16="http://schemas.microsoft.com/office/drawing/2014/main" id="{FCFAB306-D4B9-8006-382E-AB9BA00A5DE8}"/>
              </a:ext>
            </a:extLst>
          </p:cNvPr>
          <p:cNvSpPr/>
          <p:nvPr/>
        </p:nvSpPr>
        <p:spPr>
          <a:xfrm>
            <a:off x="4853022" y="3732428"/>
            <a:ext cx="831281" cy="297385"/>
          </a:xfrm>
          <a:prstGeom prst="rightArrow">
            <a:avLst/>
          </a:prstGeom>
          <a:noFill/>
          <a:ln>
            <a:solidFill>
              <a:srgbClr val="0E2D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807B3DE-9AA4-3CFA-F5D5-100268026AE2}"/>
                  </a:ext>
                </a:extLst>
              </p:cNvPr>
              <p:cNvSpPr txBox="1"/>
              <p:nvPr/>
            </p:nvSpPr>
            <p:spPr>
              <a:xfrm>
                <a:off x="5717963" y="3051559"/>
                <a:ext cx="5398997"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a:latin typeface="Cambria Math" panose="02040503050406030204" pitchFamily="18" charset="0"/>
                            </a:rPr>
                          </m:ctrlPr>
                        </m:sSubPr>
                        <m:e>
                          <m:r>
                            <a:rPr lang="ru-RU" sz="2000" i="1">
                              <a:latin typeface="Cambria Math" panose="02040503050406030204" pitchFamily="18" charset="0"/>
                            </a:rPr>
                            <m:t>К</m:t>
                          </m:r>
                        </m:e>
                        <m:sub>
                          <m:r>
                            <a:rPr lang="ru-RU" sz="2000" i="1">
                              <a:latin typeface="Cambria Math" panose="02040503050406030204" pitchFamily="18" charset="0"/>
                            </a:rPr>
                            <m:t>КТП−Б</m:t>
                          </m:r>
                        </m:sub>
                      </m:sSub>
                      <m:r>
                        <a:rPr lang="ru-RU" sz="2000" i="1">
                          <a:latin typeface="Cambria Math" panose="02040503050406030204" pitchFamily="18" charset="0"/>
                        </a:rPr>
                        <m:t>=</m:t>
                      </m:r>
                      <m:d>
                        <m:dPr>
                          <m:begChr m:val=""/>
                          <m:endChr m:val=""/>
                          <m:ctrlPr>
                            <a:rPr lang="ru-RU" sz="2000" i="1">
                              <a:latin typeface="Cambria Math" panose="02040503050406030204" pitchFamily="18" charset="0"/>
                            </a:rPr>
                          </m:ctrlPr>
                        </m:dPr>
                        <m:e>
                          <m:sSub>
                            <m:sSubPr>
                              <m:ctrlPr>
                                <a:rPr lang="ru-RU" sz="2000" i="1">
                                  <a:latin typeface="Cambria Math" panose="02040503050406030204" pitchFamily="18" charset="0"/>
                                </a:rPr>
                              </m:ctrlPr>
                            </m:sSubPr>
                            <m:e>
                              <m:r>
                                <a:rPr lang="ru-RU" sz="2000" i="1">
                                  <a:latin typeface="Cambria Math" panose="02040503050406030204" pitchFamily="18" charset="0"/>
                                </a:rPr>
                                <m:t>П</m:t>
                              </m:r>
                            </m:e>
                            <m:sub>
                              <m:r>
                                <a:rPr lang="ru-RU" sz="2000" i="1">
                                  <a:latin typeface="Cambria Math" panose="02040503050406030204" pitchFamily="18" charset="0"/>
                                </a:rPr>
                                <m:t>Р</m:t>
                              </m:r>
                            </m:sub>
                          </m:sSub>
                          <m:r>
                            <a:rPr lang="ru-RU" sz="2000" i="1">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П</m:t>
                              </m:r>
                            </m:e>
                            <m:sub>
                              <m:r>
                                <a:rPr lang="ru-RU" sz="2000" i="1">
                                  <a:latin typeface="Cambria Math" panose="02040503050406030204" pitchFamily="18" charset="0"/>
                                </a:rPr>
                                <m:t>𝐷</m:t>
                              </m:r>
                            </m:sub>
                          </m:sSub>
                          <m:r>
                            <a:rPr lang="ru-RU" sz="2000" i="1">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П</m:t>
                              </m:r>
                            </m:e>
                            <m:sub>
                              <m:r>
                                <a:rPr lang="ru-RU" sz="2000" i="1">
                                  <a:latin typeface="Cambria Math" panose="02040503050406030204" pitchFamily="18" charset="0"/>
                                </a:rPr>
                                <m:t>𝑀</m:t>
                              </m:r>
                            </m:sub>
                          </m:sSub>
                          <m:r>
                            <a:rPr lang="ru-RU" sz="2000" i="1">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П</m:t>
                              </m:r>
                            </m:e>
                            <m:sub>
                              <m:r>
                                <a:rPr lang="ru-RU" sz="2000" i="1">
                                  <a:latin typeface="Cambria Math" panose="02040503050406030204" pitchFamily="18" charset="0"/>
                                </a:rPr>
                                <m:t>𝑆</m:t>
                              </m:r>
                            </m:sub>
                          </m:sSub>
                          <m:r>
                            <a:rPr lang="ru-RU" sz="2000" i="1">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П</m:t>
                              </m:r>
                            </m:e>
                            <m:sub>
                              <m:r>
                                <a:rPr lang="ru-RU" sz="2000" i="1">
                                  <a:latin typeface="Cambria Math" panose="02040503050406030204" pitchFamily="18" charset="0"/>
                                </a:rPr>
                                <m:t>𝐼</m:t>
                              </m:r>
                            </m:sub>
                          </m:sSub>
                          <m:r>
                            <a:rPr lang="ru-RU" sz="2000" i="1">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П</m:t>
                              </m:r>
                            </m:e>
                            <m:sub>
                              <m:r>
                                <a:rPr lang="ru-RU" sz="2000" i="1">
                                  <a:latin typeface="Cambria Math" panose="02040503050406030204" pitchFamily="18" charset="0"/>
                                </a:rPr>
                                <m:t>𝑁</m:t>
                              </m:r>
                            </m:sub>
                          </m:sSub>
                          <m:r>
                            <a:rPr lang="ru-RU" sz="2000" i="1">
                              <a:latin typeface="Cambria Math" panose="02040503050406030204" pitchFamily="18" charset="0"/>
                            </a:rPr>
                            <m:t>+</m:t>
                          </m:r>
                          <m:sSub>
                            <m:sSubPr>
                              <m:ctrlPr>
                                <a:rPr lang="ru-RU" sz="2000" i="1">
                                  <a:latin typeface="Cambria Math" panose="02040503050406030204" pitchFamily="18" charset="0"/>
                                </a:rPr>
                              </m:ctrlPr>
                            </m:sSubPr>
                            <m:e>
                              <m:r>
                                <a:rPr lang="ru-RU" sz="2000" i="1">
                                  <a:latin typeface="Cambria Math" panose="02040503050406030204" pitchFamily="18" charset="0"/>
                                </a:rPr>
                                <m:t>П</m:t>
                              </m:r>
                            </m:e>
                            <m:sub>
                              <m:r>
                                <a:rPr lang="ru-RU" sz="2000" i="1">
                                  <a:latin typeface="Cambria Math" panose="02040503050406030204" pitchFamily="18" charset="0"/>
                                </a:rPr>
                                <m:t>𝑊</m:t>
                              </m:r>
                            </m:sub>
                          </m:sSub>
                        </m:e>
                      </m:d>
                    </m:oMath>
                  </m:oMathPara>
                </a14:m>
                <a:endParaRPr lang="ru-RU" sz="2000" dirty="0"/>
              </a:p>
            </p:txBody>
          </p:sp>
        </mc:Choice>
        <mc:Fallback xmlns="">
          <p:sp>
            <p:nvSpPr>
              <p:cNvPr id="28" name="TextBox 27">
                <a:extLst>
                  <a:ext uri="{FF2B5EF4-FFF2-40B4-BE49-F238E27FC236}">
                    <a16:creationId xmlns:a16="http://schemas.microsoft.com/office/drawing/2014/main" id="{7807B3DE-9AA4-3CFA-F5D5-100268026AE2}"/>
                  </a:ext>
                </a:extLst>
              </p:cNvPr>
              <p:cNvSpPr txBox="1">
                <a:spLocks noRot="1" noChangeAspect="1" noMove="1" noResize="1" noEditPoints="1" noAdjustHandles="1" noChangeArrowheads="1" noChangeShapeType="1" noTextEdit="1"/>
              </p:cNvSpPr>
              <p:nvPr/>
            </p:nvSpPr>
            <p:spPr>
              <a:xfrm>
                <a:off x="5717963" y="3051559"/>
                <a:ext cx="5398997" cy="400110"/>
              </a:xfrm>
              <a:prstGeom prst="rect">
                <a:avLst/>
              </a:prstGeom>
              <a:blipFill>
                <a:blip r:embed="rId4"/>
                <a:stretch>
                  <a:fillRect b="-312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D03A0C2-6C6B-9C11-74AD-9C81A40A1282}"/>
                  </a:ext>
                </a:extLst>
              </p:cNvPr>
              <p:cNvSpPr txBox="1"/>
              <p:nvPr/>
            </p:nvSpPr>
            <p:spPr>
              <a:xfrm>
                <a:off x="5717963" y="3549939"/>
                <a:ext cx="5482473" cy="662361"/>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ru-RU" sz="2000" i="1" smtClean="0">
                              <a:solidFill>
                                <a:srgbClr val="836967"/>
                              </a:solidFill>
                              <a:latin typeface="Cambria Math" panose="02040503050406030204" pitchFamily="18" charset="0"/>
                            </a:rPr>
                          </m:ctrlPr>
                        </m:sSubPr>
                        <m:e>
                          <m:r>
                            <a:rPr lang="ru-RU" sz="2000">
                              <a:latin typeface="Cambria Math" panose="02040503050406030204" pitchFamily="18" charset="0"/>
                            </a:rPr>
                            <m:t>К</m:t>
                          </m:r>
                        </m:e>
                        <m:sub>
                          <m:r>
                            <a:rPr lang="ru-RU" sz="2000" i="0">
                              <a:latin typeface="Cambria Math" panose="02040503050406030204" pitchFamily="18" charset="0"/>
                            </a:rPr>
                            <m:t>КТП−П</m:t>
                          </m:r>
                        </m:sub>
                      </m:sSub>
                      <m:r>
                        <a:rPr lang="ru-RU" sz="2000" i="0">
                          <a:latin typeface="Cambria Math" panose="02040503050406030204" pitchFamily="18" charset="0"/>
                        </a:rPr>
                        <m:t>=</m:t>
                      </m:r>
                      <m:d>
                        <m:dPr>
                          <m:ctrlPr>
                            <a:rPr lang="ru-RU" sz="2000" i="1" smtClean="0">
                              <a:latin typeface="Cambria Math" panose="02040503050406030204" pitchFamily="18" charset="0"/>
                            </a:rPr>
                          </m:ctrlPr>
                        </m:dPr>
                        <m:e>
                          <m:eqArr>
                            <m:eqArrPr>
                              <m:ctrlPr>
                                <a:rPr lang="ru-RU" sz="2000" i="1">
                                  <a:solidFill>
                                    <a:srgbClr val="836967"/>
                                  </a:solidFill>
                                  <a:latin typeface="Cambria Math" panose="02040503050406030204" pitchFamily="18" charset="0"/>
                                </a:rPr>
                              </m:ctrlPr>
                            </m:eqArrPr>
                            <m:e>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a:latin typeface="Cambria Math" panose="02040503050406030204" pitchFamily="18" charset="0"/>
                                    </a:rPr>
                                    <m:t>Р</m:t>
                                  </m:r>
                                </m:sub>
                              </m:sSub>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𝐼𝑀</m:t>
                                  </m:r>
                                </m:sub>
                              </m:sSub>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𝐸</m:t>
                                  </m:r>
                                </m:sub>
                              </m:sSub>
                              <m:r>
                                <a:rPr lang="ru-RU" sz="200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𝐷</m:t>
                                  </m:r>
                                </m:sub>
                              </m:sSub>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𝐺</m:t>
                                  </m:r>
                                </m:sub>
                              </m:sSub>
                              <m:r>
                                <a:rPr lang="ru-RU" sz="200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𝑀</m:t>
                                  </m:r>
                                </m:sub>
                              </m:sSub>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𝐼𝑀</m:t>
                                  </m:r>
                                </m:sub>
                              </m:sSub>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𝐸</m:t>
                                  </m:r>
                                </m:sub>
                              </m:sSub>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m:rPr>
                                      <m:sty m:val="p"/>
                                    </m:rPr>
                                    <a:rPr lang="ru-RU" sz="2000">
                                      <a:latin typeface="Cambria Math" panose="02040503050406030204" pitchFamily="18" charset="0"/>
                                    </a:rPr>
                                    <m:t>G</m:t>
                                  </m:r>
                                </m:sub>
                              </m:sSub>
                              <m:r>
                                <a:rPr lang="ru-RU" sz="2000" b="0" i="1" smtClean="0">
                                  <a:latin typeface="Cambria Math" panose="02040503050406030204" pitchFamily="18" charset="0"/>
                                </a:rPr>
                                <m:t>+</m:t>
                              </m:r>
                            </m:e>
                            <m:e>
                              <m:r>
                                <a:rPr lang="ru-RU" sz="200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𝑆</m:t>
                                  </m:r>
                                </m:sub>
                              </m:sSub>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𝐺</m:t>
                                  </m:r>
                                </m:sub>
                              </m:sSub>
                              <m:r>
                                <a:rPr lang="ru-RU" sz="200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𝐼</m:t>
                                  </m:r>
                                </m:sub>
                              </m:sSub>
                              <m:r>
                                <a:rPr lang="ru-RU" sz="200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𝑁</m:t>
                                  </m:r>
                                </m:sub>
                              </m:sSub>
                              <m:r>
                                <a:rPr lang="ru-RU" sz="200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a:latin typeface="Cambria Math" panose="02040503050406030204" pitchFamily="18" charset="0"/>
                                    </a:rPr>
                                    <m:t>П</m:t>
                                  </m:r>
                                </m:e>
                                <m:sub>
                                  <m:r>
                                    <a:rPr lang="ru-RU" sz="2000" i="1">
                                      <a:latin typeface="Cambria Math" panose="02040503050406030204" pitchFamily="18" charset="0"/>
                                    </a:rPr>
                                    <m:t>𝑊</m:t>
                                  </m:r>
                                </m:sub>
                              </m:sSub>
                            </m:e>
                          </m:eqArr>
                        </m:e>
                      </m:d>
                    </m:oMath>
                  </m:oMathPara>
                </a14:m>
                <a:endParaRPr lang="ru-RU" sz="2000" dirty="0"/>
              </a:p>
            </p:txBody>
          </p:sp>
        </mc:Choice>
        <mc:Fallback xmlns="">
          <p:sp>
            <p:nvSpPr>
              <p:cNvPr id="30" name="TextBox 29">
                <a:extLst>
                  <a:ext uri="{FF2B5EF4-FFF2-40B4-BE49-F238E27FC236}">
                    <a16:creationId xmlns:a16="http://schemas.microsoft.com/office/drawing/2014/main" id="{1D03A0C2-6C6B-9C11-74AD-9C81A40A1282}"/>
                  </a:ext>
                </a:extLst>
              </p:cNvPr>
              <p:cNvSpPr txBox="1">
                <a:spLocks noRot="1" noChangeAspect="1" noMove="1" noResize="1" noEditPoints="1" noAdjustHandles="1" noChangeArrowheads="1" noChangeShapeType="1" noTextEdit="1"/>
              </p:cNvSpPr>
              <p:nvPr/>
            </p:nvSpPr>
            <p:spPr>
              <a:xfrm>
                <a:off x="5717963" y="3549939"/>
                <a:ext cx="5482473" cy="662361"/>
              </a:xfrm>
              <a:prstGeom prst="rect">
                <a:avLst/>
              </a:prstGeom>
              <a:blipFill>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F5B4C3C-1134-7ECB-BFF0-E07AC46F524A}"/>
                  </a:ext>
                </a:extLst>
              </p:cNvPr>
              <p:cNvSpPr txBox="1"/>
              <p:nvPr/>
            </p:nvSpPr>
            <p:spPr>
              <a:xfrm>
                <a:off x="5717963" y="4310570"/>
                <a:ext cx="6257979"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sz="2000" i="1" smtClean="0">
                              <a:solidFill>
                                <a:srgbClr val="836967"/>
                              </a:solidFill>
                              <a:latin typeface="Cambria Math" panose="02040503050406030204" pitchFamily="18" charset="0"/>
                            </a:rPr>
                          </m:ctrlPr>
                        </m:sSubPr>
                        <m:e>
                          <m:r>
                            <a:rPr lang="ru-RU" sz="2000">
                              <a:latin typeface="Cambria Math" panose="02040503050406030204" pitchFamily="18" charset="0"/>
                            </a:rPr>
                            <m:t>К</m:t>
                          </m:r>
                        </m:e>
                        <m:sub>
                          <m:r>
                            <a:rPr lang="ru-RU" sz="2000" i="0">
                              <a:latin typeface="Cambria Math" panose="02040503050406030204" pitchFamily="18" charset="0"/>
                            </a:rPr>
                            <m:t>КТП−Ч</m:t>
                          </m:r>
                        </m:sub>
                      </m:sSub>
                      <m:r>
                        <a:rPr lang="ru-RU" sz="2000" i="0">
                          <a:latin typeface="Cambria Math" panose="02040503050406030204" pitchFamily="18" charset="0"/>
                        </a:rPr>
                        <m:t>=</m:t>
                      </m:r>
                      <m:d>
                        <m:dPr>
                          <m:begChr m:val=""/>
                          <m:endChr m:val=""/>
                          <m:ctrlPr>
                            <a:rPr lang="ru-RU" sz="2000" i="1">
                              <a:solidFill>
                                <a:srgbClr val="836967"/>
                              </a:solidFill>
                              <a:latin typeface="Cambria Math" panose="02040503050406030204" pitchFamily="18" charset="0"/>
                            </a:rPr>
                          </m:ctrlPr>
                        </m:dPr>
                        <m:e>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a:rPr lang="ru-RU" sz="2000" i="0">
                                  <a:latin typeface="Cambria Math" panose="02040503050406030204" pitchFamily="18" charset="0"/>
                                </a:rPr>
                                <m:t>Р</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m:rPr>
                                  <m:sty m:val="p"/>
                                </m:rPr>
                                <a:rPr lang="ru-RU" sz="2000" i="0">
                                  <a:latin typeface="Cambria Math" panose="02040503050406030204" pitchFamily="18" charset="0"/>
                                </a:rPr>
                                <m:t>D</m:t>
                              </m:r>
                            </m:sub>
                          </m:sSub>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m:rPr>
                                  <m:sty m:val="p"/>
                                </m:rPr>
                                <a:rPr lang="ru-RU" sz="2000" i="0">
                                  <a:latin typeface="Cambria Math" panose="02040503050406030204" pitchFamily="18" charset="0"/>
                                </a:rPr>
                                <m:t>G</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m:rPr>
                                  <m:sty m:val="p"/>
                                </m:rPr>
                                <a:rPr lang="ru-RU" sz="2000" i="0">
                                  <a:latin typeface="Cambria Math" panose="02040503050406030204" pitchFamily="18" charset="0"/>
                                </a:rPr>
                                <m:t>M</m:t>
                              </m:r>
                            </m:sub>
                          </m:sSub>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m:rPr>
                                  <m:sty m:val="p"/>
                                </m:rPr>
                                <a:rPr lang="ru-RU" sz="2000" i="0">
                                  <a:latin typeface="Cambria Math" panose="02040503050406030204" pitchFamily="18" charset="0"/>
                                </a:rPr>
                                <m:t>G</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m:rPr>
                                  <m:sty m:val="p"/>
                                </m:rPr>
                                <a:rPr lang="ru-RU" sz="2000" i="0">
                                  <a:latin typeface="Cambria Math" panose="02040503050406030204" pitchFamily="18" charset="0"/>
                                </a:rPr>
                                <m:t>S</m:t>
                              </m:r>
                            </m:sub>
                          </m:sSub>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m:rPr>
                                  <m:sty m:val="p"/>
                                </m:rPr>
                                <a:rPr lang="ru-RU" sz="2000" i="0">
                                  <a:latin typeface="Cambria Math" panose="02040503050406030204" pitchFamily="18" charset="0"/>
                                </a:rPr>
                                <m:t>G</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m:rPr>
                                  <m:sty m:val="p"/>
                                </m:rPr>
                                <a:rPr lang="ru-RU" sz="2000" i="0">
                                  <a:latin typeface="Cambria Math" panose="02040503050406030204" pitchFamily="18" charset="0"/>
                                </a:rPr>
                                <m:t>I</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m:rPr>
                                  <m:sty m:val="p"/>
                                </m:rPr>
                                <a:rPr lang="ru-RU" sz="2000" i="0">
                                  <a:latin typeface="Cambria Math" panose="02040503050406030204" pitchFamily="18" charset="0"/>
                                </a:rPr>
                                <m:t>N</m:t>
                              </m:r>
                            </m:sub>
                          </m:sSub>
                          <m:r>
                            <a:rPr lang="ru-RU" sz="2000" i="0">
                              <a:latin typeface="Cambria Math" panose="02040503050406030204" pitchFamily="18" charset="0"/>
                            </a:rPr>
                            <m:t>+</m:t>
                          </m:r>
                          <m:sSub>
                            <m:sSubPr>
                              <m:ctrlPr>
                                <a:rPr lang="ru-RU" sz="2000" i="1">
                                  <a:solidFill>
                                    <a:srgbClr val="836967"/>
                                  </a:solidFill>
                                  <a:latin typeface="Cambria Math" panose="02040503050406030204" pitchFamily="18" charset="0"/>
                                </a:rPr>
                              </m:ctrlPr>
                            </m:sSubPr>
                            <m:e>
                              <m:r>
                                <a:rPr lang="ru-RU" sz="2000" i="0">
                                  <a:latin typeface="Cambria Math" panose="02040503050406030204" pitchFamily="18" charset="0"/>
                                </a:rPr>
                                <m:t>П</m:t>
                              </m:r>
                            </m:e>
                            <m:sub>
                              <m:r>
                                <m:rPr>
                                  <m:sty m:val="p"/>
                                </m:rPr>
                                <a:rPr lang="ru-RU" sz="2000" i="0">
                                  <a:latin typeface="Cambria Math" panose="02040503050406030204" pitchFamily="18" charset="0"/>
                                </a:rPr>
                                <m:t>W</m:t>
                              </m:r>
                            </m:sub>
                          </m:sSub>
                        </m:e>
                      </m:d>
                    </m:oMath>
                  </m:oMathPara>
                </a14:m>
                <a:endParaRPr lang="ru-RU" sz="2000" dirty="0"/>
              </a:p>
            </p:txBody>
          </p:sp>
        </mc:Choice>
        <mc:Fallback xmlns="">
          <p:sp>
            <p:nvSpPr>
              <p:cNvPr id="33" name="TextBox 32">
                <a:extLst>
                  <a:ext uri="{FF2B5EF4-FFF2-40B4-BE49-F238E27FC236}">
                    <a16:creationId xmlns:a16="http://schemas.microsoft.com/office/drawing/2014/main" id="{EF5B4C3C-1134-7ECB-BFF0-E07AC46F524A}"/>
                  </a:ext>
                </a:extLst>
              </p:cNvPr>
              <p:cNvSpPr txBox="1">
                <a:spLocks noRot="1" noChangeAspect="1" noMove="1" noResize="1" noEditPoints="1" noAdjustHandles="1" noChangeArrowheads="1" noChangeShapeType="1" noTextEdit="1"/>
              </p:cNvSpPr>
              <p:nvPr/>
            </p:nvSpPr>
            <p:spPr>
              <a:xfrm>
                <a:off x="5717963" y="4310570"/>
                <a:ext cx="6257979" cy="400110"/>
              </a:xfrm>
              <a:prstGeom prst="rect">
                <a:avLst/>
              </a:prstGeom>
              <a:blipFill>
                <a:blip r:embed="rId6"/>
                <a:stretch>
                  <a:fillRect/>
                </a:stretch>
              </a:blipFill>
            </p:spPr>
            <p:txBody>
              <a:bodyPr/>
              <a:lstStyle/>
              <a:p>
                <a:r>
                  <a:rPr lang="ru-RU">
                    <a:noFill/>
                  </a:rPr>
                  <a:t> </a:t>
                </a:r>
              </a:p>
            </p:txBody>
          </p:sp>
        </mc:Fallback>
      </mc:AlternateContent>
      <p:sp>
        <p:nvSpPr>
          <p:cNvPr id="34" name="Текст 3">
            <a:extLst>
              <a:ext uri="{FF2B5EF4-FFF2-40B4-BE49-F238E27FC236}">
                <a16:creationId xmlns:a16="http://schemas.microsoft.com/office/drawing/2014/main" id="{46E3C86A-8DC1-F6F2-3901-68E80D181C4B}"/>
              </a:ext>
            </a:extLst>
          </p:cNvPr>
          <p:cNvSpPr txBox="1">
            <a:spLocks/>
          </p:cNvSpPr>
          <p:nvPr/>
        </p:nvSpPr>
        <p:spPr>
          <a:xfrm>
            <a:off x="341341" y="5262273"/>
            <a:ext cx="10089199" cy="1415276"/>
          </a:xfrm>
          <a:prstGeom prst="rect">
            <a:avLst/>
          </a:prstGeom>
        </p:spPr>
        <p:txBody>
          <a:bodyPr lIns="0" tIns="0" r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800" dirty="0"/>
              <a:t>П</a:t>
            </a:r>
            <a:r>
              <a:rPr lang="ru-RU" sz="1800" baseline="-25000" dirty="0"/>
              <a:t>Р</a:t>
            </a:r>
            <a:r>
              <a:rPr lang="ru-RU" sz="1800" dirty="0"/>
              <a:t> – отказы комплектующих элементов; П</a:t>
            </a:r>
            <a:r>
              <a:rPr lang="en-US" sz="1800" baseline="-25000" dirty="0"/>
              <a:t>D</a:t>
            </a:r>
            <a:r>
              <a:rPr lang="en-US" sz="1800" dirty="0"/>
              <a:t> –</a:t>
            </a:r>
            <a:r>
              <a:rPr lang="ru-RU" sz="1800" dirty="0"/>
              <a:t> конструктивные отказы; П</a:t>
            </a:r>
            <a:r>
              <a:rPr lang="en-US" sz="1800" baseline="-25000" dirty="0"/>
              <a:t>M</a:t>
            </a:r>
            <a:r>
              <a:rPr lang="en-US" sz="1800" dirty="0"/>
              <a:t> –</a:t>
            </a:r>
            <a:r>
              <a:rPr lang="ru-RU" sz="1800" dirty="0"/>
              <a:t> производственные отказы;                             П</a:t>
            </a:r>
            <a:r>
              <a:rPr lang="en-US" sz="1800" baseline="-25000" dirty="0"/>
              <a:t>S</a:t>
            </a:r>
            <a:r>
              <a:rPr lang="en-US" sz="1800" dirty="0"/>
              <a:t> –</a:t>
            </a:r>
            <a:r>
              <a:rPr lang="ru-RU" sz="1800" dirty="0"/>
              <a:t> отказы вследствие несовершенства системы управления; П</a:t>
            </a:r>
            <a:r>
              <a:rPr lang="en-US" sz="1800" baseline="-25000" dirty="0"/>
              <a:t>I</a:t>
            </a:r>
            <a:r>
              <a:rPr lang="en-US" sz="1800" dirty="0"/>
              <a:t> –</a:t>
            </a:r>
            <a:r>
              <a:rPr lang="ru-RU" sz="1800" dirty="0"/>
              <a:t> эксплуатационные отказы;                                            П</a:t>
            </a:r>
            <a:r>
              <a:rPr lang="en-US" sz="1800" baseline="-25000" dirty="0"/>
              <a:t>N</a:t>
            </a:r>
            <a:r>
              <a:rPr lang="en-US" sz="1800" dirty="0"/>
              <a:t> –</a:t>
            </a:r>
            <a:r>
              <a:rPr lang="ru-RU" sz="1800" dirty="0"/>
              <a:t> отказы, вследствие несовершенства методов контроля; П</a:t>
            </a:r>
            <a:r>
              <a:rPr lang="en-US" sz="1800" baseline="-25000" dirty="0"/>
              <a:t>W</a:t>
            </a:r>
            <a:r>
              <a:rPr lang="en-US" sz="1800" dirty="0"/>
              <a:t> –</a:t>
            </a:r>
            <a:r>
              <a:rPr lang="ru-RU" sz="1800" dirty="0"/>
              <a:t> деградационные отказы;                                               П</a:t>
            </a:r>
            <a:r>
              <a:rPr lang="en-US" sz="1800" baseline="-25000" dirty="0"/>
              <a:t>IM</a:t>
            </a:r>
            <a:r>
              <a:rPr lang="en-US" sz="1800" dirty="0"/>
              <a:t> –</a:t>
            </a:r>
            <a:r>
              <a:rPr lang="ru-RU" sz="1800" dirty="0"/>
              <a:t> отказы в начальный период эксплуатации; П</a:t>
            </a:r>
            <a:r>
              <a:rPr lang="en-US" sz="1800" baseline="-25000" dirty="0"/>
              <a:t>E</a:t>
            </a:r>
            <a:r>
              <a:rPr lang="en-US" sz="1800" dirty="0"/>
              <a:t> –</a:t>
            </a:r>
            <a:r>
              <a:rPr lang="ru-RU" sz="1800" dirty="0"/>
              <a:t> отказы в результате влияния окружающей среды;                           П</a:t>
            </a:r>
            <a:r>
              <a:rPr lang="en-US" sz="1800" baseline="-25000" dirty="0"/>
              <a:t>G</a:t>
            </a:r>
            <a:r>
              <a:rPr lang="en-US" sz="1800" dirty="0"/>
              <a:t> –</a:t>
            </a:r>
            <a:r>
              <a:rPr lang="ru-RU" sz="1800" dirty="0"/>
              <a:t> отказы вследствие несовершенства управления надежностью</a:t>
            </a:r>
          </a:p>
        </p:txBody>
      </p:sp>
      <p:sp>
        <p:nvSpPr>
          <p:cNvPr id="9" name="Заголовок 2">
            <a:extLst>
              <a:ext uri="{FF2B5EF4-FFF2-40B4-BE49-F238E27FC236}">
                <a16:creationId xmlns:a16="http://schemas.microsoft.com/office/drawing/2014/main" id="{61F043B8-B6E2-B511-E984-BF47CE59B1BE}"/>
              </a:ext>
            </a:extLst>
          </p:cNvPr>
          <p:cNvSpPr txBox="1">
            <a:spLocks/>
          </p:cNvSpPr>
          <p:nvPr/>
        </p:nvSpPr>
        <p:spPr>
          <a:xfrm>
            <a:off x="10599845" y="532481"/>
            <a:ext cx="464395" cy="408109"/>
          </a:xfrm>
          <a:prstGeom prst="rect">
            <a:avLst/>
          </a:prstGeom>
        </p:spPr>
        <p:txBody>
          <a:bodyPr lIns="0" tIns="0" rIns="0" bIns="0" anchor="t">
            <a:normAutofit/>
          </a:bodyPr>
          <a:lstStyle>
            <a:lvl1pPr algn="l" defTabSz="914400" rtl="0" eaLnBrk="1" latinLnBrk="0" hangingPunct="1">
              <a:lnSpc>
                <a:spcPct val="100000"/>
              </a:lnSpc>
              <a:spcBef>
                <a:spcPct val="0"/>
              </a:spcBef>
              <a:buNone/>
              <a:defRPr sz="2400" b="0" i="0" kern="1200">
                <a:solidFill>
                  <a:schemeClr val="tx1"/>
                </a:solidFill>
                <a:latin typeface="HSE Sans" panose="02000000000000000000" pitchFamily="2" charset="0"/>
                <a:ea typeface="+mj-ea"/>
                <a:cs typeface="+mj-cs"/>
              </a:defRPr>
            </a:lvl1pPr>
          </a:lstStyle>
          <a:p>
            <a:r>
              <a:rPr lang="ru-RU" sz="2000" dirty="0"/>
              <a:t>/ 16</a:t>
            </a:r>
          </a:p>
        </p:txBody>
      </p:sp>
    </p:spTree>
    <p:extLst>
      <p:ext uri="{BB962C8B-B14F-4D97-AF65-F5344CB8AC3E}">
        <p14:creationId xmlns:p14="http://schemas.microsoft.com/office/powerpoint/2010/main" val="1765927089"/>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customXml/itemProps2.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3.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10801</TotalTime>
  <Words>1441</Words>
  <Application>Microsoft Office PowerPoint</Application>
  <PresentationFormat>Широкоэкранный</PresentationFormat>
  <Paragraphs>189</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Cambria Math</vt:lpstr>
      <vt:lpstr>HSE Sans</vt:lpstr>
      <vt:lpstr>Office Theme</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2025 г.</vt:lpstr>
      <vt:lpstr>Введение</vt:lpstr>
      <vt:lpstr>Принципы менеджмента качества</vt:lpstr>
      <vt:lpstr>Цикл PDCA</vt:lpstr>
      <vt:lpstr>Обзор существующих решений</vt:lpstr>
      <vt:lpstr>Обзор существующих решений</vt:lpstr>
      <vt:lpstr>Обзор существующих решений</vt:lpstr>
      <vt:lpstr>Онтологический подход</vt:lpstr>
      <vt:lpstr>Математическое описание расчета</vt:lpstr>
      <vt:lpstr>Математическое описание расчета</vt:lpstr>
      <vt:lpstr>Методика проведения аудита</vt:lpstr>
      <vt:lpstr>Технологическая схема исследования отказов на предприятии</vt:lpstr>
      <vt:lpstr>Экспериментальная проверка</vt:lpstr>
      <vt:lpstr>Экспериментальная проверка</vt:lpstr>
      <vt:lpstr>Заключение</vt:lpstr>
      <vt:lpstr>Научно-учебная группа  «Управление надежностью на предприятиях»  Доклад подготовлен в ходе проведения исследования  Проект № 24-00-024 «Развитие методов прогнозирования показателей надежности электронных модулей»  в рамках Программы «Научный фонд Национального исследовательского университета  «Высшая школа экономики» (НИУ ВШЭ)» в 2025 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Вячеслав Цветков</cp:lastModifiedBy>
  <cp:revision>314</cp:revision>
  <cp:lastPrinted>2021-11-11T13:08:42Z</cp:lastPrinted>
  <dcterms:created xsi:type="dcterms:W3CDTF">2021-11-11T08:52:47Z</dcterms:created>
  <dcterms:modified xsi:type="dcterms:W3CDTF">2025-06-24T20:36:21Z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