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71" r:id="rId5"/>
    <p:sldId id="284" r:id="rId6"/>
    <p:sldId id="289" r:id="rId7"/>
    <p:sldId id="287" r:id="rId8"/>
    <p:sldId id="288" r:id="rId9"/>
    <p:sldId id="290" r:id="rId10"/>
    <p:sldId id="291" r:id="rId11"/>
    <p:sldId id="292" r:id="rId12"/>
    <p:sldId id="297" r:id="rId13"/>
    <p:sldId id="296" r:id="rId14"/>
    <p:sldId id="301" r:id="rId15"/>
    <p:sldId id="298" r:id="rId16"/>
    <p:sldId id="294" r:id="rId17"/>
    <p:sldId id="300" r:id="rId18"/>
    <p:sldId id="293" r:id="rId19"/>
    <p:sldId id="302" r:id="rId20"/>
    <p:sldId id="286" r:id="rId21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C63"/>
    <a:srgbClr val="96628C"/>
    <a:srgbClr val="11A0D7"/>
    <a:srgbClr val="E61F3D"/>
    <a:srgbClr val="CD5A5A"/>
    <a:srgbClr val="FFD746"/>
    <a:srgbClr val="0E2D69"/>
    <a:srgbClr val="D9D9D9"/>
    <a:srgbClr val="EB681F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21501-8AC7-D24B-9BD4-4AB280FA19DE}" v="6" dt="2021-11-26T18:08:21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996" y="108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05/31/2025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57104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05/31/2025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69475-3E08-160F-338B-D4C001775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BC27B79-9601-C74C-88FC-F17DB75104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им. А.Н. Тихонова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94C927-B205-18C3-ADB9-9EC52FFDA6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Обзор и анализ построения экспертных систем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55F45A-FB2B-D773-9608-D0F236D1B4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Роль эксперта в разработке экспертной системы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70BC1F-FB76-8E70-0989-73F43D968CEA}"/>
              </a:ext>
            </a:extLst>
          </p:cNvPr>
          <p:cNvSpPr txBox="1"/>
          <p:nvPr/>
        </p:nvSpPr>
        <p:spPr>
          <a:xfrm>
            <a:off x="452761" y="1553579"/>
            <a:ext cx="6445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HSE Sans" panose="02000000000000000000" pitchFamily="2" charset="0"/>
              </a:rPr>
              <a:t>Роль эксперта в разработке экспертной системы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HSE Sans" panose="02000000000000000000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6166753-D80F-63A2-ED09-62C66F73B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179805"/>
              </p:ext>
            </p:extLst>
          </p:nvPr>
        </p:nvGraphicFramePr>
        <p:xfrm>
          <a:off x="1326134" y="2876628"/>
          <a:ext cx="9539732" cy="3320246"/>
        </p:xfrm>
        <a:graphic>
          <a:graphicData uri="http://schemas.openxmlformats.org/drawingml/2006/table">
            <a:tbl>
              <a:tblPr/>
              <a:tblGrid>
                <a:gridCol w="4769866">
                  <a:extLst>
                    <a:ext uri="{9D8B030D-6E8A-4147-A177-3AD203B41FA5}">
                      <a16:colId xmlns:a16="http://schemas.microsoft.com/office/drawing/2014/main" val="3885999319"/>
                    </a:ext>
                  </a:extLst>
                </a:gridCol>
                <a:gridCol w="4769866">
                  <a:extLst>
                    <a:ext uri="{9D8B030D-6E8A-4147-A177-3AD203B41FA5}">
                      <a16:colId xmlns:a16="http://schemas.microsoft.com/office/drawing/2014/main" val="2047918245"/>
                    </a:ext>
                  </a:extLst>
                </a:gridCol>
              </a:tblGrid>
              <a:tr h="28783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SE Sans" panose="02000000000000000000" pitchFamily="50" charset="0"/>
                        </a:rPr>
                        <a:t>Функция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HSE Sans" panose="02000000000000000000" pitchFamily="50" charset="0"/>
                      </a:endParaRP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SE Sans" panose="02000000000000000000" pitchFamily="50" charset="0"/>
                        </a:rPr>
                        <a:t>Описание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HSE Sans" panose="02000000000000000000" pitchFamily="50" charset="0"/>
                      </a:endParaRP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690717"/>
                  </a:ext>
                </a:extLst>
              </a:tr>
              <a:tr h="68918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SE Sans" panose="02000000000000000000" pitchFamily="50" charset="0"/>
                        </a:rPr>
                        <a:t>🧠 </a:t>
                      </a:r>
                      <a:r>
                        <a:rPr lang="ru-RU" sz="1200" b="1" dirty="0">
                          <a:latin typeface="HSE Sans" panose="02000000000000000000" pitchFamily="50" charset="0"/>
                        </a:rPr>
                        <a:t>Источник знаний</a:t>
                      </a:r>
                      <a:endParaRPr lang="ru-RU" sz="1200" dirty="0">
                        <a:latin typeface="HSE Sans" panose="02000000000000000000" pitchFamily="50" charset="0"/>
                      </a:endParaRP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HSE Sans" panose="02000000000000000000" pitchFamily="50" charset="0"/>
                        </a:rPr>
                        <a:t>Обладает практическим опытом решения задач в конкретной области, способен описывать типовые и нетиповые ситуации.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904761"/>
                  </a:ext>
                </a:extLst>
              </a:tr>
              <a:tr h="689184">
                <a:tc>
                  <a:txBody>
                    <a:bodyPr/>
                    <a:lstStyle/>
                    <a:p>
                      <a:r>
                        <a:rPr lang="en-US" sz="1200">
                          <a:latin typeface="HSE Sans" panose="02000000000000000000" pitchFamily="50" charset="0"/>
                        </a:rPr>
                        <a:t>💬 </a:t>
                      </a:r>
                      <a:r>
                        <a:rPr lang="ru-RU" sz="1200" b="1">
                          <a:latin typeface="HSE Sans" panose="02000000000000000000" pitchFamily="50" charset="0"/>
                        </a:rPr>
                        <a:t>Формулировка правил</a:t>
                      </a:r>
                      <a:endParaRPr lang="ru-RU" sz="1200">
                        <a:latin typeface="HSE Sans" panose="02000000000000000000" pitchFamily="50" charset="0"/>
                      </a:endParaRP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HSE Sans" panose="02000000000000000000" pitchFamily="50" charset="0"/>
                        </a:rPr>
                        <a:t>Объясняет, как принимаются решения, какие факторы влияют на выбор действий, как оцениваются исходные данные.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246942"/>
                  </a:ext>
                </a:extLst>
              </a:tr>
              <a:tr h="482428">
                <a:tc>
                  <a:txBody>
                    <a:bodyPr/>
                    <a:lstStyle/>
                    <a:p>
                      <a:r>
                        <a:rPr lang="en-US" sz="1200">
                          <a:latin typeface="HSE Sans" panose="02000000000000000000" pitchFamily="50" charset="0"/>
                        </a:rPr>
                        <a:t>🛠 </a:t>
                      </a:r>
                      <a:r>
                        <a:rPr lang="ru-RU" sz="1200" b="1">
                          <a:latin typeface="HSE Sans" panose="02000000000000000000" pitchFamily="50" charset="0"/>
                        </a:rPr>
                        <a:t>Участие в тестировании</a:t>
                      </a:r>
                      <a:endParaRPr lang="ru-RU" sz="1200">
                        <a:latin typeface="HSE Sans" panose="02000000000000000000" pitchFamily="50" charset="0"/>
                      </a:endParaRP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HSE Sans" panose="02000000000000000000" pitchFamily="50" charset="0"/>
                        </a:rPr>
                        <a:t>Участвует в проверке корректности и полноты базы знаний, выявляет логические несоответствия.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5528578"/>
                  </a:ext>
                </a:extLst>
              </a:tr>
              <a:tr h="482428">
                <a:tc>
                  <a:txBody>
                    <a:bodyPr/>
                    <a:lstStyle/>
                    <a:p>
                      <a:r>
                        <a:rPr lang="en-US" sz="1200">
                          <a:latin typeface="HSE Sans" panose="02000000000000000000" pitchFamily="50" charset="0"/>
                        </a:rPr>
                        <a:t>📈 </a:t>
                      </a:r>
                      <a:r>
                        <a:rPr lang="ru-RU" sz="1200" b="1">
                          <a:latin typeface="HSE Sans" panose="02000000000000000000" pitchFamily="50" charset="0"/>
                        </a:rPr>
                        <a:t>Оценка результатов</a:t>
                      </a:r>
                      <a:endParaRPr lang="ru-RU" sz="1200">
                        <a:latin typeface="HSE Sans" panose="02000000000000000000" pitchFamily="50" charset="0"/>
                      </a:endParaRP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HSE Sans" panose="02000000000000000000" pitchFamily="50" charset="0"/>
                        </a:rPr>
                        <a:t>Оценивает поведение ЭС в модельных и реальных задачах, помогает уточнять знания.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3121655"/>
                  </a:ext>
                </a:extLst>
              </a:tr>
              <a:tr h="68918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HSE Sans" panose="02000000000000000000" pitchFamily="50" charset="0"/>
                        </a:rPr>
                        <a:t>⚠️ </a:t>
                      </a:r>
                      <a:r>
                        <a:rPr lang="ru-RU" sz="1200" b="1" dirty="0">
                          <a:latin typeface="HSE Sans" panose="02000000000000000000" pitchFamily="50" charset="0"/>
                        </a:rPr>
                        <a:t>Ограничения</a:t>
                      </a:r>
                      <a:endParaRPr lang="ru-RU" sz="1200" dirty="0">
                        <a:latin typeface="HSE Sans" panose="02000000000000000000" pitchFamily="50" charset="0"/>
                      </a:endParaRP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HSE Sans" panose="02000000000000000000" pitchFamily="50" charset="0"/>
                        </a:rPr>
                        <a:t>Может затрудняться в явной формализации интуитивных знаний, использовать термины вне строгой логики.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3719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544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6EF13-9E83-9C93-41B1-E110143BE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6B5CC02-3D96-79CF-AEAF-96D1486450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им. А.Н. Тихонова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C45C58-7508-347D-7DD8-B16A816297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Обзор и анализ построения экспертных систем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21268F-1AAD-3CAE-7691-26C6F9AAD9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Роль инженера по знаниям в разработке экспертной системы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302F75-3363-43EA-7EFE-77864249898C}"/>
              </a:ext>
            </a:extLst>
          </p:cNvPr>
          <p:cNvSpPr txBox="1"/>
          <p:nvPr/>
        </p:nvSpPr>
        <p:spPr>
          <a:xfrm>
            <a:off x="452761" y="1553579"/>
            <a:ext cx="6445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HSE Sans" panose="02000000000000000000" pitchFamily="2" charset="0"/>
              </a:rPr>
              <a:t>Роль инженера по знаниям в разработке экспертной системы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HSE Sans" panose="02000000000000000000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E51D77A-2767-C05C-8A35-6474A4A83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666146"/>
              </p:ext>
            </p:extLst>
          </p:nvPr>
        </p:nvGraphicFramePr>
        <p:xfrm>
          <a:off x="663067" y="2868013"/>
          <a:ext cx="10865866" cy="3320246"/>
        </p:xfrm>
        <a:graphic>
          <a:graphicData uri="http://schemas.openxmlformats.org/drawingml/2006/table">
            <a:tbl>
              <a:tblPr/>
              <a:tblGrid>
                <a:gridCol w="5432933">
                  <a:extLst>
                    <a:ext uri="{9D8B030D-6E8A-4147-A177-3AD203B41FA5}">
                      <a16:colId xmlns:a16="http://schemas.microsoft.com/office/drawing/2014/main" val="3885999319"/>
                    </a:ext>
                  </a:extLst>
                </a:gridCol>
                <a:gridCol w="5432933">
                  <a:extLst>
                    <a:ext uri="{9D8B030D-6E8A-4147-A177-3AD203B41FA5}">
                      <a16:colId xmlns:a16="http://schemas.microsoft.com/office/drawing/2014/main" val="2047918245"/>
                    </a:ext>
                  </a:extLst>
                </a:gridCol>
              </a:tblGrid>
              <a:tr h="287838"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HSE Sans" panose="02000000000000000000" pitchFamily="50" charset="0"/>
                        </a:rPr>
                        <a:t>Функция</a:t>
                      </a:r>
                      <a:endParaRPr lang="ru-RU" sz="1200">
                        <a:solidFill>
                          <a:schemeClr val="bg2">
                            <a:lumMod val="10000"/>
                          </a:schemeClr>
                        </a:solidFill>
                        <a:latin typeface="HSE Sans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SE Sans" panose="02000000000000000000" pitchFamily="50" charset="0"/>
                        </a:rPr>
                        <a:t>Описание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HSE Sans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690717"/>
                  </a:ext>
                </a:extLst>
              </a:tr>
              <a:tr h="689184">
                <a:tc>
                  <a:txBody>
                    <a:bodyPr/>
                    <a:lstStyle/>
                    <a:p>
                      <a:r>
                        <a:rPr lang="en-US" sz="1200">
                          <a:latin typeface="HSE Sans" panose="02000000000000000000" pitchFamily="50" charset="0"/>
                        </a:rPr>
                        <a:t>🔍 </a:t>
                      </a:r>
                      <a:r>
                        <a:rPr lang="ru-RU" sz="1200" b="1">
                          <a:latin typeface="HSE Sans" panose="02000000000000000000" pitchFamily="50" charset="0"/>
                        </a:rPr>
                        <a:t>Извлечение знаний</a:t>
                      </a:r>
                      <a:endParaRPr lang="ru-RU" sz="1200">
                        <a:latin typeface="HSE Sans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latin typeface="HSE Sans" panose="02000000000000000000" pitchFamily="50" charset="0"/>
                        </a:rPr>
                        <a:t>Проводит интервьюирование, наблюдение, анализ документированных процессов с целью выявления знаний.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904761"/>
                  </a:ext>
                </a:extLst>
              </a:tr>
              <a:tr h="689184">
                <a:tc>
                  <a:txBody>
                    <a:bodyPr/>
                    <a:lstStyle/>
                    <a:p>
                      <a:r>
                        <a:rPr lang="en-US" sz="1200">
                          <a:latin typeface="HSE Sans" panose="02000000000000000000" pitchFamily="50" charset="0"/>
                        </a:rPr>
                        <a:t>📐 </a:t>
                      </a:r>
                      <a:r>
                        <a:rPr lang="ru-RU" sz="1200" b="1">
                          <a:latin typeface="HSE Sans" panose="02000000000000000000" pitchFamily="50" charset="0"/>
                        </a:rPr>
                        <a:t>Формализация</a:t>
                      </a:r>
                      <a:endParaRPr lang="ru-RU" sz="1200">
                        <a:latin typeface="HSE Sans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HSE Sans" panose="02000000000000000000" pitchFamily="50" charset="0"/>
                        </a:rPr>
                        <a:t>Переводит знания эксперта в формализованные структуры: правила, фреймы, логические выражения, онтологии и пр.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246942"/>
                  </a:ext>
                </a:extLst>
              </a:tr>
              <a:tr h="482428">
                <a:tc>
                  <a:txBody>
                    <a:bodyPr/>
                    <a:lstStyle/>
                    <a:p>
                      <a:r>
                        <a:rPr lang="ru-RU" sz="1200">
                          <a:latin typeface="HSE Sans" panose="02000000000000000000" pitchFamily="50" charset="0"/>
                        </a:rPr>
                        <a:t>🧩 </a:t>
                      </a:r>
                      <a:r>
                        <a:rPr lang="ru-RU" sz="1200" b="1">
                          <a:latin typeface="HSE Sans" panose="02000000000000000000" pitchFamily="50" charset="0"/>
                        </a:rPr>
                        <a:t>Выбор метода представления знаний</a:t>
                      </a:r>
                      <a:endParaRPr lang="ru-RU" sz="1200">
                        <a:latin typeface="HSE Sans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latin typeface="HSE Sans" panose="02000000000000000000" pitchFamily="50" charset="0"/>
                        </a:rPr>
                        <a:t>Определяет наиболее подходящий формат знаний для конкретной задачи (продукционные, фреймовые, онтологические и т.д.).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5528578"/>
                  </a:ext>
                </a:extLst>
              </a:tr>
              <a:tr h="482428">
                <a:tc>
                  <a:txBody>
                    <a:bodyPr/>
                    <a:lstStyle/>
                    <a:p>
                      <a:r>
                        <a:rPr lang="en-US" sz="1200">
                          <a:latin typeface="HSE Sans" panose="02000000000000000000" pitchFamily="50" charset="0"/>
                        </a:rPr>
                        <a:t>🔄 </a:t>
                      </a:r>
                      <a:r>
                        <a:rPr lang="ru-RU" sz="1200" b="1">
                          <a:latin typeface="HSE Sans" panose="02000000000000000000" pitchFamily="50" charset="0"/>
                        </a:rPr>
                        <a:t>Интеграция и моделирование</a:t>
                      </a:r>
                      <a:endParaRPr lang="ru-RU" sz="1200">
                        <a:latin typeface="HSE Sans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latin typeface="HSE Sans" panose="02000000000000000000" pitchFamily="50" charset="0"/>
                        </a:rPr>
                        <a:t>Создает логическую модель поведения ЭС, настраивает механизм вывода, обеспечивает возможность объяснения решений.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3121655"/>
                  </a:ext>
                </a:extLst>
              </a:tr>
              <a:tr h="689184">
                <a:tc>
                  <a:txBody>
                    <a:bodyPr/>
                    <a:lstStyle/>
                    <a:p>
                      <a:r>
                        <a:rPr lang="en-US" sz="1200">
                          <a:latin typeface="HSE Sans" panose="02000000000000000000" pitchFamily="50" charset="0"/>
                        </a:rPr>
                        <a:t>🧪 </a:t>
                      </a:r>
                      <a:r>
                        <a:rPr lang="ru-RU" sz="1200" b="1">
                          <a:latin typeface="HSE Sans" panose="02000000000000000000" pitchFamily="50" charset="0"/>
                        </a:rPr>
                        <a:t>Валидация и отладка</a:t>
                      </a:r>
                      <a:endParaRPr lang="ru-RU" sz="1200">
                        <a:latin typeface="HSE Sans" panose="02000000000000000000" pitchFamily="50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HSE Sans" panose="02000000000000000000" pitchFamily="50" charset="0"/>
                        </a:rPr>
                        <a:t>Совместно с экспертом тестирует и уточняет знания, устраняет противоречия и пробелы.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3719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06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75924-EA40-49D4-EAA8-F9C96B91C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630BEE5-96E3-7CBF-D114-E6593A5EFA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им. А.Н. Тихонова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686BE7-8D1C-A9D2-B38D-F858C2E95C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Обзор и анализ построения экспертных систем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8F1768-DA52-5F58-CC00-3CAE15486F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Ограничения экспертных систем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05C570-C9FB-BC59-A9BA-4D27E5D4B4E0}"/>
              </a:ext>
            </a:extLst>
          </p:cNvPr>
          <p:cNvSpPr txBox="1"/>
          <p:nvPr/>
        </p:nvSpPr>
        <p:spPr>
          <a:xfrm>
            <a:off x="452761" y="1335391"/>
            <a:ext cx="5521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HSE Sans" panose="02000000000000000000" pitchFamily="2" charset="0"/>
              </a:rPr>
              <a:t>Ограничения экспертных систем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2A53A4-5442-9665-C80F-B2F368A08905}"/>
              </a:ext>
            </a:extLst>
          </p:cNvPr>
          <p:cNvSpPr txBox="1"/>
          <p:nvPr/>
        </p:nvSpPr>
        <p:spPr>
          <a:xfrm>
            <a:off x="452761" y="2190562"/>
            <a:ext cx="794480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🔧 </a:t>
            </a:r>
            <a:r>
              <a:rPr lang="ru-RU" b="1" dirty="0">
                <a:latin typeface="HSE Sans" panose="02000000000000000000" pitchFamily="50" charset="0"/>
              </a:rPr>
              <a:t>Ограниченность области применения</a:t>
            </a:r>
            <a:br>
              <a:rPr lang="en-US" b="1" dirty="0">
                <a:latin typeface="HSE Sans" panose="02000000000000000000" pitchFamily="50" charset="0"/>
              </a:rPr>
            </a:br>
            <a:endParaRPr lang="ru-RU" b="1" dirty="0">
              <a:latin typeface="HSE Sans" panose="020000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HSE Sans" panose="02000000000000000000" pitchFamily="50" charset="0"/>
              </a:rPr>
              <a:t>ЭС эффективно функционируют </a:t>
            </a:r>
            <a:r>
              <a:rPr lang="ru-RU" sz="1400" b="1" dirty="0">
                <a:latin typeface="HSE Sans" panose="02000000000000000000" pitchFamily="50" charset="0"/>
              </a:rPr>
              <a:t>только в рамках строго определённой предметной области</a:t>
            </a:r>
            <a:endParaRPr lang="ru-RU" sz="1400" dirty="0">
              <a:latin typeface="HSE Sans" panose="020000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HSE Sans" panose="02000000000000000000" pitchFamily="50" charset="0"/>
              </a:rPr>
              <a:t>Нарушение границ допустимой области знаний приводит к ошибочным или неполным выводам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HSE Sans" panose="02000000000000000000" pitchFamily="50" charset="0"/>
              </a:rPr>
              <a:t>Они неспособны к «здравому смыслу» или переносу знаний в новые, незнакомые ситуации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2E45FA-D80D-F10A-CC8B-9F74F5B24B5F}"/>
              </a:ext>
            </a:extLst>
          </p:cNvPr>
          <p:cNvSpPr txBox="1"/>
          <p:nvPr/>
        </p:nvSpPr>
        <p:spPr>
          <a:xfrm>
            <a:off x="457513" y="3860674"/>
            <a:ext cx="7992894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b="1" dirty="0">
                <a:latin typeface="HSE Sans" panose="02000000000000000000" pitchFamily="50" charset="0"/>
              </a:rPr>
              <a:t>🧠</a:t>
            </a:r>
            <a:r>
              <a:rPr lang="en-US" sz="1100" b="1" dirty="0">
                <a:latin typeface="HSE Sans" panose="02000000000000000000" pitchFamily="50" charset="0"/>
              </a:rPr>
              <a:t> </a:t>
            </a:r>
            <a:r>
              <a:rPr lang="ru-RU" b="1" dirty="0">
                <a:latin typeface="HSE Sans" panose="02000000000000000000" pitchFamily="50" charset="0"/>
              </a:rPr>
              <a:t>Трудности извлечения и формализации знаний</a:t>
            </a:r>
            <a:br>
              <a:rPr lang="en-US" b="1" dirty="0">
                <a:latin typeface="HSE Sans" panose="02000000000000000000" pitchFamily="50" charset="0"/>
              </a:rPr>
            </a:br>
            <a:endParaRPr lang="ru-RU" sz="1100" b="1" dirty="0">
              <a:latin typeface="HSE Sans" panose="020000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latin typeface="HSE Sans" panose="02000000000000000000" pitchFamily="50" charset="0"/>
              </a:rPr>
              <a:t>Приобретение знаний</a:t>
            </a:r>
            <a:r>
              <a:rPr lang="ru-RU" sz="1400" dirty="0">
                <a:latin typeface="HSE Sans" panose="02000000000000000000" pitchFamily="50" charset="0"/>
              </a:rPr>
              <a:t> от эксперта является сложным, трудоёмким и субъективным процессом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HSE Sans" panose="02000000000000000000" pitchFamily="50" charset="0"/>
              </a:rPr>
              <a:t>Эксперты часто затрудняются объяснить свои интуитивные действия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HSE Sans" panose="02000000000000000000" pitchFamily="50" charset="0"/>
              </a:rPr>
              <a:t>Возможно неполное, непоследовательное или противоречивое представление знаний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2CFE11-1681-70E4-950E-E6EEEC0F101E}"/>
              </a:ext>
            </a:extLst>
          </p:cNvPr>
          <p:cNvSpPr txBox="1"/>
          <p:nvPr/>
        </p:nvSpPr>
        <p:spPr>
          <a:xfrm>
            <a:off x="452761" y="5423064"/>
            <a:ext cx="96856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b="1" dirty="0">
                <a:latin typeface="HSE Sans" panose="02000000000000000000" pitchFamily="50" charset="0"/>
              </a:rPr>
              <a:t>🧱</a:t>
            </a:r>
            <a:r>
              <a:rPr lang="en-US" b="1" dirty="0">
                <a:latin typeface="HSE Sans" panose="02000000000000000000" pitchFamily="50" charset="0"/>
              </a:rPr>
              <a:t> </a:t>
            </a:r>
            <a:r>
              <a:rPr lang="ru-RU" b="1" dirty="0">
                <a:latin typeface="HSE Sans" panose="02000000000000000000" pitchFamily="50" charset="0"/>
              </a:rPr>
              <a:t>Ограничения в интерпретации и объяснении</a:t>
            </a:r>
            <a:endParaRPr lang="en-US" b="1" dirty="0">
              <a:latin typeface="HSE Sans" panose="02000000000000000000" pitchFamily="50" charset="0"/>
            </a:endParaRPr>
          </a:p>
          <a:p>
            <a:pPr>
              <a:buNone/>
            </a:pPr>
            <a:endParaRPr lang="ru-RU" b="1" dirty="0">
              <a:latin typeface="HSE Sans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HSE Sans" panose="02000000000000000000" pitchFamily="50" charset="0"/>
              </a:rPr>
              <a:t>Не все ЭС обеспечивают </a:t>
            </a:r>
            <a:r>
              <a:rPr lang="ru-RU" sz="1400" b="1" dirty="0">
                <a:latin typeface="HSE Sans" panose="02000000000000000000" pitchFamily="50" charset="0"/>
              </a:rPr>
              <a:t>достаточно прозрачное объяснение принятых решений</a:t>
            </a:r>
            <a:endParaRPr lang="ru-RU" sz="1400" dirty="0">
              <a:latin typeface="HSE Sans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HSE Sans" panose="02000000000000000000" pitchFamily="50" charset="0"/>
              </a:rPr>
              <a:t>Некоторые системы затрудняются в формировании логически убедительных и понятных пользователю аргументов</a:t>
            </a:r>
          </a:p>
        </p:txBody>
      </p:sp>
    </p:spTree>
    <p:extLst>
      <p:ext uri="{BB962C8B-B14F-4D97-AF65-F5344CB8AC3E}">
        <p14:creationId xmlns:p14="http://schemas.microsoft.com/office/powerpoint/2010/main" val="2000993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B5501-578F-63AC-3F65-33A265513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FACF50D-3053-F55E-1179-3C2ECE75A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им. А.Н. Тихонова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D52068-6C72-E084-3CF4-A9DFB657DB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Обзор и анализ построения экспертных систем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335BD1-B555-BFA3-A05F-07C53BBA9D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Ограничения экспертных систем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49934A-3607-F292-7905-762430614B1D}"/>
              </a:ext>
            </a:extLst>
          </p:cNvPr>
          <p:cNvSpPr txBox="1"/>
          <p:nvPr/>
        </p:nvSpPr>
        <p:spPr>
          <a:xfrm>
            <a:off x="452761" y="1335391"/>
            <a:ext cx="5521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HSE Sans" panose="02000000000000000000" pitchFamily="2" charset="0"/>
              </a:rPr>
              <a:t>Ограничения экспертных систем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171B4B-7CDC-FA5A-0B43-312567FBF878}"/>
              </a:ext>
            </a:extLst>
          </p:cNvPr>
          <p:cNvSpPr txBox="1"/>
          <p:nvPr/>
        </p:nvSpPr>
        <p:spPr>
          <a:xfrm>
            <a:off x="452761" y="2190562"/>
            <a:ext cx="79448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b="1" dirty="0">
                <a:latin typeface="HSE Sans" panose="02000000000000000000" pitchFamily="50" charset="0"/>
              </a:rPr>
              <a:t>🧮 Невозможность самообучения (в классических ЭС)</a:t>
            </a:r>
          </a:p>
          <a:p>
            <a:pPr>
              <a:buNone/>
            </a:pPr>
            <a:endParaRPr lang="ru-RU" b="1" dirty="0">
              <a:latin typeface="HSE Sans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latin typeface="HSE Sans" panose="02000000000000000000" pitchFamily="50" charset="0"/>
              </a:rPr>
              <a:t>Классические ЭС статичны</a:t>
            </a:r>
            <a:r>
              <a:rPr lang="ru-RU" sz="1400" dirty="0">
                <a:latin typeface="HSE Sans" panose="02000000000000000000" pitchFamily="50" charset="0"/>
              </a:rPr>
              <a:t> — они не способны самостоятельно корректировать или дополнять базу знаний без участия инженера по знаниям.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HSE Sans" panose="02000000000000000000" pitchFamily="50" charset="0"/>
              </a:rPr>
              <a:t>Это снижает адаптивность в условиях изменяющейся среды или новых типов задач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88DCB1-8C6E-47A4-7599-AB316F559770}"/>
              </a:ext>
            </a:extLst>
          </p:cNvPr>
          <p:cNvSpPr txBox="1"/>
          <p:nvPr/>
        </p:nvSpPr>
        <p:spPr>
          <a:xfrm>
            <a:off x="457513" y="3860674"/>
            <a:ext cx="94323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b="1" dirty="0">
                <a:latin typeface="HSE Sans" panose="02000000000000000000" pitchFamily="50" charset="0"/>
              </a:rPr>
              <a:t>📉</a:t>
            </a:r>
            <a:r>
              <a:rPr lang="en-US" b="1" dirty="0">
                <a:latin typeface="HSE Sans" panose="02000000000000000000" pitchFamily="50" charset="0"/>
              </a:rPr>
              <a:t> </a:t>
            </a:r>
            <a:r>
              <a:rPr lang="ru-RU" b="1" dirty="0">
                <a:latin typeface="HSE Sans" panose="02000000000000000000" pitchFamily="50" charset="0"/>
              </a:rPr>
              <a:t>Проблемы масштабируемости</a:t>
            </a:r>
            <a:endParaRPr lang="en-US" b="1" dirty="0">
              <a:latin typeface="HSE Sans" panose="02000000000000000000" pitchFamily="50" charset="0"/>
            </a:endParaRPr>
          </a:p>
          <a:p>
            <a:pPr>
              <a:buNone/>
            </a:pPr>
            <a:endParaRPr lang="ru-RU" b="1" dirty="0">
              <a:latin typeface="HSE Sans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HSE Sans" panose="02000000000000000000" pitchFamily="50" charset="0"/>
              </a:rPr>
              <a:t>Увеличение объёма правил или фреймов приводит к </a:t>
            </a:r>
            <a:r>
              <a:rPr lang="ru-RU" sz="1400" b="1" dirty="0">
                <a:latin typeface="HSE Sans" panose="02000000000000000000" pitchFamily="50" charset="0"/>
              </a:rPr>
              <a:t>экспоненциальному росту сложности логического вывода</a:t>
            </a:r>
            <a:endParaRPr lang="ru-RU" sz="1400" dirty="0">
              <a:latin typeface="HSE Sans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HSE Sans" panose="02000000000000000000" pitchFamily="50" charset="0"/>
              </a:rPr>
              <a:t>Это ухудшает быстродействие и затрудняет отладку системы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874EE5-68C9-1B68-A14F-FBBA654BC1BF}"/>
              </a:ext>
            </a:extLst>
          </p:cNvPr>
          <p:cNvSpPr txBox="1"/>
          <p:nvPr/>
        </p:nvSpPr>
        <p:spPr>
          <a:xfrm>
            <a:off x="452761" y="5423064"/>
            <a:ext cx="67714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b="1" dirty="0">
                <a:latin typeface="HSE Sans" panose="02000000000000000000" pitchFamily="50" charset="0"/>
              </a:rPr>
              <a:t>📡</a:t>
            </a:r>
            <a:r>
              <a:rPr lang="en-US" b="1" dirty="0">
                <a:latin typeface="HSE Sans" panose="02000000000000000000" pitchFamily="50" charset="0"/>
              </a:rPr>
              <a:t> </a:t>
            </a:r>
            <a:r>
              <a:rPr lang="ru-RU" b="1" dirty="0">
                <a:latin typeface="HSE Sans" panose="02000000000000000000" pitchFamily="50" charset="0"/>
              </a:rPr>
              <a:t>Зависимость от качества исходных данных</a:t>
            </a:r>
            <a:endParaRPr lang="en-US" b="1" dirty="0">
              <a:latin typeface="HSE Sans" panose="02000000000000000000" pitchFamily="50" charset="0"/>
            </a:endParaRPr>
          </a:p>
          <a:p>
            <a:pPr>
              <a:buNone/>
            </a:pPr>
            <a:endParaRPr lang="ru-RU" b="1" dirty="0">
              <a:latin typeface="HSE Sans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HSE Sans" panose="02000000000000000000" pitchFamily="50" charset="0"/>
              </a:rPr>
              <a:t>ЭС уязвимы к </a:t>
            </a:r>
            <a:r>
              <a:rPr lang="ru-RU" sz="1400" b="1" dirty="0">
                <a:latin typeface="HSE Sans" panose="02000000000000000000" pitchFamily="50" charset="0"/>
              </a:rPr>
              <a:t>ошибкам, шумам и неточным вводам</a:t>
            </a:r>
            <a:endParaRPr lang="ru-RU" sz="1400" dirty="0">
              <a:latin typeface="HSE Sans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HSE Sans" panose="02000000000000000000" pitchFamily="50" charset="0"/>
              </a:rPr>
              <a:t>Даже малозначительная ошибка в знании может привести к неверному выводу</a:t>
            </a:r>
          </a:p>
        </p:txBody>
      </p:sp>
    </p:spTree>
    <p:extLst>
      <p:ext uri="{BB962C8B-B14F-4D97-AF65-F5344CB8AC3E}">
        <p14:creationId xmlns:p14="http://schemas.microsoft.com/office/powerpoint/2010/main" val="2782982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A22CE-5077-D9D0-5C82-A6EAC0F31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9E3DD159-651F-5B11-10A7-0F81C430A1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им. А.Н. Тихонова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D17476-4F4E-27CA-D7B6-FD2E00E37E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Обзор и анализ построения экспертных систем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50D94B-77F9-5E86-E282-FF5CD55D9D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Ограничения экспертных систем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BC7D4-BF55-551E-3202-0D8753542F7D}"/>
              </a:ext>
            </a:extLst>
          </p:cNvPr>
          <p:cNvSpPr txBox="1"/>
          <p:nvPr/>
        </p:nvSpPr>
        <p:spPr>
          <a:xfrm>
            <a:off x="452761" y="1335391"/>
            <a:ext cx="5521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HSE Sans" panose="02000000000000000000" pitchFamily="2" charset="0"/>
              </a:rPr>
              <a:t>Ограничения экспертных систем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75C09B-2A87-51CD-A18D-DECAC6464C30}"/>
              </a:ext>
            </a:extLst>
          </p:cNvPr>
          <p:cNvSpPr txBox="1"/>
          <p:nvPr/>
        </p:nvSpPr>
        <p:spPr>
          <a:xfrm>
            <a:off x="452761" y="2190562"/>
            <a:ext cx="79448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b="1" dirty="0">
                <a:latin typeface="HSE Sans" panose="02000000000000000000" pitchFamily="50" charset="0"/>
              </a:rPr>
              <a:t>🧑‍🏭</a:t>
            </a:r>
            <a:r>
              <a:rPr lang="en-US" b="1" dirty="0">
                <a:latin typeface="HSE Sans" panose="02000000000000000000" pitchFamily="50" charset="0"/>
              </a:rPr>
              <a:t> </a:t>
            </a:r>
            <a:r>
              <a:rPr lang="ru-RU" b="1" dirty="0">
                <a:latin typeface="HSE Sans" panose="02000000000000000000" pitchFamily="50" charset="0"/>
              </a:rPr>
              <a:t>Зависимость от квалификации разработчика</a:t>
            </a:r>
            <a:endParaRPr lang="en-US" b="1" dirty="0">
              <a:latin typeface="HSE Sans" panose="02000000000000000000" pitchFamily="50" charset="0"/>
            </a:endParaRPr>
          </a:p>
          <a:p>
            <a:pPr>
              <a:buNone/>
            </a:pPr>
            <a:endParaRPr lang="ru-RU" b="1" dirty="0">
              <a:latin typeface="HSE Sans" panose="02000000000000000000" pitchFamily="50" charset="0"/>
            </a:endParaRPr>
          </a:p>
          <a:p>
            <a:r>
              <a:rPr lang="ru-RU" sz="1400" dirty="0">
                <a:latin typeface="HSE Sans" panose="02000000000000000000" pitchFamily="50" charset="0"/>
              </a:rPr>
              <a:t>Успешность ЭС во многом зависит от компетентности: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latin typeface="HSE Sans" panose="02000000000000000000" pitchFamily="50" charset="0"/>
              </a:rPr>
              <a:t>инженера по знаниям</a:t>
            </a:r>
            <a:r>
              <a:rPr lang="ru-RU" sz="1400" dirty="0">
                <a:latin typeface="HSE Sans" panose="02000000000000000000" pitchFamily="50" charset="0"/>
              </a:rPr>
              <a:t>, формализующего знания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latin typeface="HSE Sans" panose="02000000000000000000" pitchFamily="50" charset="0"/>
              </a:rPr>
              <a:t>эксперта</a:t>
            </a:r>
            <a:r>
              <a:rPr lang="ru-RU" sz="1400" dirty="0">
                <a:latin typeface="HSE Sans" panose="02000000000000000000" pitchFamily="50" charset="0"/>
              </a:rPr>
              <a:t>, предоставляющего знания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latin typeface="HSE Sans" panose="02000000000000000000" pitchFamily="50" charset="0"/>
              </a:rPr>
              <a:t>программиста</a:t>
            </a:r>
            <a:r>
              <a:rPr lang="ru-RU" sz="1400" dirty="0">
                <a:latin typeface="HSE Sans" panose="02000000000000000000" pitchFamily="50" charset="0"/>
              </a:rPr>
              <a:t>, реализующего архитектуру и интерфейс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A0CA09-2927-CF19-6AAA-166A38B4D9BE}"/>
              </a:ext>
            </a:extLst>
          </p:cNvPr>
          <p:cNvSpPr txBox="1"/>
          <p:nvPr/>
        </p:nvSpPr>
        <p:spPr>
          <a:xfrm>
            <a:off x="457513" y="4030618"/>
            <a:ext cx="563006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b="1" dirty="0">
                <a:latin typeface="HSE Sans" panose="02000000000000000000" pitchFamily="50" charset="0"/>
              </a:rPr>
              <a:t>🧾</a:t>
            </a:r>
            <a:r>
              <a:rPr lang="en-US" b="1" dirty="0">
                <a:latin typeface="HSE Sans" panose="02000000000000000000" pitchFamily="50" charset="0"/>
              </a:rPr>
              <a:t> </a:t>
            </a:r>
            <a:r>
              <a:rPr lang="ru-RU" b="1" dirty="0">
                <a:latin typeface="HSE Sans" panose="02000000000000000000" pitchFamily="50" charset="0"/>
              </a:rPr>
              <a:t>Сложность валидации и сертификации</a:t>
            </a:r>
            <a:endParaRPr lang="en-US" b="1" dirty="0">
              <a:latin typeface="HSE Sans" panose="02000000000000000000" pitchFamily="50" charset="0"/>
            </a:endParaRPr>
          </a:p>
          <a:p>
            <a:pPr>
              <a:buNone/>
            </a:pPr>
            <a:endParaRPr lang="ru-RU" sz="1400" b="1" dirty="0">
              <a:latin typeface="HSE Sans" panose="02000000000000000000" pitchFamily="50" charset="0"/>
            </a:endParaRPr>
          </a:p>
          <a:p>
            <a:r>
              <a:rPr lang="ru-RU" sz="1400" dirty="0">
                <a:latin typeface="HSE Sans" panose="02000000000000000000" pitchFamily="50" charset="0"/>
              </a:rPr>
              <a:t>Проверка корректности базы знаний и поведения системы требует: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HSE Sans" panose="02000000000000000000" pitchFamily="50" charset="0"/>
              </a:rPr>
              <a:t>тщательного тестирования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HSE Sans" panose="02000000000000000000" pitchFamily="50" charset="0"/>
              </a:rPr>
              <a:t>участия нескольких экспертов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HSE Sans" panose="02000000000000000000" pitchFamily="50" charset="0"/>
              </a:rPr>
              <a:t>наличия эталонных сценариев</a:t>
            </a:r>
          </a:p>
        </p:txBody>
      </p:sp>
    </p:spTree>
    <p:extLst>
      <p:ext uri="{BB962C8B-B14F-4D97-AF65-F5344CB8AC3E}">
        <p14:creationId xmlns:p14="http://schemas.microsoft.com/office/powerpoint/2010/main" val="1999168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A1714-5D6F-40C3-0476-B852E958D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8DD88DFD-8C75-DDA7-3A48-A859249B50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им. А.Н. Тихонова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5204CB-61ED-3B09-BD16-066CF44279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Обзор и анализ построения экспертных систем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60318E-4F80-F35C-6829-A36E30F333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Современные тенденции в развитии экспертных систем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17B60B-9F83-2D78-6647-29973D19E54F}"/>
              </a:ext>
            </a:extLst>
          </p:cNvPr>
          <p:cNvSpPr txBox="1"/>
          <p:nvPr/>
        </p:nvSpPr>
        <p:spPr>
          <a:xfrm>
            <a:off x="587038" y="2237173"/>
            <a:ext cx="942697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>
                <a:latin typeface="HSE Sans" panose="02000000000000000000" pitchFamily="50" charset="0"/>
              </a:rPr>
              <a:t>🧠 Интеграция с технологиями искусственного интеллекта</a:t>
            </a:r>
            <a:endParaRPr lang="en-US" sz="1400" b="1" dirty="0">
              <a:latin typeface="HSE Sans" panose="02000000000000000000" pitchFamily="50" charset="0"/>
            </a:endParaRPr>
          </a:p>
          <a:p>
            <a:pPr>
              <a:buNone/>
            </a:pPr>
            <a:endParaRPr lang="ru-RU" sz="1400" b="1" dirty="0">
              <a:latin typeface="HSE Sans" panose="020000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HSE Sans" panose="02000000000000000000" pitchFamily="50" charset="0"/>
              </a:rPr>
              <a:t>ЭС активно объединяются с методами </a:t>
            </a:r>
            <a:r>
              <a:rPr lang="ru-RU" sz="1400" b="1" dirty="0">
                <a:latin typeface="HSE Sans" panose="02000000000000000000" pitchFamily="50" charset="0"/>
              </a:rPr>
              <a:t>машинного обучения</a:t>
            </a:r>
            <a:r>
              <a:rPr lang="ru-RU" sz="1400" dirty="0">
                <a:latin typeface="HSE Sans" panose="02000000000000000000" pitchFamily="50" charset="0"/>
              </a:rPr>
              <a:t>, </a:t>
            </a:r>
            <a:r>
              <a:rPr lang="ru-RU" sz="1400" b="1" dirty="0">
                <a:latin typeface="HSE Sans" panose="02000000000000000000" pitchFamily="50" charset="0"/>
              </a:rPr>
              <a:t>обработки естественного языка (NLP)</a:t>
            </a:r>
            <a:r>
              <a:rPr lang="ru-RU" sz="1400" dirty="0">
                <a:latin typeface="HSE Sans" panose="02000000000000000000" pitchFamily="50" charset="0"/>
              </a:rPr>
              <a:t> и </a:t>
            </a:r>
            <a:r>
              <a:rPr lang="ru-RU" sz="1400" b="1" dirty="0">
                <a:latin typeface="HSE Sans" panose="02000000000000000000" pitchFamily="50" charset="0"/>
              </a:rPr>
              <a:t>глубокого обучения</a:t>
            </a:r>
            <a:r>
              <a:rPr lang="ru-RU" sz="1400" dirty="0">
                <a:latin typeface="HSE Sans" panose="02000000000000000000" pitchFamily="50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HSE Sans" panose="02000000000000000000" pitchFamily="50" charset="0"/>
              </a:rPr>
              <a:t>Это приводит к созданию </a:t>
            </a:r>
            <a:r>
              <a:rPr lang="ru-RU" sz="1400" b="1" dirty="0">
                <a:latin typeface="HSE Sans" panose="02000000000000000000" pitchFamily="50" charset="0"/>
              </a:rPr>
              <a:t>гибридных интеллектуальных систем</a:t>
            </a:r>
            <a:r>
              <a:rPr lang="ru-RU" sz="1400" dirty="0">
                <a:latin typeface="HSE Sans" panose="02000000000000000000" pitchFamily="50" charset="0"/>
              </a:rPr>
              <a:t>, сочетающих экспертные знания с адаптивным поведением (например, самообучение на новых данных).</a:t>
            </a:r>
            <a:endParaRPr lang="en-US" sz="1400" dirty="0">
              <a:latin typeface="HSE Sans" panose="020000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>
              <a:latin typeface="HSE Sans" panose="02000000000000000000" pitchFamily="50" charset="0"/>
            </a:endParaRPr>
          </a:p>
          <a:p>
            <a:pPr>
              <a:buNone/>
            </a:pPr>
            <a:r>
              <a:rPr lang="ru-RU" sz="1400" b="1" dirty="0">
                <a:latin typeface="HSE Sans" panose="02000000000000000000" pitchFamily="50" charset="0"/>
              </a:rPr>
              <a:t>🌐 Переход к онтологиям и семантическим моделям</a:t>
            </a:r>
            <a:endParaRPr lang="en-US" sz="1400" b="1" dirty="0">
              <a:latin typeface="HSE Sans" panose="02000000000000000000" pitchFamily="50" charset="0"/>
            </a:endParaRPr>
          </a:p>
          <a:p>
            <a:pPr>
              <a:buNone/>
            </a:pPr>
            <a:endParaRPr lang="ru-RU" sz="1400" b="1" dirty="0">
              <a:latin typeface="HSE Sans" panose="020000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HSE Sans" panose="02000000000000000000" pitchFamily="50" charset="0"/>
              </a:rPr>
              <a:t>Всё чаще используются </a:t>
            </a:r>
            <a:r>
              <a:rPr lang="ru-RU" sz="1400" b="1" dirty="0">
                <a:latin typeface="HSE Sans" panose="02000000000000000000" pitchFamily="50" charset="0"/>
              </a:rPr>
              <a:t>онтологические подходы</a:t>
            </a:r>
            <a:r>
              <a:rPr lang="ru-RU" sz="1400" dirty="0">
                <a:latin typeface="HSE Sans" panose="02000000000000000000" pitchFamily="50" charset="0"/>
              </a:rPr>
              <a:t> для описания предметных областей, особенно в медицине, промышленности и наукоёмких отраслях.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HSE Sans" panose="02000000000000000000" pitchFamily="50" charset="0"/>
              </a:rPr>
              <a:t>Онтологии обеспечивают </a:t>
            </a:r>
            <a:r>
              <a:rPr lang="ru-RU" sz="1400" b="1" dirty="0">
                <a:latin typeface="HSE Sans" panose="02000000000000000000" pitchFamily="50" charset="0"/>
              </a:rPr>
              <a:t>интероперабельность</a:t>
            </a:r>
            <a:r>
              <a:rPr lang="ru-RU" sz="1400" dirty="0">
                <a:latin typeface="HSE Sans" panose="02000000000000000000" pitchFamily="50" charset="0"/>
              </a:rPr>
              <a:t>, повторное использование знаний и интеграцию с </a:t>
            </a:r>
            <a:r>
              <a:rPr lang="ru-RU" sz="1400" b="1" dirty="0">
                <a:latin typeface="HSE Sans" panose="02000000000000000000" pitchFamily="50" charset="0"/>
              </a:rPr>
              <a:t>Semantic Web</a:t>
            </a:r>
            <a:r>
              <a:rPr lang="ru-RU" sz="1400" dirty="0">
                <a:latin typeface="HSE Sans" panose="02000000000000000000" pitchFamily="50" charset="0"/>
              </a:rPr>
              <a:t>.</a:t>
            </a:r>
            <a:endParaRPr lang="en-US" sz="1400" dirty="0">
              <a:latin typeface="HSE Sans" panose="020000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>
              <a:latin typeface="HSE Sans" panose="02000000000000000000" pitchFamily="50" charset="0"/>
            </a:endParaRPr>
          </a:p>
          <a:p>
            <a:pPr>
              <a:buNone/>
            </a:pPr>
            <a:r>
              <a:rPr lang="ru-RU" sz="1400" b="1" dirty="0">
                <a:latin typeface="HSE Sans" panose="02000000000000000000" pitchFamily="50" charset="0"/>
              </a:rPr>
              <a:t>🔄 Гибридизация и мультиагентные архитектуры</a:t>
            </a:r>
            <a:endParaRPr lang="en-US" sz="1400" b="1" dirty="0">
              <a:latin typeface="HSE Sans" panose="02000000000000000000" pitchFamily="50" charset="0"/>
            </a:endParaRPr>
          </a:p>
          <a:p>
            <a:pPr>
              <a:buNone/>
            </a:pPr>
            <a:endParaRPr lang="ru-RU" sz="1400" b="1" dirty="0">
              <a:latin typeface="HSE Sans" panose="020000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HSE Sans" panose="02000000000000000000" pitchFamily="50" charset="0"/>
              </a:rPr>
              <a:t>Ведущая тенденция — </a:t>
            </a:r>
            <a:r>
              <a:rPr lang="ru-RU" sz="1400" b="1" dirty="0">
                <a:latin typeface="HSE Sans" panose="02000000000000000000" pitchFamily="50" charset="0"/>
              </a:rPr>
              <a:t>интеграция ЭС с другими интеллектуальными подсистемами</a:t>
            </a:r>
            <a:r>
              <a:rPr lang="ru-RU" sz="1400" dirty="0">
                <a:latin typeface="HSE Sans" panose="02000000000000000000" pitchFamily="50" charset="0"/>
              </a:rPr>
              <a:t> (агентами, нейросетями, рекомендательными системами).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HSE Sans" panose="02000000000000000000" pitchFamily="50" charset="0"/>
              </a:rPr>
              <a:t>Такие архитектуры повышают </a:t>
            </a:r>
            <a:r>
              <a:rPr lang="ru-RU" sz="1400" b="1" dirty="0">
                <a:latin typeface="HSE Sans" panose="02000000000000000000" pitchFamily="50" charset="0"/>
              </a:rPr>
              <a:t>масштабируемость и устойчивость</a:t>
            </a:r>
            <a:r>
              <a:rPr lang="ru-RU" sz="1400" dirty="0">
                <a:latin typeface="HSE Sans" panose="02000000000000000000" pitchFamily="50" charset="0"/>
              </a:rPr>
              <a:t> систем.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FE843C-A57D-7E24-6F88-DA2AB8AC2FE7}"/>
              </a:ext>
            </a:extLst>
          </p:cNvPr>
          <p:cNvSpPr txBox="1"/>
          <p:nvPr/>
        </p:nvSpPr>
        <p:spPr>
          <a:xfrm>
            <a:off x="452761" y="1335391"/>
            <a:ext cx="9283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HSE Sans" panose="02000000000000000000" pitchFamily="2" charset="0"/>
              </a:rPr>
              <a:t>Современные тенденции в развитии экспертных систем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932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59F97-A636-E7C7-80F5-01E9A5E58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1AE58D6-3E86-3A60-968E-E0066BDD8C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им. А.Н. Тихонова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B4E6C8-E449-7AE3-6699-FFB7485E0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Обзор и анализ построения экспертных систем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D19871-0DA8-F3D4-A150-31D191C35E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Современные тенденции в развитии экспертных систем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EC7D01-4DF4-CF4E-C262-D074ED5855D4}"/>
              </a:ext>
            </a:extLst>
          </p:cNvPr>
          <p:cNvSpPr txBox="1"/>
          <p:nvPr/>
        </p:nvSpPr>
        <p:spPr>
          <a:xfrm>
            <a:off x="587038" y="2342726"/>
            <a:ext cx="942697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200" b="1" dirty="0">
                <a:latin typeface="HSE Sans" panose="02000000000000000000" pitchFamily="50" charset="0"/>
              </a:rPr>
              <a:t>📊 Поддержка принятия решений в реальном времени</a:t>
            </a:r>
            <a:endParaRPr lang="en-US" sz="1200" b="1" dirty="0">
              <a:latin typeface="HSE Sans" panose="02000000000000000000" pitchFamily="50" charset="0"/>
            </a:endParaRPr>
          </a:p>
          <a:p>
            <a:pPr>
              <a:buNone/>
            </a:pPr>
            <a:endParaRPr lang="ru-RU" sz="1200" b="1" dirty="0">
              <a:latin typeface="HSE Sans" panose="020000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HSE Sans" panose="02000000000000000000" pitchFamily="50" charset="0"/>
              </a:rPr>
              <a:t>Современные ЭС все чаще ориентированы на </a:t>
            </a:r>
            <a:r>
              <a:rPr lang="ru-RU" sz="1200" b="1" dirty="0">
                <a:latin typeface="HSE Sans" panose="02000000000000000000" pitchFamily="50" charset="0"/>
              </a:rPr>
              <a:t>реагирование в условиях ограниченного времени</a:t>
            </a:r>
            <a:r>
              <a:rPr lang="ru-RU" sz="1200" dirty="0">
                <a:latin typeface="HSE Sans" panose="02000000000000000000" pitchFamily="50" charset="0"/>
              </a:rPr>
              <a:t>, включая потоковую обработку данных.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HSE Sans" panose="02000000000000000000" pitchFamily="50" charset="0"/>
              </a:rPr>
              <a:t>Это критично в таких сферах, как промышленная диагностика, кибербезопасность, мониторинг состояния оборудования.</a:t>
            </a:r>
            <a:endParaRPr lang="en-US" sz="1200" dirty="0">
              <a:latin typeface="HSE Sans" panose="02000000000000000000" pitchFamily="50" charset="0"/>
            </a:endParaRPr>
          </a:p>
          <a:p>
            <a:endParaRPr lang="ru-RU" sz="1200" dirty="0">
              <a:latin typeface="HSE Sans" panose="02000000000000000000" pitchFamily="50" charset="0"/>
            </a:endParaRPr>
          </a:p>
          <a:p>
            <a:pPr>
              <a:buNone/>
            </a:pPr>
            <a:r>
              <a:rPr lang="ru-RU" sz="1200" b="1" dirty="0">
                <a:latin typeface="HSE Sans" panose="02000000000000000000" pitchFamily="50" charset="0"/>
              </a:rPr>
              <a:t>📲 Внедрение в мобильные и распределённые среды</a:t>
            </a:r>
            <a:endParaRPr lang="en-US" sz="1200" b="1" dirty="0">
              <a:latin typeface="HSE Sans" panose="02000000000000000000" pitchFamily="50" charset="0"/>
            </a:endParaRPr>
          </a:p>
          <a:p>
            <a:pPr>
              <a:buNone/>
            </a:pPr>
            <a:endParaRPr lang="ru-RU" sz="1200" b="1" dirty="0">
              <a:latin typeface="HSE Sans" panose="020000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HSE Sans" panose="02000000000000000000" pitchFamily="50" charset="0"/>
              </a:rPr>
              <a:t>Рост </a:t>
            </a:r>
            <a:r>
              <a:rPr lang="ru-RU" sz="1200" b="1" dirty="0">
                <a:latin typeface="HSE Sans" panose="02000000000000000000" pitchFamily="50" charset="0"/>
              </a:rPr>
              <a:t>edge computing</a:t>
            </a:r>
            <a:r>
              <a:rPr lang="ru-RU" sz="1200" dirty="0">
                <a:latin typeface="HSE Sans" panose="02000000000000000000" pitchFamily="50" charset="0"/>
              </a:rPr>
              <a:t> и IoT стимулирует разработку ЭС, функционирующих на распределённых и встроенных устройствах.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HSE Sans" panose="02000000000000000000" pitchFamily="50" charset="0"/>
              </a:rPr>
              <a:t>Пример: локальные ЭС для анализа технологических параметров в умных фабриках (Smart Manufacturing).</a:t>
            </a:r>
            <a:endParaRPr lang="en-US" sz="1200" dirty="0">
              <a:latin typeface="HSE Sans" panose="02000000000000000000" pitchFamily="50" charset="0"/>
            </a:endParaRPr>
          </a:p>
          <a:p>
            <a:endParaRPr lang="ru-RU" sz="1200" dirty="0">
              <a:latin typeface="HSE Sans" panose="02000000000000000000" pitchFamily="50" charset="0"/>
            </a:endParaRPr>
          </a:p>
          <a:p>
            <a:pPr>
              <a:buNone/>
            </a:pPr>
            <a:r>
              <a:rPr lang="ru-RU" sz="1200" b="1" dirty="0">
                <a:latin typeface="HSE Sans" panose="02000000000000000000" pitchFamily="50" charset="0"/>
              </a:rPr>
              <a:t>📡 Эволюция интерфейсов и объяснимости решений</a:t>
            </a:r>
            <a:endParaRPr lang="en-US" sz="1200" b="1" dirty="0">
              <a:latin typeface="HSE Sans" panose="02000000000000000000" pitchFamily="50" charset="0"/>
            </a:endParaRPr>
          </a:p>
          <a:p>
            <a:pPr>
              <a:buNone/>
            </a:pPr>
            <a:endParaRPr lang="ru-RU" sz="1200" b="1" dirty="0">
              <a:latin typeface="HSE Sans" panose="020000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HSE Sans" panose="02000000000000000000" pitchFamily="50" charset="0"/>
              </a:rPr>
              <a:t>Современные ЭС стремятся к </a:t>
            </a:r>
            <a:r>
              <a:rPr lang="ru-RU" sz="1200" b="1" dirty="0">
                <a:latin typeface="HSE Sans" panose="02000000000000000000" pitchFamily="50" charset="0"/>
              </a:rPr>
              <a:t>высокой степени объяснимости решений</a:t>
            </a:r>
            <a:r>
              <a:rPr lang="ru-RU" sz="1200" dirty="0">
                <a:latin typeface="HSE Sans" panose="02000000000000000000" pitchFamily="50" charset="0"/>
              </a:rPr>
              <a:t> (explainable AI, XAI).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HSE Sans" panose="02000000000000000000" pitchFamily="50" charset="0"/>
              </a:rPr>
              <a:t>Уделяется внимание </a:t>
            </a:r>
            <a:r>
              <a:rPr lang="ru-RU" sz="1200" b="1" dirty="0">
                <a:latin typeface="HSE Sans" panose="02000000000000000000" pitchFamily="50" charset="0"/>
              </a:rPr>
              <a:t>удобству взаимодействия</a:t>
            </a:r>
            <a:r>
              <a:rPr lang="ru-RU" sz="1200" dirty="0">
                <a:latin typeface="HSE Sans" panose="02000000000000000000" pitchFamily="50" charset="0"/>
              </a:rPr>
              <a:t>: голосовые интерфейсы, адаптивные диалоги, визуализация причин вывода.</a:t>
            </a:r>
            <a:endParaRPr lang="en-US" sz="1200" dirty="0">
              <a:latin typeface="HSE Sans" panose="020000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HSE Sans" panose="02000000000000000000" pitchFamily="50" charset="0"/>
            </a:endParaRPr>
          </a:p>
          <a:p>
            <a:pPr>
              <a:buNone/>
            </a:pPr>
            <a:r>
              <a:rPr lang="ru-RU" sz="1200" b="1" dirty="0">
                <a:latin typeface="HSE Sans" panose="02000000000000000000" pitchFamily="50" charset="0"/>
              </a:rPr>
              <a:t>🔐 Обеспечение безопасности и этики</a:t>
            </a:r>
            <a:endParaRPr lang="en-US" sz="1200" b="1" dirty="0">
              <a:latin typeface="HSE Sans" panose="02000000000000000000" pitchFamily="50" charset="0"/>
            </a:endParaRPr>
          </a:p>
          <a:p>
            <a:pPr>
              <a:buNone/>
            </a:pPr>
            <a:endParaRPr lang="ru-RU" sz="1200" b="1" dirty="0">
              <a:latin typeface="HSE Sans" panose="02000000000000000000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HSE Sans" panose="02000000000000000000" pitchFamily="50" charset="0"/>
              </a:rPr>
              <a:t>С ростом автоматизации ЭС усиливаются требования к </a:t>
            </a:r>
            <a:r>
              <a:rPr lang="ru-RU" sz="1200" b="1" dirty="0">
                <a:latin typeface="HSE Sans" panose="02000000000000000000" pitchFamily="50" charset="0"/>
              </a:rPr>
              <a:t>вопросам надежности, безопасности, этического использования</a:t>
            </a:r>
            <a:r>
              <a:rPr lang="ru-RU" sz="1200" dirty="0">
                <a:latin typeface="HSE Sans" panose="02000000000000000000" pitchFamily="50" charset="0"/>
              </a:rPr>
              <a:t> знаний.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HSE Sans" panose="02000000000000000000" pitchFamily="50" charset="0"/>
              </a:rPr>
              <a:t>Особое внимание уделяется </a:t>
            </a:r>
            <a:r>
              <a:rPr lang="ru-RU" sz="1200" b="1" dirty="0">
                <a:latin typeface="HSE Sans" panose="02000000000000000000" pitchFamily="50" charset="0"/>
              </a:rPr>
              <a:t>валидируемости базы знаний</a:t>
            </a:r>
            <a:r>
              <a:rPr lang="ru-RU" sz="1200" dirty="0">
                <a:latin typeface="HSE Sans" panose="02000000000000000000" pitchFamily="50" charset="0"/>
              </a:rPr>
              <a:t>, защите от ошибок и ограничению «чёрного ящика».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B30542-B457-D09B-A53F-564AB6E815C6}"/>
              </a:ext>
            </a:extLst>
          </p:cNvPr>
          <p:cNvSpPr txBox="1"/>
          <p:nvPr/>
        </p:nvSpPr>
        <p:spPr>
          <a:xfrm>
            <a:off x="452761" y="1335391"/>
            <a:ext cx="9283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HSE Sans" panose="02000000000000000000" pitchFamily="2" charset="0"/>
              </a:rPr>
              <a:t>Современные тенденции в развитии экспертных систем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692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773A9-ACDE-A4B5-90F5-509AE49EB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808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7AC8064E-5791-204C-B92F-A018279494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им. А.Н. Тихонова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A111DD-C00C-2D48-9F7A-4E23C5BA0C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Обзор и анализ построения экспертных систем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B3E517-ED8B-0241-AB87-BE49B315EE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Понятие экспертной системы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3DFB7B-9E2A-187E-687B-C92D7B7D3E89}"/>
              </a:ext>
            </a:extLst>
          </p:cNvPr>
          <p:cNvSpPr txBox="1"/>
          <p:nvPr/>
        </p:nvSpPr>
        <p:spPr>
          <a:xfrm>
            <a:off x="531129" y="1529685"/>
            <a:ext cx="11018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HSE Sans" panose="02000000000000000000" pitchFamily="2" charset="0"/>
              </a:rPr>
              <a:t>Экспертная система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HSE Sans" panose="02000000000000000000" pitchFamily="2" charset="0"/>
              </a:rPr>
              <a:t>– система, основанная на знаниях, которая обеспечивает решение задач в конкретной области знаний или в сфере приложений путем логических выводов, извлекаемых из базы знаний, разработанной на основании человеческого опыта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HSE Sans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D3F4DE-9F22-198B-A9CD-5A41F4F68AEC}"/>
              </a:ext>
            </a:extLst>
          </p:cNvPr>
          <p:cNvSpPr/>
          <p:nvPr/>
        </p:nvSpPr>
        <p:spPr>
          <a:xfrm>
            <a:off x="5095016" y="2876364"/>
            <a:ext cx="1890944" cy="852257"/>
          </a:xfrm>
          <a:prstGeom prst="rect">
            <a:avLst/>
          </a:prstGeom>
          <a:noFill/>
          <a:ln w="1905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Экспертная система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2792E5-8650-8C20-25DD-2DFBF0B11C5A}"/>
              </a:ext>
            </a:extLst>
          </p:cNvPr>
          <p:cNvSpPr/>
          <p:nvPr/>
        </p:nvSpPr>
        <p:spPr>
          <a:xfrm>
            <a:off x="1820636" y="4198832"/>
            <a:ext cx="1890944" cy="852257"/>
          </a:xfrm>
          <a:prstGeom prst="rect">
            <a:avLst/>
          </a:prstGeom>
          <a:noFill/>
          <a:ln w="1905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База знаний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6C92F6-4B2A-FCBE-AF98-102AF83C49E1}"/>
              </a:ext>
            </a:extLst>
          </p:cNvPr>
          <p:cNvSpPr/>
          <p:nvPr/>
        </p:nvSpPr>
        <p:spPr>
          <a:xfrm>
            <a:off x="4566411" y="4227248"/>
            <a:ext cx="2948153" cy="852257"/>
          </a:xfrm>
          <a:prstGeom prst="rect">
            <a:avLst/>
          </a:prstGeom>
          <a:noFill/>
          <a:ln w="1905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Механизм логического вывода (</a:t>
            </a:r>
            <a:r>
              <a:rPr lang="en-US" dirty="0">
                <a:solidFill>
                  <a:sysClr val="windowText" lastClr="000000"/>
                </a:solidFill>
              </a:rPr>
              <a:t>API)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F919BF-9AE7-34A1-3606-E9655E0EAD62}"/>
              </a:ext>
            </a:extLst>
          </p:cNvPr>
          <p:cNvSpPr/>
          <p:nvPr/>
        </p:nvSpPr>
        <p:spPr>
          <a:xfrm>
            <a:off x="605875" y="5549717"/>
            <a:ext cx="1890944" cy="852257"/>
          </a:xfrm>
          <a:prstGeom prst="rect">
            <a:avLst/>
          </a:prstGeom>
          <a:noFill/>
          <a:ln w="1905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Правила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2F71C1-BC58-262F-4E89-2C7A00C5E366}"/>
              </a:ext>
            </a:extLst>
          </p:cNvPr>
          <p:cNvSpPr/>
          <p:nvPr/>
        </p:nvSpPr>
        <p:spPr>
          <a:xfrm>
            <a:off x="3045514" y="5549716"/>
            <a:ext cx="1890944" cy="852257"/>
          </a:xfrm>
          <a:prstGeom prst="rect">
            <a:avLst/>
          </a:prstGeom>
          <a:noFill/>
          <a:ln w="1905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Факты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F0E8C-70C2-EFB5-6FB7-E733073324EF}"/>
              </a:ext>
            </a:extLst>
          </p:cNvPr>
          <p:cNvSpPr/>
          <p:nvPr/>
        </p:nvSpPr>
        <p:spPr>
          <a:xfrm>
            <a:off x="8241214" y="4198832"/>
            <a:ext cx="2130149" cy="852257"/>
          </a:xfrm>
          <a:prstGeom prst="rect">
            <a:avLst/>
          </a:prstGeom>
          <a:noFill/>
          <a:ln w="1905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Пользовательский интерфейс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6DB5D8F-947C-363C-28B5-9C0504C35271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flipH="1">
            <a:off x="2766108" y="3728621"/>
            <a:ext cx="3274380" cy="4702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69C21E4-0369-79D3-DD65-28F7982A1465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6040488" y="3728621"/>
            <a:ext cx="0" cy="4986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3C404F9-379F-0CC6-E029-31F85F9C9E9F}"/>
              </a:ext>
            </a:extLst>
          </p:cNvPr>
          <p:cNvCxnSpPr>
            <a:cxnSpLocks/>
            <a:stCxn id="6" idx="2"/>
            <a:endCxn id="12" idx="0"/>
          </p:cNvCxnSpPr>
          <p:nvPr/>
        </p:nvCxnSpPr>
        <p:spPr>
          <a:xfrm>
            <a:off x="6040488" y="3728621"/>
            <a:ext cx="3265801" cy="4702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00C3288-014F-79AD-4A9A-C07EDA9F3C43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flipH="1">
            <a:off x="1551347" y="5051089"/>
            <a:ext cx="1214761" cy="4986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3273CF9-2AC6-AEE8-E8FB-CF6F96992929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>
            <a:off x="2766108" y="5051089"/>
            <a:ext cx="1224878" cy="4986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66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66573-0A58-5254-A856-0E0769627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8F76748B-6603-CCD5-A494-519F48E67B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им. А.Н. Тихонова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84CA69-8A17-0D20-14AF-939016293E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Обзор и анализ построения экспертных систем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702842-7AE7-DA34-0FA0-7324176A9A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1907564" cy="408109"/>
          </a:xfrm>
        </p:spPr>
        <p:txBody>
          <a:bodyPr/>
          <a:lstStyle/>
          <a:p>
            <a:r>
              <a:rPr lang="ru-RU" dirty="0"/>
              <a:t>Области применения экспертных систем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4873F8-46B5-36DC-B034-D9FC43EB20BD}"/>
              </a:ext>
            </a:extLst>
          </p:cNvPr>
          <p:cNvSpPr txBox="1"/>
          <p:nvPr/>
        </p:nvSpPr>
        <p:spPr>
          <a:xfrm>
            <a:off x="452761" y="1553579"/>
            <a:ext cx="5448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HSE Sans" panose="02000000000000000000" pitchFamily="2" charset="0"/>
              </a:rPr>
              <a:t>Применение экспертных систем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HSE Sans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EADBE0-1333-4218-03D8-5F630CFFA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140" y="2929630"/>
            <a:ext cx="4135472" cy="2754174"/>
          </a:xfrm>
          <a:prstGeom prst="rect">
            <a:avLst/>
          </a:prstGeom>
        </p:spPr>
      </p:pic>
      <p:pic>
        <p:nvPicPr>
          <p:cNvPr id="2050" name="Picture 2" descr="Understanding Cyc, the AI database – jtoy">
            <a:extLst>
              <a:ext uri="{FF2B5EF4-FFF2-40B4-BE49-F238E27FC236}">
                <a16:creationId xmlns:a16="http://schemas.microsoft.com/office/drawing/2014/main" id="{AE91B414-E7D9-9D6A-CEC5-947B8371B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88" y="2476869"/>
            <a:ext cx="4223601" cy="360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39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43988-007F-BF56-C7F6-C830971BD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3215127-26FC-3298-248C-C120E73733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им. А.Н. Тихонова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8280F2-61B3-3B3A-29CA-4460540DE4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Обзор и анализ построения экспертных систем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F0BAAD-0F9D-B73A-21CE-A14DBE274D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Примеры экспертных систем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A82CDE-89B4-C3F7-5D2D-8D71989AB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19" y="2334827"/>
            <a:ext cx="5610190" cy="34889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DB7B6A-7BCA-941C-3178-C20910231409}"/>
              </a:ext>
            </a:extLst>
          </p:cNvPr>
          <p:cNvSpPr txBox="1"/>
          <p:nvPr/>
        </p:nvSpPr>
        <p:spPr>
          <a:xfrm>
            <a:off x="476266" y="1410838"/>
            <a:ext cx="4940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HSE Sans" panose="02000000000000000000" pitchFamily="2" charset="0"/>
              </a:rPr>
              <a:t>Примеры экспертных систем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HSE Sans" panose="02000000000000000000" pitchFamily="2" charset="0"/>
            </a:endParaRPr>
          </a:p>
        </p:txBody>
      </p:sp>
      <p:pic>
        <p:nvPicPr>
          <p:cNvPr id="8" name="Picture 4" descr="Gruppe 3: MYCIN">
            <a:extLst>
              <a:ext uri="{FF2B5EF4-FFF2-40B4-BE49-F238E27FC236}">
                <a16:creationId xmlns:a16="http://schemas.microsoft.com/office/drawing/2014/main" id="{0602ECFA-4450-051A-2FDF-5B72C5C73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92" y="2334827"/>
            <a:ext cx="5527600" cy="3424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02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C2022-1555-00BF-2DF6-272D011E4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3092C64-8A35-0144-E4F6-FB2A516FE6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им. А.Н. Тихонова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4D9BAF-6120-4F94-26D3-071F13EE99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Обзор и анализ построения экспертных систем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31EEC5-AFA5-FF20-7AFE-0885F60AAF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Примеры экспертных систем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F184EF-9AD0-6F85-3798-7355F2874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61" y="1908699"/>
            <a:ext cx="5208626" cy="3892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ECB1F2-C44F-8109-F22C-58B482DF1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015" y="1535568"/>
            <a:ext cx="5005871" cy="4856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2022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BEE73-8F17-2D91-4A67-B192266E5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784466A1-E089-254C-A444-001501D3C4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им. А.Н. Тихонова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72FBF6-9D0A-0E60-2839-3C0ABE76E6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Обзор и анализ построения экспертных систем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2C84AE-F535-12B5-2737-90BFC34EC8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Инструменты для построения экспертных систем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E55F4AD-FF97-6077-3D5F-43D411AEF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984031"/>
              </p:ext>
            </p:extLst>
          </p:nvPr>
        </p:nvGraphicFramePr>
        <p:xfrm>
          <a:off x="1843819" y="2068497"/>
          <a:ext cx="8649588" cy="4288916"/>
        </p:xfrm>
        <a:graphic>
          <a:graphicData uri="http://schemas.openxmlformats.org/drawingml/2006/table">
            <a:tbl>
              <a:tblPr/>
              <a:tblGrid>
                <a:gridCol w="2883196">
                  <a:extLst>
                    <a:ext uri="{9D8B030D-6E8A-4147-A177-3AD203B41FA5}">
                      <a16:colId xmlns:a16="http://schemas.microsoft.com/office/drawing/2014/main" val="1896119711"/>
                    </a:ext>
                  </a:extLst>
                </a:gridCol>
                <a:gridCol w="2883196">
                  <a:extLst>
                    <a:ext uri="{9D8B030D-6E8A-4147-A177-3AD203B41FA5}">
                      <a16:colId xmlns:a16="http://schemas.microsoft.com/office/drawing/2014/main" val="2214630334"/>
                    </a:ext>
                  </a:extLst>
                </a:gridCol>
                <a:gridCol w="2883196">
                  <a:extLst>
                    <a:ext uri="{9D8B030D-6E8A-4147-A177-3AD203B41FA5}">
                      <a16:colId xmlns:a16="http://schemas.microsoft.com/office/drawing/2014/main" val="1439887409"/>
                    </a:ext>
                  </a:extLst>
                </a:gridCol>
              </a:tblGrid>
              <a:tr h="245603">
                <a:tc>
                  <a:txBody>
                    <a:bodyPr/>
                    <a:lstStyle/>
                    <a:p>
                      <a:r>
                        <a:rPr lang="ru-RU" sz="1400" b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HSE Sans" panose="02000000000000000000" pitchFamily="50" charset="0"/>
                        </a:rPr>
                        <a:t>Инструмент</a:t>
                      </a:r>
                      <a:endParaRPr lang="ru-RU" sz="1400">
                        <a:solidFill>
                          <a:schemeClr val="bg2">
                            <a:lumMod val="10000"/>
                          </a:schemeClr>
                        </a:solidFill>
                        <a:latin typeface="HSE Sans" panose="02000000000000000000" pitchFamily="50" charset="0"/>
                      </a:endParaRPr>
                    </a:p>
                  </a:txBody>
                  <a:tcPr marL="46291" marR="46291" marT="23145" marB="23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SE Sans" panose="02000000000000000000" pitchFamily="50" charset="0"/>
                        </a:rPr>
                        <a:t>Тип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HSE Sans" panose="02000000000000000000" pitchFamily="50" charset="0"/>
                      </a:endParaRPr>
                    </a:p>
                  </a:txBody>
                  <a:tcPr marL="46291" marR="46291" marT="23145" marB="23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SE Sans" panose="02000000000000000000" pitchFamily="50" charset="0"/>
                        </a:rPr>
                        <a:t>Особенности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HSE Sans" panose="02000000000000000000" pitchFamily="50" charset="0"/>
                      </a:endParaRPr>
                    </a:p>
                  </a:txBody>
                  <a:tcPr marL="46291" marR="46291" marT="23145" marB="231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1854667"/>
                  </a:ext>
                </a:extLst>
              </a:tr>
              <a:tr h="700583">
                <a:tc>
                  <a:txBody>
                    <a:bodyPr/>
                    <a:lstStyle/>
                    <a:p>
                      <a:r>
                        <a:rPr lang="en-US" sz="1050" b="1">
                          <a:latin typeface="HSE Sans" panose="02000000000000000000" pitchFamily="50" charset="0"/>
                        </a:rPr>
                        <a:t>CLIPS</a:t>
                      </a:r>
                      <a:r>
                        <a:rPr lang="en-US" sz="1050">
                          <a:latin typeface="HSE Sans" panose="02000000000000000000" pitchFamily="50" charset="0"/>
                        </a:rPr>
                        <a:t> (C Language Integrated Production System)</a:t>
                      </a:r>
                    </a:p>
                  </a:txBody>
                  <a:tcPr marL="46291" marR="46291" marT="23145" marB="2314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HSE Sans" panose="02000000000000000000" pitchFamily="50" charset="0"/>
                        </a:rPr>
                        <a:t>Язык + среда</a:t>
                      </a:r>
                    </a:p>
                  </a:txBody>
                  <a:tcPr marL="46291" marR="46291" marT="23145" marB="2314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HSE Sans" panose="02000000000000000000" pitchFamily="50" charset="0"/>
                        </a:rPr>
                        <a:t>Один из наиболее известных инструментов. Основан на продукционных правилах. Поддерживает объекты, модули, нечеткую логику.</a:t>
                      </a:r>
                    </a:p>
                  </a:txBody>
                  <a:tcPr marL="46291" marR="46291" marT="23145" marB="2314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770906"/>
                  </a:ext>
                </a:extLst>
              </a:tr>
              <a:tr h="569224">
                <a:tc>
                  <a:txBody>
                    <a:bodyPr/>
                    <a:lstStyle/>
                    <a:p>
                      <a:r>
                        <a:rPr lang="sv-SE" sz="1050" b="1" dirty="0">
                          <a:latin typeface="HSE Sans" panose="02000000000000000000" pitchFamily="50" charset="0"/>
                        </a:rPr>
                        <a:t>Jess</a:t>
                      </a:r>
                      <a:r>
                        <a:rPr lang="sv-SE" sz="1050" dirty="0">
                          <a:latin typeface="HSE Sans" panose="02000000000000000000" pitchFamily="50" charset="0"/>
                        </a:rPr>
                        <a:t> (Java Expert System Shell)</a:t>
                      </a:r>
                    </a:p>
                  </a:txBody>
                  <a:tcPr marL="46291" marR="46291" marT="23145" marB="2314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latin typeface="HSE Sans" panose="02000000000000000000" pitchFamily="50" charset="0"/>
                        </a:rPr>
                        <a:t>Язык</a:t>
                      </a:r>
                    </a:p>
                  </a:txBody>
                  <a:tcPr marL="46291" marR="46291" marT="23145" marB="2314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HSE Sans" panose="02000000000000000000" pitchFamily="50" charset="0"/>
                        </a:rPr>
                        <a:t>Преемник CLIPS, полностью реализован на Java. Хорошо интегрируется с Java-приложениями.</a:t>
                      </a:r>
                    </a:p>
                  </a:txBody>
                  <a:tcPr marL="46291" marR="46291" marT="23145" marB="2314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240256"/>
                  </a:ext>
                </a:extLst>
              </a:tr>
              <a:tr h="700583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HSE Sans" panose="02000000000000000000" pitchFamily="50" charset="0"/>
                        </a:rPr>
                        <a:t>Prolog</a:t>
                      </a:r>
                      <a:endParaRPr lang="en-US" sz="1050" dirty="0">
                        <a:latin typeface="HSE Sans" panose="02000000000000000000" pitchFamily="50" charset="0"/>
                      </a:endParaRPr>
                    </a:p>
                  </a:txBody>
                  <a:tcPr marL="46291" marR="46291" marT="23145" marB="2314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latin typeface="HSE Sans" panose="02000000000000000000" pitchFamily="50" charset="0"/>
                        </a:rPr>
                        <a:t>Язык логического программирования</a:t>
                      </a:r>
                    </a:p>
                  </a:txBody>
                  <a:tcPr marL="46291" marR="46291" marT="23145" marB="2314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HSE Sans" panose="02000000000000000000" pitchFamily="50" charset="0"/>
                        </a:rPr>
                        <a:t>Один из старейших языков для ЭС, основан на логике первого порядка. Широко используется для построения систем с обратным выводом.</a:t>
                      </a:r>
                    </a:p>
                  </a:txBody>
                  <a:tcPr marL="46291" marR="46291" marT="23145" marB="2314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268588"/>
                  </a:ext>
                </a:extLst>
              </a:tr>
              <a:tr h="497874">
                <a:tc>
                  <a:txBody>
                    <a:bodyPr/>
                    <a:lstStyle/>
                    <a:p>
                      <a:r>
                        <a:rPr lang="en-US" sz="1050" b="1">
                          <a:latin typeface="HSE Sans" panose="02000000000000000000" pitchFamily="50" charset="0"/>
                        </a:rPr>
                        <a:t>Drools</a:t>
                      </a:r>
                      <a:r>
                        <a:rPr lang="en-US" sz="1050">
                          <a:latin typeface="HSE Sans" panose="02000000000000000000" pitchFamily="50" charset="0"/>
                        </a:rPr>
                        <a:t> (Red Hat)</a:t>
                      </a:r>
                    </a:p>
                  </a:txBody>
                  <a:tcPr marL="46291" marR="46291" marT="23145" marB="2314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latin typeface="HSE Sans" panose="02000000000000000000" pitchFamily="50" charset="0"/>
                        </a:rPr>
                        <a:t>Правиловая система</a:t>
                      </a:r>
                    </a:p>
                  </a:txBody>
                  <a:tcPr marL="46291" marR="46291" marT="23145" marB="2314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HSE Sans" panose="02000000000000000000" pitchFamily="50" charset="0"/>
                        </a:rPr>
                        <a:t>Современная BRMS-платформа на Java. Используется в бизнесе, логистике, банковском деле.</a:t>
                      </a:r>
                    </a:p>
                  </a:txBody>
                  <a:tcPr marL="46291" marR="46291" marT="23145" marB="2314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780373"/>
                  </a:ext>
                </a:extLst>
              </a:tr>
              <a:tr h="963302">
                <a:tc>
                  <a:txBody>
                    <a:bodyPr/>
                    <a:lstStyle/>
                    <a:p>
                      <a:r>
                        <a:rPr lang="en-US" sz="1050" b="1">
                          <a:latin typeface="HSE Sans" panose="02000000000000000000" pitchFamily="50" charset="0"/>
                        </a:rPr>
                        <a:t>OWL + SWRL</a:t>
                      </a:r>
                      <a:endParaRPr lang="en-US" sz="1050">
                        <a:latin typeface="HSE Sans" panose="02000000000000000000" pitchFamily="50" charset="0"/>
                      </a:endParaRPr>
                    </a:p>
                  </a:txBody>
                  <a:tcPr marL="46291" marR="46291" marT="23145" marB="2314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latin typeface="HSE Sans" panose="02000000000000000000" pitchFamily="50" charset="0"/>
                        </a:rPr>
                        <a:t>Онтологический подход</a:t>
                      </a:r>
                    </a:p>
                  </a:txBody>
                  <a:tcPr marL="46291" marR="46291" marT="23145" marB="2314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HSE Sans" panose="02000000000000000000" pitchFamily="50" charset="0"/>
                        </a:rPr>
                        <a:t>OWL (Web Ontology Language) + SWRL (Semantic Web Rule Language) — для создания онтологий и логических правил. Часто применяется в медицинских и семантических ЭС.</a:t>
                      </a:r>
                    </a:p>
                  </a:txBody>
                  <a:tcPr marL="46291" marR="46291" marT="23145" marB="2314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4150778"/>
                  </a:ext>
                </a:extLst>
              </a:tr>
              <a:tr h="569224">
                <a:tc>
                  <a:txBody>
                    <a:bodyPr/>
                    <a:lstStyle/>
                    <a:p>
                      <a:r>
                        <a:rPr lang="en-US" sz="1050" b="1">
                          <a:latin typeface="HSE Sans" panose="02000000000000000000" pitchFamily="50" charset="0"/>
                        </a:rPr>
                        <a:t>PyKnow</a:t>
                      </a:r>
                      <a:endParaRPr lang="en-US" sz="1050">
                        <a:latin typeface="HSE Sans" panose="02000000000000000000" pitchFamily="50" charset="0"/>
                      </a:endParaRPr>
                    </a:p>
                  </a:txBody>
                  <a:tcPr marL="46291" marR="46291" marT="23145" marB="2314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>
                          <a:latin typeface="HSE Sans" panose="02000000000000000000" pitchFamily="50" charset="0"/>
                        </a:rPr>
                        <a:t>Библиотека </a:t>
                      </a:r>
                      <a:r>
                        <a:rPr lang="en-US" sz="1050">
                          <a:latin typeface="HSE Sans" panose="02000000000000000000" pitchFamily="50" charset="0"/>
                        </a:rPr>
                        <a:t>Python</a:t>
                      </a:r>
                    </a:p>
                  </a:txBody>
                  <a:tcPr marL="46291" marR="46291" marT="23145" marB="2314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HSE Sans" panose="02000000000000000000" pitchFamily="50" charset="0"/>
                        </a:rPr>
                        <a:t>Легковесная библиотека на Python для создания продукционных ЭС. Хорошо подходит для прототипов.</a:t>
                      </a:r>
                    </a:p>
                  </a:txBody>
                  <a:tcPr marL="46291" marR="46291" marT="23145" marB="2314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42125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6E60265-18C1-238E-F450-F7007B154C58}"/>
              </a:ext>
            </a:extLst>
          </p:cNvPr>
          <p:cNvSpPr txBox="1"/>
          <p:nvPr/>
        </p:nvSpPr>
        <p:spPr>
          <a:xfrm>
            <a:off x="452761" y="1335391"/>
            <a:ext cx="826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HSE Sans" panose="02000000000000000000" pitchFamily="2" charset="0"/>
              </a:rPr>
              <a:t>Инструменты для построения экспертных систем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763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9DCB0-9393-EA36-C53A-39E4FE887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B41200B-DCC9-9FA1-1443-54A1BCE76E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им. А.Н. Тихонова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FDCCAD-75FA-8933-A056-026BEAB60D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Обзор и анализ построения экспертных систем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F284DC-E107-949F-BB73-C68F40A3AE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Подходы на основе ИИ</a:t>
            </a:r>
          </a:p>
          <a:p>
            <a:r>
              <a:rPr lang="ru-RU" dirty="0"/>
              <a:t>и машинного обучения</a:t>
            </a:r>
          </a:p>
        </p:txBody>
      </p:sp>
      <p:pic>
        <p:nvPicPr>
          <p:cNvPr id="4098" name="Picture 2" descr="scikit-learn: machine learning in Python — scikit-learn 1.6.1 documentation">
            <a:extLst>
              <a:ext uri="{FF2B5EF4-FFF2-40B4-BE49-F238E27FC236}">
                <a16:creationId xmlns:a16="http://schemas.microsoft.com/office/drawing/2014/main" id="{9C86063E-3384-66B0-9328-73DDAED32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147" y="4937600"/>
            <a:ext cx="4733647" cy="149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ntroduction to TensorFlow 2 and Keras — Deep learning with TensorFlow">
            <a:extLst>
              <a:ext uri="{FF2B5EF4-FFF2-40B4-BE49-F238E27FC236}">
                <a16:creationId xmlns:a16="http://schemas.microsoft.com/office/drawing/2014/main" id="{F9705650-D917-CE67-AEC3-701A91FAA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227" y="1966681"/>
            <a:ext cx="3622487" cy="446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ow to Install PyTorch on Ubuntu 22.04 | Vultr Docs">
            <a:extLst>
              <a:ext uri="{FF2B5EF4-FFF2-40B4-BE49-F238E27FC236}">
                <a16:creationId xmlns:a16="http://schemas.microsoft.com/office/drawing/2014/main" id="{956382EF-F1DF-1957-EB65-DEF8FEFE6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74" y="2405849"/>
            <a:ext cx="4050546" cy="22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6CC803-4B70-9D73-0DEC-4885BE4D0F86}"/>
              </a:ext>
            </a:extLst>
          </p:cNvPr>
          <p:cNvSpPr txBox="1"/>
          <p:nvPr/>
        </p:nvSpPr>
        <p:spPr>
          <a:xfrm>
            <a:off x="452761" y="1335391"/>
            <a:ext cx="775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HSE Sans" panose="02000000000000000000" pitchFamily="2" charset="0"/>
              </a:rPr>
              <a:t>Подходы на основе ИИ и машинного обучения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924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6B793-5CAB-027A-09A4-E92C947C2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68B3C4EA-0F70-0219-2162-5C3E5B5E8B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им. А.Н. Тихонова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65CAFE-AED6-E9C8-C60C-51E7CF323C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Обзор и анализ построения экспертных систем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674D25-C3E5-7555-4A31-3765BEDBBA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Основные методы представления знаний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DF6199-2CA0-A35B-A2B9-DD2DD8475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158121"/>
              </p:ext>
            </p:extLst>
          </p:nvPr>
        </p:nvGraphicFramePr>
        <p:xfrm>
          <a:off x="999453" y="2038689"/>
          <a:ext cx="10193094" cy="4469568"/>
        </p:xfrm>
        <a:graphic>
          <a:graphicData uri="http://schemas.openxmlformats.org/drawingml/2006/table">
            <a:tbl>
              <a:tblPr/>
              <a:tblGrid>
                <a:gridCol w="3397698">
                  <a:extLst>
                    <a:ext uri="{9D8B030D-6E8A-4147-A177-3AD203B41FA5}">
                      <a16:colId xmlns:a16="http://schemas.microsoft.com/office/drawing/2014/main" val="2004695214"/>
                    </a:ext>
                  </a:extLst>
                </a:gridCol>
                <a:gridCol w="3397698">
                  <a:extLst>
                    <a:ext uri="{9D8B030D-6E8A-4147-A177-3AD203B41FA5}">
                      <a16:colId xmlns:a16="http://schemas.microsoft.com/office/drawing/2014/main" val="1732259925"/>
                    </a:ext>
                  </a:extLst>
                </a:gridCol>
                <a:gridCol w="3397698">
                  <a:extLst>
                    <a:ext uri="{9D8B030D-6E8A-4147-A177-3AD203B41FA5}">
                      <a16:colId xmlns:a16="http://schemas.microsoft.com/office/drawing/2014/main" val="857572110"/>
                    </a:ext>
                  </a:extLst>
                </a:gridCol>
              </a:tblGrid>
              <a:tr h="145045"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HSE Sans" panose="02000000000000000000" pitchFamily="50" charset="0"/>
                        </a:rPr>
                        <a:t>Метод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HSE Sans" panose="02000000000000000000" pitchFamily="50" charset="0"/>
                        </a:rPr>
                        <a:t>Описание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SE Sans" panose="02000000000000000000" pitchFamily="50" charset="0"/>
                        </a:rPr>
                        <a:t>Применимость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359221"/>
                  </a:ext>
                </a:extLst>
              </a:tr>
              <a:tr h="471395"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HSE Sans" panose="02000000000000000000" pitchFamily="50" charset="0"/>
                        </a:rPr>
                        <a:t>Продукционные правила (</a:t>
                      </a:r>
                      <a:r>
                        <a:rPr lang="en-US" sz="1000" b="1" dirty="0">
                          <a:latin typeface="HSE Sans" panose="02000000000000000000" pitchFamily="50" charset="0"/>
                        </a:rPr>
                        <a:t>IF–THEN)</a:t>
                      </a:r>
                      <a:endParaRPr lang="en-US" sz="1000" dirty="0">
                        <a:latin typeface="HSE Sans" panose="02000000000000000000" pitchFamily="50" charset="0"/>
                      </a:endParaRP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latin typeface="HSE Sans" panose="02000000000000000000" pitchFamily="50" charset="0"/>
                        </a:rPr>
                        <a:t>Знания представлены в виде правил вида: ЕСЛИ &lt;условие&gt;, ТО &lt;действие&gt;.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HSE Sans" panose="02000000000000000000" pitchFamily="50" charset="0"/>
                        </a:rPr>
                        <a:t>Наиболее распространённый метод. Используется в системах с прямым или обратным выводом. Пример: MYCIN, CLIPS.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2549968"/>
                  </a:ext>
                </a:extLst>
              </a:tr>
              <a:tr h="580178">
                <a:tc>
                  <a:txBody>
                    <a:bodyPr/>
                    <a:lstStyle/>
                    <a:p>
                      <a:r>
                        <a:rPr lang="ru-RU" sz="1000" b="1">
                          <a:latin typeface="HSE Sans" panose="02000000000000000000" pitchFamily="50" charset="0"/>
                        </a:rPr>
                        <a:t>Фреймы</a:t>
                      </a:r>
                      <a:endParaRPr lang="ru-RU" sz="1000">
                        <a:latin typeface="HSE Sans" panose="02000000000000000000" pitchFamily="50" charset="0"/>
                      </a:endParaRP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latin typeface="HSE Sans" panose="02000000000000000000" pitchFamily="50" charset="0"/>
                        </a:rPr>
                        <a:t>Структурированные шаблоны объектов с атрибутами (слотами). Каждый фрейм описывает понятие, его свойства и связи.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HSE Sans" panose="02000000000000000000" pitchFamily="50" charset="0"/>
                        </a:rPr>
                        <a:t>Эффективны для иерархических и объектных моделей. Удобны при моделировании реальных объектов. Пример: системы с объектной ориентацией.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724154"/>
                  </a:ext>
                </a:extLst>
              </a:tr>
              <a:tr h="471395">
                <a:tc>
                  <a:txBody>
                    <a:bodyPr/>
                    <a:lstStyle/>
                    <a:p>
                      <a:r>
                        <a:rPr lang="ru-RU" sz="1000" b="1">
                          <a:latin typeface="HSE Sans" panose="02000000000000000000" pitchFamily="50" charset="0"/>
                        </a:rPr>
                        <a:t>Семантические сети</a:t>
                      </a:r>
                      <a:endParaRPr lang="ru-RU" sz="1000">
                        <a:latin typeface="HSE Sans" panose="02000000000000000000" pitchFamily="50" charset="0"/>
                      </a:endParaRP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HSE Sans" panose="02000000000000000000" pitchFamily="50" charset="0"/>
                        </a:rPr>
                        <a:t>Графовое представление понятий и связей между ними (например, «является частью», «связан с»).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HSE Sans" panose="02000000000000000000" pitchFamily="50" charset="0"/>
                        </a:rPr>
                        <a:t>Удобны для отображения понятийных отношений и навигации по ним. Часто используются в когнитивных ЭС.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342166"/>
                  </a:ext>
                </a:extLst>
              </a:tr>
              <a:tr h="580178">
                <a:tc>
                  <a:txBody>
                    <a:bodyPr/>
                    <a:lstStyle/>
                    <a:p>
                      <a:r>
                        <a:rPr lang="ru-RU" sz="1000" b="1">
                          <a:latin typeface="HSE Sans" panose="02000000000000000000" pitchFamily="50" charset="0"/>
                        </a:rPr>
                        <a:t>Онтологии</a:t>
                      </a:r>
                      <a:endParaRPr lang="ru-RU" sz="1000">
                        <a:latin typeface="HSE Sans" panose="02000000000000000000" pitchFamily="50" charset="0"/>
                      </a:endParaRP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latin typeface="HSE Sans" panose="02000000000000000000" pitchFamily="50" charset="0"/>
                        </a:rPr>
                        <a:t>Формальное описание предметной области с классами, отношениями и аксиомами, выраженное, как правило, в OWL.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HSE Sans" panose="02000000000000000000" pitchFamily="50" charset="0"/>
                        </a:rPr>
                        <a:t>Применяются в веб-средах и медицинских ЭС. Обеспечивают высокую машиночитаемость и масштабируемость. Пример: Protégé.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429712"/>
                  </a:ext>
                </a:extLst>
              </a:tr>
              <a:tr h="471395">
                <a:tc>
                  <a:txBody>
                    <a:bodyPr/>
                    <a:lstStyle/>
                    <a:p>
                      <a:r>
                        <a:rPr lang="ru-RU" sz="1000" b="1">
                          <a:latin typeface="HSE Sans" panose="02000000000000000000" pitchFamily="50" charset="0"/>
                        </a:rPr>
                        <a:t>Формулы логики предикатов</a:t>
                      </a:r>
                      <a:endParaRPr lang="ru-RU" sz="1000">
                        <a:latin typeface="HSE Sans" panose="02000000000000000000" pitchFamily="50" charset="0"/>
                      </a:endParaRP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latin typeface="HSE Sans" panose="02000000000000000000" pitchFamily="50" charset="0"/>
                        </a:rPr>
                        <a:t>Знания формализуются с использованием логических выражений и кванторов.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HSE Sans" panose="02000000000000000000" pitchFamily="50" charset="0"/>
                        </a:rPr>
                        <a:t>Подход из логического программирования. Применяется в системах на Prolog. Позволяет строгий вывод.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4927300"/>
                  </a:ext>
                </a:extLst>
              </a:tr>
              <a:tr h="580178">
                <a:tc>
                  <a:txBody>
                    <a:bodyPr/>
                    <a:lstStyle/>
                    <a:p>
                      <a:r>
                        <a:rPr lang="ru-RU" sz="1000" b="1">
                          <a:latin typeface="HSE Sans" panose="02000000000000000000" pitchFamily="50" charset="0"/>
                        </a:rPr>
                        <a:t>Нечёткие множества и логика</a:t>
                      </a:r>
                      <a:endParaRPr lang="ru-RU" sz="1000">
                        <a:latin typeface="HSE Sans" panose="02000000000000000000" pitchFamily="50" charset="0"/>
                      </a:endParaRP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latin typeface="HSE Sans" panose="02000000000000000000" pitchFamily="50" charset="0"/>
                        </a:rPr>
                        <a:t>Знания включают лингвистические переменные и термы (например, «высокая температура», «медленный рост»).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HSE Sans" panose="02000000000000000000" pitchFamily="50" charset="0"/>
                        </a:rPr>
                        <a:t>Эффективны при неопределенности и субъективности знаний. Используются в нечетких экспертных системах.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2026617"/>
                  </a:ext>
                </a:extLst>
              </a:tr>
              <a:tr h="471395">
                <a:tc>
                  <a:txBody>
                    <a:bodyPr/>
                    <a:lstStyle/>
                    <a:p>
                      <a:r>
                        <a:rPr lang="ru-RU" sz="1000" b="1">
                          <a:latin typeface="HSE Sans" panose="02000000000000000000" pitchFamily="50" charset="0"/>
                        </a:rPr>
                        <a:t>Байесовские сети</a:t>
                      </a:r>
                      <a:endParaRPr lang="ru-RU" sz="1000">
                        <a:latin typeface="HSE Sans" panose="02000000000000000000" pitchFamily="50" charset="0"/>
                      </a:endParaRP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latin typeface="HSE Sans" panose="02000000000000000000" pitchFamily="50" charset="0"/>
                        </a:rPr>
                        <a:t>Знания представлены в виде ориентированных графов с вероятностными зависимостями между переменными.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HSE Sans" panose="02000000000000000000" pitchFamily="50" charset="0"/>
                        </a:rPr>
                        <a:t>Подход подходит для задач с высокой степенью неопределенности. Используется в медицине, диагностике.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056063"/>
                  </a:ext>
                </a:extLst>
              </a:tr>
              <a:tr h="580178">
                <a:tc>
                  <a:txBody>
                    <a:bodyPr/>
                    <a:lstStyle/>
                    <a:p>
                      <a:r>
                        <a:rPr lang="ru-RU" sz="1000" b="1">
                          <a:latin typeface="HSE Sans" panose="02000000000000000000" pitchFamily="50" charset="0"/>
                        </a:rPr>
                        <a:t>Функционально-процедурные методы</a:t>
                      </a:r>
                      <a:endParaRPr lang="ru-RU" sz="1000">
                        <a:latin typeface="HSE Sans" panose="02000000000000000000" pitchFamily="50" charset="0"/>
                      </a:endParaRP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HSE Sans" panose="02000000000000000000" pitchFamily="50" charset="0"/>
                        </a:rPr>
                        <a:t>Знания выражаются через функции, процедуры, алгоритмы обработки.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HSE Sans" panose="02000000000000000000" pitchFamily="50" charset="0"/>
                        </a:rPr>
                        <a:t>Используются при необходимости реализовать алгоритмы в виде кода. Менее удобны для объяснения решений.</a:t>
                      </a:r>
                    </a:p>
                  </a:txBody>
                  <a:tcPr marL="36261" marR="36261" marT="18131" marB="1813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032051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37526C4-6297-B9BA-E318-11F9B83416A4}"/>
              </a:ext>
            </a:extLst>
          </p:cNvPr>
          <p:cNvSpPr txBox="1"/>
          <p:nvPr/>
        </p:nvSpPr>
        <p:spPr>
          <a:xfrm>
            <a:off x="452761" y="1335391"/>
            <a:ext cx="6869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HSE Sans" panose="02000000000000000000" pitchFamily="2" charset="0"/>
              </a:rPr>
              <a:t>Основные методы представления знаний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290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0F046-AE3A-A46D-3F75-E93F7CE30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5BD64B7-9664-2CCB-D2B7-7E59C777A5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им. А.Н. Тихонова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18CABF-797A-9F86-2862-9C6DC01780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Обзор и анализ построения экспертных систем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F23554-DA60-8A28-11B4-1EE02B2883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Этапы построения экспертной системы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B43D8-663F-53D9-C622-B54EEBD5D224}"/>
              </a:ext>
            </a:extLst>
          </p:cNvPr>
          <p:cNvSpPr txBox="1"/>
          <p:nvPr/>
        </p:nvSpPr>
        <p:spPr>
          <a:xfrm>
            <a:off x="452761" y="1335391"/>
            <a:ext cx="6591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HSE Sans" panose="02000000000000000000" pitchFamily="2" charset="0"/>
              </a:rPr>
              <a:t>Этапы построения экспертной системы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HSE Sans" panose="02000000000000000000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433C604-DA76-4FAF-3ACA-B7136AB25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125954"/>
              </p:ext>
            </p:extLst>
          </p:nvPr>
        </p:nvGraphicFramePr>
        <p:xfrm>
          <a:off x="885703" y="2148397"/>
          <a:ext cx="10343472" cy="4335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9194">
                  <a:extLst>
                    <a:ext uri="{9D8B030D-6E8A-4147-A177-3AD203B41FA5}">
                      <a16:colId xmlns:a16="http://schemas.microsoft.com/office/drawing/2014/main" val="2046602796"/>
                    </a:ext>
                  </a:extLst>
                </a:gridCol>
                <a:gridCol w="7164278">
                  <a:extLst>
                    <a:ext uri="{9D8B030D-6E8A-4147-A177-3AD203B41FA5}">
                      <a16:colId xmlns:a16="http://schemas.microsoft.com/office/drawing/2014/main" val="1542939283"/>
                    </a:ext>
                  </a:extLst>
                </a:gridCol>
              </a:tblGrid>
              <a:tr h="38589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Этап</a:t>
                      </a:r>
                      <a:endParaRPr lang="en-US" sz="12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Содержание</a:t>
                      </a:r>
                      <a:endParaRPr lang="en-US" sz="12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500785"/>
                  </a:ext>
                </a:extLst>
              </a:tr>
              <a:tr h="4757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5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Идентификация проблемной области</a:t>
                      </a:r>
                      <a:endParaRPr lang="en-US" sz="105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5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Формулируются задачи, подлежащие решению; определяются цели разработки системы; устанавливается состав предметных экспертов и категорий предполагаемых пользователей</a:t>
                      </a:r>
                      <a:endParaRPr lang="en-US" sz="105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222924"/>
                  </a:ext>
                </a:extLst>
              </a:tr>
              <a:tr h="4757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5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Извлечение знаний</a:t>
                      </a:r>
                      <a:endParaRPr lang="en-US" sz="105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5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Осуществляется системный анализ предметной области; выявляются ключевые понятия, отношения и закономерности; определяются применяемые экспертами методы решения типовых задач</a:t>
                      </a:r>
                      <a:endParaRPr lang="en-US" sz="105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828106"/>
                  </a:ext>
                </a:extLst>
              </a:tr>
              <a:tr h="6660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5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Структурирование знаний</a:t>
                      </a:r>
                      <a:endParaRPr lang="en-US" sz="105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5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Выбирается интеллектуальная схема (ИС) и методы представления знаний; формализуются основные понятия; моделируется логика функционирования системы; осуществляется оценка согласованности понятийного аппарата, методов и средств манипулирования знаниями с целями разработки</a:t>
                      </a:r>
                      <a:endParaRPr lang="en-US" sz="105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049164"/>
                  </a:ext>
                </a:extLst>
              </a:tr>
              <a:tr h="8563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5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Формализация знаний</a:t>
                      </a:r>
                      <a:endParaRPr lang="en-US" sz="105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5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Производится наполнение базы знаний. Процесс включает: извлечение знаний у экспертов, их организацию для обеспечения эффективности функционирования системы и представление в форме, интерпретируемой системой. Этап реализуется инженером знаний на основе анализа экспертной деятельности</a:t>
                      </a:r>
                      <a:endParaRPr lang="en-US" sz="105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098360"/>
                  </a:ext>
                </a:extLst>
              </a:tr>
              <a:tr h="4757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5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Реализация прототипа системы</a:t>
                      </a:r>
                      <a:endParaRPr lang="en-US" sz="105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5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Разрабатываются один или несколько прототипов экспертной системы, предназначенных для решения обозначенных задач с использованием формализованных знаний</a:t>
                      </a:r>
                      <a:endParaRPr lang="en-US" sz="105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059995"/>
                  </a:ext>
                </a:extLst>
              </a:tr>
              <a:tr h="6660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5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Тестирование и верификация</a:t>
                      </a:r>
                      <a:endParaRPr lang="en-US" sz="105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5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Выполняется оценка корректности функционирования системы, адекватности выбранных моделей представления знаний и способности системы решать поставленные задачи в пределах заданной предметной области</a:t>
                      </a:r>
                      <a:endParaRPr lang="en-US" sz="105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4568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290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customXml/itemProps3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1732</Words>
  <Application>Microsoft Office PowerPoint</Application>
  <PresentationFormat>Widescreen</PresentationFormat>
  <Paragraphs>222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HSE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koniziwa</cp:lastModifiedBy>
  <cp:revision>44</cp:revision>
  <cp:lastPrinted>2021-11-11T13:08:42Z</cp:lastPrinted>
  <dcterms:created xsi:type="dcterms:W3CDTF">2021-11-11T08:52:47Z</dcterms:created>
  <dcterms:modified xsi:type="dcterms:W3CDTF">2025-05-31T14:51:45Z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