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86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990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30.05.2025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30.05.2025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23.05.2025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ВЕСОВЫХ КОЭФФИЦИЕНТОВ ДЛЯ ВОПРОСОВ ПРИ ЭКСПЕРТИЗЕ»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428886"/>
            <a:ext cx="822701" cy="80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FC84D8-F935-1F5C-A92F-C2C47BD9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420" y="3428886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552F-6520-FE29-0E43-BD8A8541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FD6FBC-FEC4-FFA6-193E-EB2041A1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4B1A65-CD33-11DB-6928-5A0ED7D22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5CB8A-02D3-40F0-9391-9F5B6D0EC9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41CB12E-7B22-BDBE-677D-96C341756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A3DE17-CA70-8827-7775-AB01811D3F4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2697829"/>
            <a:ext cx="5510102" cy="27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Надо комбинировать методы: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sz="2000" b="1" dirty="0"/>
              <a:t>AHP + экспертные оценки + шкалирование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Использовать повторные опросы</a:t>
            </a:r>
          </a:p>
          <a:p>
            <a:pPr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Фиксировать основание каждого коэффициента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Документировать все решения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Обучать экспертов критериям значимости</a:t>
            </a:r>
          </a:p>
        </p:txBody>
      </p:sp>
      <p:pic>
        <p:nvPicPr>
          <p:cNvPr id="6146" name="Picture 2" descr="Фотографии на тему «Рекомендация» — скачивайте бесплатные изображения  высокого качества | Freepik">
            <a:extLst>
              <a:ext uri="{FF2B5EF4-FFF2-40B4-BE49-F238E27FC236}">
                <a16:creationId xmlns:a16="http://schemas.microsoft.com/office/drawing/2014/main" id="{EDD490F7-E151-AD63-910F-4E2BB68C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1" y="2193022"/>
            <a:ext cx="5022029" cy="37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6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8C629-A0ED-93AC-38CA-785EA882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DD52AB-5EED-79C8-4381-3E675D0E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06CAA-94DA-7F13-6368-70498C79B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A85907-1B71-B9FA-045F-E9CEAB20B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52570A-6346-1577-AE6E-FE7C5E5C09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295E542-63F1-16F6-0756-FDFE47795E7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2120749"/>
            <a:ext cx="5510102" cy="391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sz="2000" b="1" dirty="0"/>
              <a:t>Определение весов </a:t>
            </a:r>
            <a:r>
              <a:rPr lang="ru-RU" sz="2000" dirty="0"/>
              <a:t>— ключ к качественной и объективной экспертизе.</a:t>
            </a:r>
            <a:br>
              <a:rPr lang="ru-RU" sz="2000" dirty="0"/>
            </a:br>
            <a:r>
              <a:rPr lang="ru-RU" sz="2000" b="1" dirty="0"/>
              <a:t>Корректные коэффициенты:</a:t>
            </a:r>
          </a:p>
          <a:p>
            <a:pPr marL="342900"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повышают точность</a:t>
            </a:r>
          </a:p>
          <a:p>
            <a:pPr marL="342900"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уменьшают вероятность потерь</a:t>
            </a:r>
          </a:p>
          <a:p>
            <a:pPr marL="342900"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улучшают управляемость процессом оценки</a:t>
            </a:r>
            <a:br>
              <a:rPr lang="ru-RU" sz="2000" dirty="0"/>
            </a:br>
            <a:endParaRPr lang="ru-RU" sz="2000" dirty="0"/>
          </a:p>
          <a:p>
            <a:pPr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dirty="0"/>
              <a:t>Инвестировать усилия в построение системы весов — выгодно для всех.</a:t>
            </a:r>
          </a:p>
        </p:txBody>
      </p:sp>
      <p:pic>
        <p:nvPicPr>
          <p:cNvPr id="7170" name="Picture 2" descr="Векторы на тему «Заключение Договора» — скачивайте бесплатные векторы  высокого качества на Freepik | Freepik">
            <a:extLst>
              <a:ext uri="{FF2B5EF4-FFF2-40B4-BE49-F238E27FC236}">
                <a16:creationId xmlns:a16="http://schemas.microsoft.com/office/drawing/2014/main" id="{2A483F10-B27B-8D1C-65FD-86EFA906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8" y="2005172"/>
            <a:ext cx="4142224" cy="414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CCA13-DD85-ECF1-FB96-F49DBF77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951CB-AE15-CD0A-4BFF-112A18BB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0A65E-4036-8C1A-D760-44B2A169E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8871FF-28C7-B2CE-9D38-FEFA9E8622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9CDCE-8908-5621-F13E-3D2D45DEE23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23.05.2025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0828024-C3A1-87E5-FB73-D0AC42BDE772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5E43C50-515D-B8D1-9859-00CCBF22368D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весовых коэффициентов для вопросов при экспертизе»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EF87D97-0853-4477-B722-352DF52B1C74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2B9004-AA13-8D5A-6841-81516461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428886"/>
            <a:ext cx="822701" cy="80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3DD676-05FA-6D6B-6ED5-10407A42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420" y="3428886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41908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0046E-0F9B-53C3-66DD-408958597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894733-A820-9C08-424A-1924C493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77C2E5-B46B-DFAD-F33C-4AE5F618F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1A41AD5-CC73-E85E-6714-29FA0866B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73C21DF-7197-5B84-83F6-0955F89D8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D8648ED-3D25-D404-C2F4-C418AB4CE41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2183456"/>
            <a:ext cx="55101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/>
              <a:t>В процессе экспертизы часто используется система вопросов, с помощью которой оцениваются объекты, решения или риски.</a:t>
            </a:r>
            <a:br>
              <a:rPr lang="ru-RU" sz="2000" dirty="0"/>
            </a:br>
            <a:r>
              <a:rPr lang="ru-RU" sz="2000" dirty="0"/>
              <a:t>Однако не все вопросы имеют одинаковую значимость.</a:t>
            </a:r>
            <a:br>
              <a:rPr lang="ru-RU" sz="2000" dirty="0"/>
            </a:br>
            <a:r>
              <a:rPr lang="ru-RU" sz="2000" b="1" dirty="0"/>
              <a:t>Весовой коэффициент</a:t>
            </a:r>
            <a:r>
              <a:rPr lang="ru-RU" sz="2000" dirty="0"/>
              <a:t> — это числовое значение, отражающее важность каждого вопроса при расчёте итоговой оценки.</a:t>
            </a:r>
            <a:br>
              <a:rPr lang="ru-RU" sz="2000" dirty="0"/>
            </a:br>
            <a:r>
              <a:rPr lang="ru-RU" sz="2000" dirty="0"/>
              <a:t>Корректное формирование весов позволяет:</a:t>
            </a:r>
            <a:br>
              <a:rPr lang="ru-RU" sz="2000" dirty="0"/>
            </a:br>
            <a:r>
              <a:rPr lang="ru-RU" sz="2000" dirty="0"/>
              <a:t>– повлиять на объективность,</a:t>
            </a:r>
            <a:br>
              <a:rPr lang="ru-RU" sz="2000" dirty="0"/>
            </a:br>
            <a:r>
              <a:rPr lang="ru-RU" sz="2000" dirty="0"/>
              <a:t>– снизить субъективизм,</a:t>
            </a:r>
            <a:br>
              <a:rPr lang="ru-RU" sz="2000" dirty="0"/>
            </a:br>
            <a:r>
              <a:rPr lang="ru-RU" sz="2000" dirty="0"/>
              <a:t>– улучшить точность выводов.</a:t>
            </a:r>
            <a:endParaRPr kumimoji="0" lang="ru-RU" altLang="ru-R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B6631-C86D-AEBD-F17B-D673FC78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6816"/>
            <a:ext cx="4744436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40023-020E-F9CA-FB8D-CC3FD1A8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4AC8A9-DE2B-9201-455C-2BED46F2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0BA160-566B-318A-A94E-5309F9909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23B931D-6327-ADEE-F2C6-5F7DC1AB15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A99C131-9A10-1A9F-AAB9-FF37BED9A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9274F94-4391-F1C1-6906-DA41C704E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16" y="1743397"/>
            <a:ext cx="5633884" cy="386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системе, где все вопросы с одинаковым весом, возможны искажения:</a:t>
            </a:r>
          </a:p>
          <a:p>
            <a:pPr marR="0" lvl="0" indent="4572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Незначительные вопросы могут "перетянуть" оценку</a:t>
            </a:r>
          </a:p>
          <a:p>
            <a:pPr marR="0" lvl="0" indent="4572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Важные аспекты останутся недооценёнными</a:t>
            </a:r>
          </a:p>
          <a:p>
            <a:pPr marR="0" lvl="0" indent="4572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Разные эксперты по-разному интерпретируют важность вопросов</a:t>
            </a:r>
          </a:p>
          <a:p>
            <a:pPr marR="0" lvl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dirty="0">
              <a:latin typeface="Arial" panose="020B0604020202020204" pitchFamily="34" charset="0"/>
            </a:endParaRPr>
          </a:p>
          <a:p>
            <a:pPr marR="0" lvl="0" indent="-28575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Нужно делать веса более формализованными и объективными</a:t>
            </a:r>
          </a:p>
          <a:p>
            <a:pPr marL="0" marR="0" lvl="0" indent="4572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28B1338-0C14-5E99-1FCA-F9084C6E7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9184"/>
              </p:ext>
            </p:extLst>
          </p:nvPr>
        </p:nvGraphicFramePr>
        <p:xfrm>
          <a:off x="6484324" y="2726370"/>
          <a:ext cx="52455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780">
                  <a:extLst>
                    <a:ext uri="{9D8B030D-6E8A-4147-A177-3AD203B41FA5}">
                      <a16:colId xmlns:a16="http://schemas.microsoft.com/office/drawing/2014/main" val="579826043"/>
                    </a:ext>
                  </a:extLst>
                </a:gridCol>
                <a:gridCol w="2622780">
                  <a:extLst>
                    <a:ext uri="{9D8B030D-6E8A-4147-A177-3AD203B41FA5}">
                      <a16:colId xmlns:a16="http://schemas.microsoft.com/office/drawing/2014/main" val="1909798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5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7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3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15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6AED8-7F07-1BCE-619A-84C1853E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040A0E-A379-7A96-1DCA-40BCCA17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 к определению весов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1EC468-4F78-A958-75EF-8A8DDD07A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2E45969-70FA-DFC0-2F1B-8382EC7C7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0D7A20-59F8-C0AB-73D6-71EB98FB3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6C486E1-F5D9-4897-CACC-ECABE6013EC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1929380"/>
            <a:ext cx="5510102" cy="42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/>
              <a:t>Основные подходы к формированию весов:</a:t>
            </a:r>
          </a:p>
          <a:p>
            <a:pPr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000" b="1" dirty="0"/>
              <a:t>Эмпирические</a:t>
            </a:r>
            <a:r>
              <a:rPr lang="ru-RU" sz="2000" dirty="0"/>
              <a:t> — на основе экспертного опыта</a:t>
            </a:r>
          </a:p>
          <a:p>
            <a:pPr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000" b="1" dirty="0"/>
              <a:t>Экспертные</a:t>
            </a:r>
            <a:r>
              <a:rPr lang="ru-RU" sz="2000" dirty="0"/>
              <a:t> — коллективное мнение специалистов</a:t>
            </a:r>
          </a:p>
          <a:p>
            <a:pPr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000" b="1" dirty="0"/>
              <a:t>Математические</a:t>
            </a:r>
            <a:r>
              <a:rPr lang="ru-RU" sz="2000" dirty="0"/>
              <a:t> — анализ данных и зависимостей</a:t>
            </a:r>
          </a:p>
          <a:p>
            <a:pPr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2000" b="1" dirty="0"/>
              <a:t>Гибридные</a:t>
            </a:r>
            <a:r>
              <a:rPr lang="ru-RU" sz="2000" dirty="0"/>
              <a:t> — комбинации подходов</a:t>
            </a:r>
          </a:p>
          <a:p>
            <a:pPr marR="0" lvl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/>
          </a:p>
          <a:p>
            <a:pPr marR="0" lvl="0" indent="-34290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000" b="1" dirty="0"/>
              <a:t>Выбор зависит от типа экспертизы, количества вопросов и целей анализа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Векторы на тему «Комплексный Подход» — скачивайте бесплатные векторы  высокого качества на Freepik | Freepik">
            <a:extLst>
              <a:ext uri="{FF2B5EF4-FFF2-40B4-BE49-F238E27FC236}">
                <a16:creationId xmlns:a16="http://schemas.microsoft.com/office/drawing/2014/main" id="{0E013B17-662C-40BF-F700-004AC880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767" y="1447790"/>
            <a:ext cx="4633185" cy="46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9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FFCE3-07A7-147E-BD6E-3DF0D8339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900748-186E-3EE6-893C-9207368D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шкалирования и ранжирования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DE722C-DD21-F96A-80E9-B2E76A5E1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572941F-64E1-450E-141B-05C131D01A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99FD2E7-5A97-2F99-CABF-3F1D5742A7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D36DAD2-2E3A-8C6D-719F-0F7F79463364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2505466"/>
            <a:ext cx="5510102" cy="314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/>
              <a:t>Простой и широко используемый метод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Каждому вопросу присваивается оценка значимости — </a:t>
            </a:r>
            <a:r>
              <a:rPr lang="ru-RU" sz="2000" b="1" dirty="0"/>
              <a:t>шкала</a:t>
            </a:r>
            <a:r>
              <a:rPr lang="ru-RU" sz="2000" dirty="0"/>
              <a:t> (например, от 1 до 10).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Весовой коэффициент</a:t>
            </a:r>
            <a:r>
              <a:rPr lang="ru-RU" sz="2000" dirty="0"/>
              <a:t> = оценка вопроса / сумма всех оценок.</a:t>
            </a:r>
          </a:p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/>
              <a:t>Можно использовать: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/>
              <a:t> Оценку одним экспертом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000" dirty="0"/>
              <a:t> Среднюю оценку от нескольких экспертов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B01C91-966E-8A44-60B3-67FB450D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5758"/>
              </p:ext>
            </p:extLst>
          </p:nvPr>
        </p:nvGraphicFramePr>
        <p:xfrm>
          <a:off x="6096000" y="1836302"/>
          <a:ext cx="56142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55">
                  <a:extLst>
                    <a:ext uri="{9D8B030D-6E8A-4147-A177-3AD203B41FA5}">
                      <a16:colId xmlns:a16="http://schemas.microsoft.com/office/drawing/2014/main" val="1112589484"/>
                    </a:ext>
                  </a:extLst>
                </a:gridCol>
                <a:gridCol w="1403555">
                  <a:extLst>
                    <a:ext uri="{9D8B030D-6E8A-4147-A177-3AD203B41FA5}">
                      <a16:colId xmlns:a16="http://schemas.microsoft.com/office/drawing/2014/main" val="255518832"/>
                    </a:ext>
                  </a:extLst>
                </a:gridCol>
                <a:gridCol w="1403555">
                  <a:extLst>
                    <a:ext uri="{9D8B030D-6E8A-4147-A177-3AD203B41FA5}">
                      <a16:colId xmlns:a16="http://schemas.microsoft.com/office/drawing/2014/main" val="2923047041"/>
                    </a:ext>
                  </a:extLst>
                </a:gridCol>
                <a:gridCol w="1403555">
                  <a:extLst>
                    <a:ext uri="{9D8B030D-6E8A-4147-A177-3AD203B41FA5}">
                      <a16:colId xmlns:a16="http://schemas.microsoft.com/office/drawing/2014/main" val="2026259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Вопрос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Расчёт веса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Вес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90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 /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79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 /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84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12 /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155072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8C603C8-5A07-B1C1-6B6D-A836300AC0EB}"/>
              </a:ext>
            </a:extLst>
          </p:cNvPr>
          <p:cNvSpPr txBox="1"/>
          <p:nvPr/>
        </p:nvSpPr>
        <p:spPr>
          <a:xfrm>
            <a:off x="6096001" y="3538339"/>
            <a:ext cx="5510102" cy="2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ru-RU" sz="2000" b="1" dirty="0">
                <a:latin typeface="HSE Sans" panose="02000000000000000000" pitchFamily="2" charset="0"/>
              </a:rPr>
              <a:t>Плюсы</a:t>
            </a:r>
            <a:r>
              <a:rPr lang="ru-RU" sz="2000" dirty="0">
                <a:latin typeface="HSE Sans" panose="02000000000000000000" pitchFamily="2" charset="0"/>
              </a:rPr>
              <a:t>: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Лёгкость в применении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Не требует спец. ПО</a:t>
            </a:r>
          </a:p>
          <a:p>
            <a:pPr algn="l">
              <a:lnSpc>
                <a:spcPct val="125000"/>
              </a:lnSpc>
            </a:pPr>
            <a:r>
              <a:rPr lang="ru-RU" sz="2000" b="1" dirty="0">
                <a:latin typeface="HSE Sans" panose="02000000000000000000" pitchFamily="2" charset="0"/>
              </a:rPr>
              <a:t>Минусы</a:t>
            </a:r>
            <a:r>
              <a:rPr lang="ru-RU" sz="2000" dirty="0">
                <a:latin typeface="HSE Sans" panose="02000000000000000000" pitchFamily="2" charset="0"/>
              </a:rPr>
              <a:t>: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Субъективность шкал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Потенциальное влияние «крупных» чисел</a:t>
            </a:r>
          </a:p>
        </p:txBody>
      </p:sp>
    </p:spTree>
    <p:extLst>
      <p:ext uri="{BB962C8B-B14F-4D97-AF65-F5344CB8AC3E}">
        <p14:creationId xmlns:p14="http://schemas.microsoft.com/office/powerpoint/2010/main" val="366273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1FF92-90E0-CBCE-F55F-0A337334E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C08AAA-5793-F1C2-6804-268ABFA2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аналитической иерархии (</a:t>
            </a:r>
            <a:r>
              <a:rPr lang="en-US" dirty="0"/>
              <a:t>AHP)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EF2215-6FBA-11DF-BF3C-128F4D538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D14906-EC5D-B519-7CB7-70DA3B47D9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5ECD6FA-22D7-D31A-DDA5-3F01CAE4AA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A92AC8C-FEEA-A717-60F3-891EBD7440D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1956887"/>
            <a:ext cx="5510102" cy="42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ru-RU" sz="1500" b="1" dirty="0"/>
              <a:t>AHP (</a:t>
            </a:r>
            <a:r>
              <a:rPr lang="ru-RU" sz="1500" b="1" dirty="0" err="1"/>
              <a:t>Analytic</a:t>
            </a:r>
            <a:r>
              <a:rPr lang="ru-RU" sz="1500" b="1" dirty="0"/>
              <a:t> </a:t>
            </a:r>
            <a:r>
              <a:rPr lang="ru-RU" sz="1500" b="1" dirty="0" err="1"/>
              <a:t>Hierarchy</a:t>
            </a:r>
            <a:r>
              <a:rPr lang="ru-RU" sz="1500" b="1" dirty="0"/>
              <a:t> Process)</a:t>
            </a:r>
            <a:r>
              <a:rPr lang="ru-RU" sz="1500" dirty="0"/>
              <a:t> — метод, предложенный Томасом </a:t>
            </a:r>
            <a:r>
              <a:rPr lang="ru-RU" sz="1500" dirty="0" err="1"/>
              <a:t>Саати</a:t>
            </a:r>
            <a:r>
              <a:rPr lang="ru-RU" sz="1500" dirty="0"/>
              <a:t>, позволяет оценить относительную важность критериев на основе </a:t>
            </a:r>
            <a:r>
              <a:rPr lang="ru-RU" sz="1500" b="1" dirty="0"/>
              <a:t>парных сравнений</a:t>
            </a:r>
            <a:r>
              <a:rPr lang="ru-RU" sz="1500" dirty="0"/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ru-RU" sz="1500" b="1" dirty="0"/>
              <a:t>Процедура проведения:</a:t>
            </a:r>
            <a:endParaRPr lang="ru-RU" sz="1500" dirty="0"/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/>
              <a:t>Построение иерархии</a:t>
            </a:r>
            <a:r>
              <a:rPr lang="ru-RU" sz="1500" dirty="0"/>
              <a:t>:</a:t>
            </a:r>
            <a:br>
              <a:rPr lang="ru-RU" sz="1500" dirty="0"/>
            </a:br>
            <a:r>
              <a:rPr lang="ru-RU" sz="1500" dirty="0"/>
              <a:t>Цель </a:t>
            </a:r>
            <a:r>
              <a:rPr lang="en-US" sz="1500" dirty="0"/>
              <a:t>&gt;</a:t>
            </a:r>
            <a:r>
              <a:rPr lang="ru-RU" sz="1500" dirty="0"/>
              <a:t> Критерии </a:t>
            </a:r>
            <a:r>
              <a:rPr lang="en-US" sz="1500" dirty="0"/>
              <a:t>&gt;</a:t>
            </a:r>
            <a:r>
              <a:rPr lang="ru-RU" sz="1500" dirty="0"/>
              <a:t> Подкритерии (например, блок вопросов)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/>
              <a:t>Парные сравнения</a:t>
            </a:r>
            <a:r>
              <a:rPr lang="ru-RU" sz="1500" dirty="0"/>
              <a:t>:</a:t>
            </a:r>
            <a:br>
              <a:rPr lang="ru-RU" sz="1500" dirty="0"/>
            </a:br>
            <a:r>
              <a:rPr lang="ru-RU" sz="1500" dirty="0"/>
              <a:t>Каждую пару вопросов сравнивают по фиксированной шкале</a:t>
            </a:r>
            <a:br>
              <a:rPr lang="ru-RU" sz="1500" dirty="0"/>
            </a:br>
            <a:r>
              <a:rPr lang="ru-RU" sz="1500" i="1" dirty="0"/>
              <a:t>(как пример: 1 = одинаково важны, 10 = один вопрос намного важнее другого)</a:t>
            </a:r>
            <a:endParaRPr lang="ru-RU" sz="1500" dirty="0"/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/>
              <a:t>Формирование матрицы сравнений</a:t>
            </a:r>
            <a:endParaRPr lang="ru-RU" sz="1500" dirty="0"/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/>
              <a:t>Расчёт весов</a:t>
            </a:r>
            <a:r>
              <a:rPr lang="ru-RU" sz="1500" dirty="0"/>
              <a:t> через нормализацию и нахождение собственного вектора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500" b="1" dirty="0"/>
              <a:t>Проверка согласованности</a:t>
            </a:r>
            <a:endParaRPr lang="ru-RU" sz="15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C8D8BA4-CEEC-522A-9744-12AE76BFC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42506"/>
              </p:ext>
            </p:extLst>
          </p:nvPr>
        </p:nvGraphicFramePr>
        <p:xfrm>
          <a:off x="6095999" y="1572614"/>
          <a:ext cx="55945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639">
                  <a:extLst>
                    <a:ext uri="{9D8B030D-6E8A-4147-A177-3AD203B41FA5}">
                      <a16:colId xmlns:a16="http://schemas.microsoft.com/office/drawing/2014/main" val="4133029531"/>
                    </a:ext>
                  </a:extLst>
                </a:gridCol>
                <a:gridCol w="1398639">
                  <a:extLst>
                    <a:ext uri="{9D8B030D-6E8A-4147-A177-3AD203B41FA5}">
                      <a16:colId xmlns:a16="http://schemas.microsoft.com/office/drawing/2014/main" val="2056370136"/>
                    </a:ext>
                  </a:extLst>
                </a:gridCol>
                <a:gridCol w="1398639">
                  <a:extLst>
                    <a:ext uri="{9D8B030D-6E8A-4147-A177-3AD203B41FA5}">
                      <a16:colId xmlns:a16="http://schemas.microsoft.com/office/drawing/2014/main" val="1494929252"/>
                    </a:ext>
                  </a:extLst>
                </a:gridCol>
                <a:gridCol w="1398639">
                  <a:extLst>
                    <a:ext uri="{9D8B030D-6E8A-4147-A177-3AD203B41FA5}">
                      <a16:colId xmlns:a16="http://schemas.microsoft.com/office/drawing/2014/main" val="3842193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4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23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5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0437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EC55EF2-2A3B-FEDA-A478-789EA973BFF5}"/>
              </a:ext>
            </a:extLst>
          </p:cNvPr>
          <p:cNvSpPr txBox="1"/>
          <p:nvPr/>
        </p:nvSpPr>
        <p:spPr>
          <a:xfrm>
            <a:off x="6096000" y="3196783"/>
            <a:ext cx="5594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HSE Sans" panose="02000000000000000000" pitchFamily="2" charset="0"/>
              </a:rPr>
              <a:t>Находим средние значения по строкам = </a:t>
            </a:r>
            <a:r>
              <a:rPr lang="ru-RU" sz="1500" b="1" dirty="0">
                <a:latin typeface="HSE Sans" panose="02000000000000000000" pitchFamily="2" charset="0"/>
              </a:rPr>
              <a:t>веса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7FF2A-9851-8D5E-0D48-9DE89C509720}"/>
              </a:ext>
            </a:extLst>
          </p:cNvPr>
          <p:cNvSpPr txBox="1"/>
          <p:nvPr/>
        </p:nvSpPr>
        <p:spPr>
          <a:xfrm>
            <a:off x="6096000" y="3781051"/>
            <a:ext cx="5594555" cy="275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ru-RU" sz="2000" b="1" dirty="0">
                <a:latin typeface="HSE Sans" panose="02000000000000000000" pitchFamily="2" charset="0"/>
              </a:rPr>
              <a:t>Плюсы</a:t>
            </a:r>
            <a:r>
              <a:rPr lang="ru-RU" sz="2000" dirty="0">
                <a:latin typeface="HSE Sans" panose="02000000000000000000" pitchFamily="2" charset="0"/>
              </a:rPr>
              <a:t>: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Объективизация субъективных оценок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Структурность Подходит для сложных систем</a:t>
            </a:r>
          </a:p>
          <a:p>
            <a:pPr algn="l">
              <a:lnSpc>
                <a:spcPct val="125000"/>
              </a:lnSpc>
            </a:pPr>
            <a:r>
              <a:rPr lang="ru-RU" sz="2000" b="1" dirty="0">
                <a:latin typeface="HSE Sans" panose="02000000000000000000" pitchFamily="2" charset="0"/>
              </a:rPr>
              <a:t>Минусы</a:t>
            </a:r>
            <a:r>
              <a:rPr lang="ru-RU" sz="2000" dirty="0">
                <a:latin typeface="HSE Sans" panose="02000000000000000000" pitchFamily="2" charset="0"/>
              </a:rPr>
              <a:t>:</a:t>
            </a:r>
          </a:p>
          <a:p>
            <a:pPr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Требует много сравнений (N(N–1)/2)</a:t>
            </a:r>
          </a:p>
          <a:p>
            <a:pPr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Необходим расчёт или ПО (</a:t>
            </a:r>
            <a:r>
              <a:rPr lang="ru-RU" sz="2000" b="1" dirty="0" err="1">
                <a:latin typeface="HSE Sans" panose="02000000000000000000" pitchFamily="2" charset="0"/>
              </a:rPr>
              <a:t>SuperDecisions</a:t>
            </a:r>
            <a:r>
              <a:rPr lang="ru-RU" sz="2000" b="1" dirty="0">
                <a:latin typeface="HSE Sans" panose="02000000000000000000" pitchFamily="2" charset="0"/>
              </a:rPr>
              <a:t>, </a:t>
            </a:r>
            <a:r>
              <a:rPr lang="ru-RU" sz="2000" b="1" dirty="0" err="1">
                <a:latin typeface="HSE Sans" panose="02000000000000000000" pitchFamily="2" charset="0"/>
              </a:rPr>
              <a:t>AHPy</a:t>
            </a:r>
            <a:r>
              <a:rPr lang="ru-RU" sz="2000" dirty="0">
                <a:latin typeface="HSE Sans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551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89AC7-F9E2-FCA7-7402-0C72AB2EC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0B6C4FC-A5DF-61DE-5683-F3306646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Статистические методы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A76D2A-403F-E0DB-A6B6-9D6504AC20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B5AC86-1C47-5484-A69D-E9E0CA83F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0FB3E3B-DAAC-D267-6B2D-922F207B6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6CEEA3F7-2310-18EF-19F6-DA69A7F8033A}"/>
                  </a:ext>
                </a:extLst>
              </p:cNvPr>
              <p:cNvSpPr>
                <a:spLocks noGrp="1" noChangeArrowheads="1"/>
              </p:cNvSpPr>
              <p:nvPr>
                <p:ph type="body" sz="quarter" idx="12"/>
              </p:nvPr>
            </p:nvSpPr>
            <p:spPr bwMode="auto">
              <a:xfrm>
                <a:off x="585898" y="1792324"/>
                <a:ext cx="5510102" cy="4567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Используются, если есть данные предыдущих оценок или результатов экспертиз. Позволяют формировать веса на основе влияния вопроса на итоговую оценку или результат.</a:t>
                </a: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800" b="1" dirty="0"/>
                  <a:t>Основные подходы:</a:t>
                </a: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800" b="1" dirty="0"/>
                  <a:t>Регрессионный анализ:</a:t>
                </a: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800" b="1" dirty="0"/>
                  <a:t>Вес</a:t>
                </a:r>
                <a:r>
                  <a:rPr lang="ru-RU" sz="1800" dirty="0"/>
                  <a:t> = коэффициент при переменной в модели</a:t>
                </a: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800" b="1" dirty="0"/>
                  <a:t>Обобщенная итоговая модель</a:t>
                </a:r>
                <a:r>
                  <a:rPr lang="ru-RU" sz="1800" dirty="0"/>
                  <a:t>:</a:t>
                </a:r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1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1800" b="1" i="1" dirty="0" smtClean="0">
                          <a:latin typeface="Cambria Math" panose="02040503050406030204" pitchFamily="18" charset="0"/>
                        </a:rPr>
                        <m:t> + … + </m:t>
                      </m:r>
                      <m:sSub>
                        <m:sSubPr>
                          <m:ctrlP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1" i="1" dirty="0" err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ru-RU" sz="1800" b="1" i="1" dirty="0" err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1800" b="1" i="1" dirty="0" err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b="1" i="1" dirty="0" err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ru-RU" sz="1800" b="1" i="1" dirty="0" err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1800" b="1" dirty="0"/>
              </a:p>
              <a:p>
                <a:pPr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ru-RU" sz="1800" b="1" dirty="0"/>
                  <a:t>Факторный анализ:</a:t>
                </a:r>
              </a:p>
              <a:p>
                <a:pPr indent="-342000">
                  <a:lnSpc>
                    <a:spcPct val="125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ru-RU" sz="1800" dirty="0"/>
                  <a:t>Выявляются скрытые переменные (факторы)</a:t>
                </a:r>
              </a:p>
              <a:p>
                <a:pPr indent="-342000">
                  <a:lnSpc>
                    <a:spcPct val="125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ru-RU" sz="1800" dirty="0"/>
                  <a:t>Веса формируются на основе вкладов в дисперсию</a:t>
                </a:r>
              </a:p>
            </p:txBody>
          </p:sp>
        </mc:Choice>
        <mc:Fallback xmlns="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6CEEA3F7-2310-18EF-19F6-DA69A7F80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 bwMode="auto">
              <a:xfrm>
                <a:off x="585898" y="1792324"/>
                <a:ext cx="5510102" cy="4567917"/>
              </a:xfrm>
              <a:prstGeom prst="rect">
                <a:avLst/>
              </a:prstGeom>
              <a:blipFill>
                <a:blip r:embed="rId2"/>
                <a:stretch>
                  <a:fillRect l="-885" r="-332" b="-1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7D70E65-278F-781C-5DFD-4634189518DA}"/>
              </a:ext>
            </a:extLst>
          </p:cNvPr>
          <p:cNvSpPr txBox="1"/>
          <p:nvPr/>
        </p:nvSpPr>
        <p:spPr>
          <a:xfrm>
            <a:off x="6096000" y="1447790"/>
            <a:ext cx="5510102" cy="275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ru-RU" sz="2000" b="1" dirty="0">
                <a:latin typeface="HSE Sans" panose="02000000000000000000" pitchFamily="2" charset="0"/>
              </a:rPr>
              <a:t>Плюсы:</a:t>
            </a:r>
          </a:p>
          <a:p>
            <a:pPr algn="l">
              <a:lnSpc>
                <a:spcPct val="125000"/>
              </a:lnSpc>
            </a:pPr>
            <a:r>
              <a:rPr lang="ru-RU" sz="2000" dirty="0">
                <a:latin typeface="HSE Sans" panose="02000000000000000000" pitchFamily="2" charset="0"/>
              </a:rPr>
              <a:t>Объективны, если есть данные</a:t>
            </a:r>
          </a:p>
          <a:p>
            <a:pPr algn="l">
              <a:lnSpc>
                <a:spcPct val="125000"/>
              </a:lnSpc>
            </a:pPr>
            <a:r>
              <a:rPr lang="ru-RU" sz="2000" dirty="0">
                <a:latin typeface="HSE Sans" panose="02000000000000000000" pitchFamily="2" charset="0"/>
              </a:rPr>
              <a:t>Хороши для аудита больших выборок</a:t>
            </a:r>
          </a:p>
          <a:p>
            <a:pPr algn="l">
              <a:lnSpc>
                <a:spcPct val="125000"/>
              </a:lnSpc>
            </a:pPr>
            <a:r>
              <a:rPr lang="ru-RU" sz="2000" b="1" dirty="0">
                <a:latin typeface="HSE Sans" panose="02000000000000000000" pitchFamily="2" charset="0"/>
              </a:rPr>
              <a:t>Минусы: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Требуют исторических данных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Неинтуитивны для не-аналитиков</a:t>
            </a:r>
          </a:p>
          <a:p>
            <a:pPr marL="342900" indent="-342900" algn="l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HSE Sans" panose="02000000000000000000" pitchFamily="2" charset="0"/>
              </a:rPr>
              <a:t>Не объясняют причинно-следственные связи</a:t>
            </a:r>
          </a:p>
        </p:txBody>
      </p:sp>
    </p:spTree>
    <p:extLst>
      <p:ext uri="{BB962C8B-B14F-4D97-AF65-F5344CB8AC3E}">
        <p14:creationId xmlns:p14="http://schemas.microsoft.com/office/powerpoint/2010/main" val="171514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C470-8B0A-039D-A614-A1804A6E8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BFE6FA-B3D4-9718-06B4-2272F04D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процессов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A262AD-96DD-0B4E-5AC4-912DDFC8E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2A6E34D-B235-8B30-5F19-345CC82975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6EC33E9-AEDA-43C1-E7DB-384361EF9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C1801CE-D50F-DFBB-D872-140374181CB9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2505468"/>
            <a:ext cx="5510102" cy="314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/>
              <a:t>Инструменты для расчёта весов и управления экспертными опросами:</a:t>
            </a:r>
          </a:p>
          <a:p>
            <a:pPr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Excel</a:t>
            </a:r>
            <a:r>
              <a:rPr lang="ru-RU" sz="2000" dirty="0"/>
              <a:t> — простая реализация шкал и средних</a:t>
            </a:r>
          </a:p>
          <a:p>
            <a:pPr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Python </a:t>
            </a:r>
            <a:r>
              <a:rPr lang="ru-RU" sz="2000" dirty="0"/>
              <a:t>— для сложных расчётов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ru-RU" sz="2000" b="1" dirty="0"/>
              <a:t>Специализированные платформы</a:t>
            </a:r>
            <a:r>
              <a:rPr lang="ru-RU" sz="2000" dirty="0"/>
              <a:t>: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/>
              <a:t>Expert </a:t>
            </a:r>
            <a:r>
              <a:rPr lang="ru-RU" sz="2000" b="1" dirty="0" err="1"/>
              <a:t>Choice</a:t>
            </a:r>
            <a:endParaRPr lang="ru-RU" sz="2000" b="1" dirty="0"/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err="1"/>
              <a:t>SurveyMonkey</a:t>
            </a:r>
            <a:endParaRPr lang="ru-RU" sz="2000" b="1" dirty="0"/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Системы аудита (например, </a:t>
            </a:r>
            <a:r>
              <a:rPr lang="ru-RU" sz="2000" b="1" dirty="0"/>
              <a:t>QMS</a:t>
            </a:r>
            <a:r>
              <a:rPr lang="ru-RU" sz="2000" dirty="0"/>
              <a:t>)</a:t>
            </a:r>
          </a:p>
        </p:txBody>
      </p:sp>
      <p:pic>
        <p:nvPicPr>
          <p:cNvPr id="4098" name="Picture 2" descr="Векторы на тему «Автоматизация Производства» — скачивайте бесплатные  векторы высокого качества на Freepik | Freepik">
            <a:extLst>
              <a:ext uri="{FF2B5EF4-FFF2-40B4-BE49-F238E27FC236}">
                <a16:creationId xmlns:a16="http://schemas.microsoft.com/office/drawing/2014/main" id="{DBE6EFF2-F423-951B-5A88-45D104D20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1222"/>
            <a:ext cx="5245560" cy="24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1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6DEE9-1F63-9165-2878-233B64A93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167A52-8470-471C-30E5-0360A982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и ограничения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981218-D021-619D-5DF8-3915CC88F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9E8B316-F575-5CF6-09A5-10AACB43D4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84D6F41-68EE-2D9D-5FC6-41C39E8EE6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Формирование весовых коэффициентов для вопросов при экспертизе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7CE196D-87AA-C354-E9FC-6380135FA14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7" y="2313109"/>
            <a:ext cx="5673993" cy="352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/>
              <a:t>Даже при формализации возможны проблемы: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Субъективность оценок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Несогласованность между экспертами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Завышение или занижение значимости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/>
              <a:t>Весы не универсальны: нужно адаптировать под ситуацию</a:t>
            </a:r>
          </a:p>
          <a:p>
            <a:pPr indent="342000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/>
          </a:p>
          <a:p>
            <a:pPr indent="34200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dirty="0"/>
              <a:t>Регулярный пересмотр и верификация — обязательны</a:t>
            </a:r>
          </a:p>
        </p:txBody>
      </p:sp>
      <p:pic>
        <p:nvPicPr>
          <p:cNvPr id="5124" name="Picture 4" descr="Векторы на тему «Проблема» — скачивайте бесплатные векторы высокого  качества на Freepik | Freepik">
            <a:extLst>
              <a:ext uri="{FF2B5EF4-FFF2-40B4-BE49-F238E27FC236}">
                <a16:creationId xmlns:a16="http://schemas.microsoft.com/office/drawing/2014/main" id="{2298C794-7F0B-57CA-E132-65424A30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4" y="1950058"/>
            <a:ext cx="4252452" cy="42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4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12960</TotalTime>
  <Words>1053</Words>
  <Application>Microsoft Office PowerPoint</Application>
  <PresentationFormat>Широкоэкранный</PresentationFormat>
  <Paragraphs>178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HSE Sans</vt:lpstr>
      <vt:lpstr>Wingdings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Введение</vt:lpstr>
      <vt:lpstr>Проблематика</vt:lpstr>
      <vt:lpstr>Подходы к определению весов</vt:lpstr>
      <vt:lpstr>Метод шкалирования и ранжирования</vt:lpstr>
      <vt:lpstr>Метод аналитической иерархии (AHP)</vt:lpstr>
      <vt:lpstr>Статистические методы</vt:lpstr>
      <vt:lpstr>Автоматизация процессов</vt:lpstr>
      <vt:lpstr>Проблемы и ограничения</vt:lpstr>
      <vt:lpstr>Рекомендации</vt:lpstr>
      <vt:lpstr>Заключение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488</cp:revision>
  <cp:lastPrinted>2021-11-11T13:08:42Z</cp:lastPrinted>
  <dcterms:created xsi:type="dcterms:W3CDTF">2021-11-11T08:52:47Z</dcterms:created>
  <dcterms:modified xsi:type="dcterms:W3CDTF">2025-05-30T13:00:25Z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