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416" r:id="rId5"/>
    <p:sldId id="452" r:id="rId6"/>
    <p:sldId id="445" r:id="rId7"/>
    <p:sldId id="446" r:id="rId8"/>
    <p:sldId id="447" r:id="rId9"/>
    <p:sldId id="448" r:id="rId10"/>
    <p:sldId id="449" r:id="rId11"/>
    <p:sldId id="450" r:id="rId12"/>
    <p:sldId id="451" r:id="rId13"/>
    <p:sldId id="453" r:id="rId14"/>
    <p:sldId id="455" r:id="rId15"/>
    <p:sldId id="454" r:id="rId16"/>
    <p:sldId id="456" r:id="rId17"/>
    <p:sldId id="457" r:id="rId18"/>
    <p:sldId id="443" r:id="rId19"/>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2D69"/>
    <a:srgbClr val="029C63"/>
    <a:srgbClr val="96628C"/>
    <a:srgbClr val="11A0D7"/>
    <a:srgbClr val="E61F3D"/>
    <a:srgbClr val="CD5A5A"/>
    <a:srgbClr val="FFD746"/>
    <a:srgbClr val="D9D9D9"/>
    <a:srgbClr val="EB6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5" autoAdjust="0"/>
    <p:restoredTop sz="95603" autoAdjust="0"/>
  </p:normalViewPr>
  <p:slideViewPr>
    <p:cSldViewPr snapToGrid="0" snapToObjects="1">
      <p:cViewPr varScale="1">
        <p:scale>
          <a:sx n="101" d="100"/>
          <a:sy n="101" d="100"/>
        </p:scale>
        <p:origin x="1380" y="108"/>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05/30/2025</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2025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ru-RU" dirty="0">
                <a:latin typeface="HSE Sans" panose="02000000000000000000" pitchFamily="50" charset="-52"/>
                <a:cs typeface="Arial" panose="020B0604020202020204" pitchFamily="34" charset="0"/>
              </a:rPr>
              <a:t>Департамент </a:t>
            </a:r>
            <a:br>
              <a:rPr lang="ru-RU" dirty="0">
                <a:latin typeface="HSE Sans" panose="02000000000000000000" pitchFamily="50" charset="-52"/>
                <a:cs typeface="Arial" panose="020B0604020202020204" pitchFamily="34" charset="0"/>
              </a:rPr>
            </a:br>
            <a:r>
              <a:rPr lang="ru-RU" dirty="0">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normAutofit/>
          </a:bodyPr>
          <a:lstStyle/>
          <a:p>
            <a:r>
              <a:rPr lang="ru-RU" dirty="0">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ru-RU" dirty="0">
                <a:latin typeface="HSE Sans" panose="02000000000000000000" pitchFamily="50" charset="-52"/>
                <a:cs typeface="Arial" panose="020B0604020202020204" pitchFamily="34" charset="0"/>
              </a:rPr>
              <a:t>23.05.2025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1027968" y="2461188"/>
            <a:ext cx="5347195"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622991" y="2461188"/>
            <a:ext cx="4541041" cy="285114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«МЕТОДЫ И ИНСТРУМЕНТЫ УПРАВЛЕНИЯ НАДЕЖНОСТЬЮ НА ПРЕДПРИЯТИИ»</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2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r>
              <a:rPr lang="ru-RU" sz="1400" dirty="0">
                <a:latin typeface="HSE Sans" panose="02000000000000000000" pitchFamily="50" charset="-52"/>
                <a:cs typeface="Arial" panose="020B0604020202020204" pitchFamily="34" charset="0"/>
              </a:rPr>
              <a:t> </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Ландер Леонид Борисович</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аспирант 1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Электроника, </a:t>
            </a:r>
          </a:p>
          <a:p>
            <a:pPr algn="ctr"/>
            <a:r>
              <a:rPr lang="ru-RU" sz="1400" dirty="0">
                <a:latin typeface="HSE Sans" panose="02000000000000000000" pitchFamily="50" charset="-52"/>
                <a:cs typeface="Arial" panose="020B0604020202020204" pitchFamily="34" charset="0"/>
              </a:rPr>
              <a:t>радиотехника и системы связи</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622991" y="2461187"/>
            <a:ext cx="4541042"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9" name="Рисунок 8">
            <a:extLst>
              <a:ext uri="{FF2B5EF4-FFF2-40B4-BE49-F238E27FC236}">
                <a16:creationId xmlns:a16="http://schemas.microsoft.com/office/drawing/2014/main" id="{067A9845-6CAD-C484-4EEB-80F504514A50}"/>
              </a:ext>
            </a:extLst>
          </p:cNvPr>
          <p:cNvPicPr>
            <a:picLocks noChangeAspect="1"/>
          </p:cNvPicPr>
          <p:nvPr/>
        </p:nvPicPr>
        <p:blipFill>
          <a:blip r:embed="rId2"/>
          <a:stretch>
            <a:fillRect/>
          </a:stretch>
        </p:blipFill>
        <p:spPr>
          <a:xfrm>
            <a:off x="8354145" y="3291883"/>
            <a:ext cx="1089617" cy="1089617"/>
          </a:xfrm>
          <a:prstGeom prst="ellipse">
            <a:avLst/>
          </a:prstGeom>
          <a:ln>
            <a:noFill/>
          </a:ln>
          <a:effectLst/>
        </p:spPr>
      </p:pic>
    </p:spTree>
    <p:extLst>
      <p:ext uri="{BB962C8B-B14F-4D97-AF65-F5344CB8AC3E}">
        <p14:creationId xmlns:p14="http://schemas.microsoft.com/office/powerpoint/2010/main" val="229945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5B26D-1258-A74E-D008-91D615922161}"/>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ECEE3742-69D9-F89D-3269-9ADAC84332C8}"/>
              </a:ext>
            </a:extLst>
          </p:cNvPr>
          <p:cNvSpPr>
            <a:spLocks noGrp="1"/>
          </p:cNvSpPr>
          <p:nvPr>
            <p:ph type="title"/>
          </p:nvPr>
        </p:nvSpPr>
        <p:spPr/>
        <p:txBody>
          <a:bodyPr/>
          <a:lstStyle/>
          <a:p>
            <a:r>
              <a:rPr lang="ru-RU" dirty="0"/>
              <a:t>Инструменты управления надежностью</a:t>
            </a:r>
          </a:p>
        </p:txBody>
      </p:sp>
      <p:sp>
        <p:nvSpPr>
          <p:cNvPr id="4" name="Текст 3">
            <a:extLst>
              <a:ext uri="{FF2B5EF4-FFF2-40B4-BE49-F238E27FC236}">
                <a16:creationId xmlns:a16="http://schemas.microsoft.com/office/drawing/2014/main" id="{68FF70A7-2CA2-2419-DF23-8CAEAAF55DD1}"/>
              </a:ext>
            </a:extLst>
          </p:cNvPr>
          <p:cNvSpPr>
            <a:spLocks noGrp="1"/>
          </p:cNvSpPr>
          <p:nvPr>
            <p:ph type="body" sz="quarter" idx="12"/>
          </p:nvPr>
        </p:nvSpPr>
        <p:spPr>
          <a:xfrm>
            <a:off x="585897" y="2379663"/>
            <a:ext cx="5245561" cy="3030547"/>
          </a:xfrm>
        </p:spPr>
        <p:txBody>
          <a:bodyPr>
            <a:normAutofit/>
          </a:bodyPr>
          <a:lstStyle/>
          <a:p>
            <a:pPr marL="342900" indent="-342900">
              <a:buFont typeface="Arial" panose="020B0604020202020204" pitchFamily="34" charset="0"/>
              <a:buChar char="•"/>
            </a:pPr>
            <a:r>
              <a:rPr lang="ru-RU" sz="2000" dirty="0"/>
              <a:t>анализ дерева отказов (</a:t>
            </a:r>
            <a:r>
              <a:rPr lang="en-US" sz="2000" dirty="0"/>
              <a:t>FTA)</a:t>
            </a:r>
            <a:endParaRPr lang="ru-RU" sz="2000" dirty="0"/>
          </a:p>
          <a:p>
            <a:pPr marL="342900" indent="-342900">
              <a:buFont typeface="Arial" panose="020B0604020202020204" pitchFamily="34" charset="0"/>
              <a:buChar char="•"/>
            </a:pPr>
            <a:r>
              <a:rPr lang="ru-RU" sz="2000" dirty="0"/>
              <a:t>анализ видов и последствий отказов (</a:t>
            </a:r>
            <a:r>
              <a:rPr lang="en-US" sz="2000" dirty="0"/>
              <a:t>FMEA</a:t>
            </a:r>
            <a:r>
              <a:rPr lang="ru-RU" sz="2000" dirty="0"/>
              <a:t> </a:t>
            </a:r>
            <a:r>
              <a:rPr lang="en-US" sz="2000" dirty="0"/>
              <a:t>/</a:t>
            </a:r>
            <a:r>
              <a:rPr lang="ru-RU" sz="2000" dirty="0"/>
              <a:t> </a:t>
            </a:r>
            <a:r>
              <a:rPr lang="en-US" sz="2000" dirty="0"/>
              <a:t>FMECA)</a:t>
            </a:r>
            <a:endParaRPr lang="ru-RU" sz="2000" dirty="0"/>
          </a:p>
          <a:p>
            <a:pPr marL="342900" indent="-342900">
              <a:buFont typeface="Arial" panose="020B0604020202020204" pitchFamily="34" charset="0"/>
              <a:buChar char="•"/>
            </a:pPr>
            <a:r>
              <a:rPr lang="ru-RU" sz="2000" dirty="0"/>
              <a:t>техническое обслуживание на основе надежности (</a:t>
            </a:r>
            <a:r>
              <a:rPr lang="en-US" sz="2000" dirty="0"/>
              <a:t>RCM)</a:t>
            </a:r>
            <a:endParaRPr lang="ru-RU" sz="2000" dirty="0"/>
          </a:p>
          <a:p>
            <a:pPr marL="342900" indent="-342900">
              <a:buFont typeface="Arial" panose="020B0604020202020204" pitchFamily="34" charset="0"/>
              <a:buChar char="•"/>
            </a:pPr>
            <a:r>
              <a:rPr lang="ru-RU" sz="2000" dirty="0"/>
              <a:t>инспекции на основании риска (</a:t>
            </a:r>
            <a:r>
              <a:rPr lang="en-US" sz="2000" dirty="0"/>
              <a:t>RBI)</a:t>
            </a:r>
            <a:endParaRPr lang="ru-RU" sz="2000" dirty="0"/>
          </a:p>
          <a:p>
            <a:pPr marL="342900" indent="-342900">
              <a:buFont typeface="Arial" panose="020B0604020202020204" pitchFamily="34" charset="0"/>
              <a:buChar char="•"/>
            </a:pPr>
            <a:r>
              <a:rPr lang="ru-RU" sz="2000" dirty="0"/>
              <a:t>другие методы (</a:t>
            </a:r>
            <a:r>
              <a:rPr lang="en-US" sz="2000" dirty="0"/>
              <a:t>HAZOP, HRA, </a:t>
            </a:r>
            <a:r>
              <a:rPr lang="ru-RU" sz="2000" dirty="0"/>
              <a:t>Марковский анализ)</a:t>
            </a:r>
          </a:p>
        </p:txBody>
      </p:sp>
      <p:sp>
        <p:nvSpPr>
          <p:cNvPr id="5" name="Текст 4">
            <a:extLst>
              <a:ext uri="{FF2B5EF4-FFF2-40B4-BE49-F238E27FC236}">
                <a16:creationId xmlns:a16="http://schemas.microsoft.com/office/drawing/2014/main" id="{BC358423-2D10-F6A8-C197-D704527B080F}"/>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2629D0D0-B790-BA0F-2DFF-01C0632DD602}"/>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5F593F15-4CC6-34B3-9E7D-786950D8B7B2}"/>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2" name="Заголовок 2">
            <a:extLst>
              <a:ext uri="{FF2B5EF4-FFF2-40B4-BE49-F238E27FC236}">
                <a16:creationId xmlns:a16="http://schemas.microsoft.com/office/drawing/2014/main" id="{E129FD5E-521C-45A5-CC9C-3BD61026149C}"/>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3074" name="Picture 2" descr="Picture background">
            <a:extLst>
              <a:ext uri="{FF2B5EF4-FFF2-40B4-BE49-F238E27FC236}">
                <a16:creationId xmlns:a16="http://schemas.microsoft.com/office/drawing/2014/main" id="{E30751CB-EEA7-E29E-38B6-2320EFBB7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544" y="2224815"/>
            <a:ext cx="4243956" cy="318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1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0AEA-901D-8EF6-88F3-42061115A4DA}"/>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CC68FB12-FCD7-28DD-F03B-5DA76A5F9B4E}"/>
              </a:ext>
            </a:extLst>
          </p:cNvPr>
          <p:cNvSpPr>
            <a:spLocks noGrp="1"/>
          </p:cNvSpPr>
          <p:nvPr>
            <p:ph type="title"/>
          </p:nvPr>
        </p:nvSpPr>
        <p:spPr/>
        <p:txBody>
          <a:bodyPr/>
          <a:lstStyle/>
          <a:p>
            <a:r>
              <a:rPr lang="ru-RU" dirty="0"/>
              <a:t>Анализ дерева отказов </a:t>
            </a:r>
          </a:p>
        </p:txBody>
      </p:sp>
      <p:sp>
        <p:nvSpPr>
          <p:cNvPr id="4" name="Текст 3">
            <a:extLst>
              <a:ext uri="{FF2B5EF4-FFF2-40B4-BE49-F238E27FC236}">
                <a16:creationId xmlns:a16="http://schemas.microsoft.com/office/drawing/2014/main" id="{FB2E7833-A33D-E185-A42B-AF94CC7333D8}"/>
              </a:ext>
            </a:extLst>
          </p:cNvPr>
          <p:cNvSpPr>
            <a:spLocks noGrp="1"/>
          </p:cNvSpPr>
          <p:nvPr>
            <p:ph type="body" sz="quarter" idx="12"/>
          </p:nvPr>
        </p:nvSpPr>
        <p:spPr>
          <a:xfrm>
            <a:off x="585897" y="2379663"/>
            <a:ext cx="5510103" cy="3030547"/>
          </a:xfrm>
        </p:spPr>
        <p:txBody>
          <a:bodyPr>
            <a:normAutofit/>
          </a:bodyPr>
          <a:lstStyle/>
          <a:p>
            <a:r>
              <a:rPr lang="ru-RU" sz="2000" dirty="0"/>
              <a:t>Анализ дерева отказов (</a:t>
            </a:r>
            <a:r>
              <a:rPr lang="en-US" sz="2000" dirty="0"/>
              <a:t>Fault Tree Analysis, FTA) </a:t>
            </a:r>
            <a:r>
              <a:rPr lang="ru-RU" sz="2000" dirty="0"/>
              <a:t>–</a:t>
            </a:r>
            <a:r>
              <a:rPr lang="en-US" sz="2000" dirty="0"/>
              <a:t> </a:t>
            </a:r>
            <a:r>
              <a:rPr lang="ru-RU" sz="2000" dirty="0"/>
              <a:t> метод детальной оценки потенциальных отказов систем или процессов, направленный на выявление причин и взаимосвязей, ведущих к возникновению нежелательных событий. </a:t>
            </a:r>
          </a:p>
          <a:p>
            <a:r>
              <a:rPr lang="ru-RU" sz="2000" dirty="0"/>
              <a:t>Представляет собой графическое моделирование, где основное событие отображается в виде корневого узла, от которого отходят ветви, представляющие причины этого события.</a:t>
            </a:r>
          </a:p>
        </p:txBody>
      </p:sp>
      <p:sp>
        <p:nvSpPr>
          <p:cNvPr id="5" name="Текст 4">
            <a:extLst>
              <a:ext uri="{FF2B5EF4-FFF2-40B4-BE49-F238E27FC236}">
                <a16:creationId xmlns:a16="http://schemas.microsoft.com/office/drawing/2014/main" id="{23E1C56B-4876-3510-7071-9741E5BE77F7}"/>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EAC1641D-D6BE-290F-14F9-EC8F711009B7}"/>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524C1341-12CE-B8D1-65CA-25362FCB6730}"/>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2" name="Заголовок 2">
            <a:extLst>
              <a:ext uri="{FF2B5EF4-FFF2-40B4-BE49-F238E27FC236}">
                <a16:creationId xmlns:a16="http://schemas.microsoft.com/office/drawing/2014/main" id="{5B76B6AC-D54F-4FDB-3610-36C515386360}"/>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4098" name="Picture 2">
            <a:extLst>
              <a:ext uri="{FF2B5EF4-FFF2-40B4-BE49-F238E27FC236}">
                <a16:creationId xmlns:a16="http://schemas.microsoft.com/office/drawing/2014/main" id="{AA158767-3AFD-BC34-7926-5DD2FFCA3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92" y="2868770"/>
            <a:ext cx="5765511" cy="205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01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DB48-2A3E-87A7-E9FE-6B78E9CA5042}"/>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5FF933A2-C20A-F952-B76E-6C2E0D151084}"/>
              </a:ext>
            </a:extLst>
          </p:cNvPr>
          <p:cNvSpPr>
            <a:spLocks noGrp="1"/>
          </p:cNvSpPr>
          <p:nvPr>
            <p:ph type="title"/>
          </p:nvPr>
        </p:nvSpPr>
        <p:spPr/>
        <p:txBody>
          <a:bodyPr/>
          <a:lstStyle/>
          <a:p>
            <a:r>
              <a:rPr lang="ru-RU" dirty="0"/>
              <a:t>Анализ видов и последствий отказов </a:t>
            </a:r>
          </a:p>
        </p:txBody>
      </p:sp>
      <p:sp>
        <p:nvSpPr>
          <p:cNvPr id="4" name="Текст 3">
            <a:extLst>
              <a:ext uri="{FF2B5EF4-FFF2-40B4-BE49-F238E27FC236}">
                <a16:creationId xmlns:a16="http://schemas.microsoft.com/office/drawing/2014/main" id="{7F164E0E-84F7-C85D-6F9C-C643CD79FAE7}"/>
              </a:ext>
            </a:extLst>
          </p:cNvPr>
          <p:cNvSpPr>
            <a:spLocks noGrp="1"/>
          </p:cNvSpPr>
          <p:nvPr>
            <p:ph type="body" sz="quarter" idx="12"/>
          </p:nvPr>
        </p:nvSpPr>
        <p:spPr>
          <a:xfrm>
            <a:off x="585897" y="2379663"/>
            <a:ext cx="5510103" cy="2253523"/>
          </a:xfrm>
        </p:spPr>
        <p:txBody>
          <a:bodyPr>
            <a:normAutofit/>
          </a:bodyPr>
          <a:lstStyle/>
          <a:p>
            <a:r>
              <a:rPr lang="ru-RU" sz="2000" dirty="0"/>
              <a:t>Анализ видов и последствий отказов (</a:t>
            </a:r>
            <a:r>
              <a:rPr lang="en-US" sz="2000" dirty="0"/>
              <a:t>Failure Modes and Effects Analysis, FMEA) – </a:t>
            </a:r>
            <a:r>
              <a:rPr lang="ru-RU" sz="2000" dirty="0"/>
              <a:t>систематизированный метод исследования объекта или процесса, в основе которого лежит выявление возможных отказов, а также влияния этих отказов на функционирование объекта или процесса, окружающую среду и персонал</a:t>
            </a:r>
          </a:p>
        </p:txBody>
      </p:sp>
      <p:sp>
        <p:nvSpPr>
          <p:cNvPr id="5" name="Текст 4">
            <a:extLst>
              <a:ext uri="{FF2B5EF4-FFF2-40B4-BE49-F238E27FC236}">
                <a16:creationId xmlns:a16="http://schemas.microsoft.com/office/drawing/2014/main" id="{DCD5B03B-C40E-D06A-9089-2C751057F6D7}"/>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9F62E4E5-A6AA-3370-8447-2AA38EABB9DE}"/>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8EFF8665-17DC-CC9A-ACC5-E1352ACA0A2C}"/>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2" name="Заголовок 2">
            <a:extLst>
              <a:ext uri="{FF2B5EF4-FFF2-40B4-BE49-F238E27FC236}">
                <a16:creationId xmlns:a16="http://schemas.microsoft.com/office/drawing/2014/main" id="{703219A9-E0F5-E076-EAAB-273810A1B637}"/>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4100" name="Picture 4" descr="Picture background">
            <a:extLst>
              <a:ext uri="{FF2B5EF4-FFF2-40B4-BE49-F238E27FC236}">
                <a16:creationId xmlns:a16="http://schemas.microsoft.com/office/drawing/2014/main" id="{A1D34B2D-BE37-E0BB-F8EA-5E28DDF3B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557" y="2224815"/>
            <a:ext cx="397409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4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A156-1AC4-BBC6-7556-D36C4AA95A36}"/>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08622152-4F99-ABE0-9787-C155705BCCF4}"/>
              </a:ext>
            </a:extLst>
          </p:cNvPr>
          <p:cNvSpPr>
            <a:spLocks noGrp="1"/>
          </p:cNvSpPr>
          <p:nvPr>
            <p:ph type="title"/>
          </p:nvPr>
        </p:nvSpPr>
        <p:spPr>
          <a:xfrm>
            <a:off x="585898" y="1447790"/>
            <a:ext cx="7364302" cy="777025"/>
          </a:xfrm>
        </p:spPr>
        <p:txBody>
          <a:bodyPr>
            <a:normAutofit/>
          </a:bodyPr>
          <a:lstStyle/>
          <a:p>
            <a:r>
              <a:rPr lang="ru-RU" dirty="0"/>
              <a:t>Техническое обслуживание на основе надежности</a:t>
            </a:r>
            <a:endParaRPr lang="en-US" dirty="0"/>
          </a:p>
        </p:txBody>
      </p:sp>
      <p:sp>
        <p:nvSpPr>
          <p:cNvPr id="4" name="Текст 3">
            <a:extLst>
              <a:ext uri="{FF2B5EF4-FFF2-40B4-BE49-F238E27FC236}">
                <a16:creationId xmlns:a16="http://schemas.microsoft.com/office/drawing/2014/main" id="{3DDB30E2-DB13-54E0-8726-D9EF664E9BF2}"/>
              </a:ext>
            </a:extLst>
          </p:cNvPr>
          <p:cNvSpPr>
            <a:spLocks noGrp="1"/>
          </p:cNvSpPr>
          <p:nvPr>
            <p:ph type="body" sz="quarter" idx="12"/>
          </p:nvPr>
        </p:nvSpPr>
        <p:spPr>
          <a:xfrm>
            <a:off x="585897" y="2379663"/>
            <a:ext cx="5510103" cy="3259137"/>
          </a:xfrm>
        </p:spPr>
        <p:txBody>
          <a:bodyPr>
            <a:normAutofit/>
          </a:bodyPr>
          <a:lstStyle/>
          <a:p>
            <a:r>
              <a:rPr lang="ru-RU" sz="2000" dirty="0"/>
              <a:t>Техническое обслуживание на основе надежности (</a:t>
            </a:r>
            <a:r>
              <a:rPr lang="en-US" sz="2000" dirty="0"/>
              <a:t>Reliability-Centered Maintenance</a:t>
            </a:r>
            <a:r>
              <a:rPr lang="ru-RU" sz="2000" dirty="0"/>
              <a:t>, </a:t>
            </a:r>
            <a:r>
              <a:rPr lang="en-US" sz="2000" dirty="0"/>
              <a:t>RCM)</a:t>
            </a:r>
            <a:r>
              <a:rPr lang="ru-RU" sz="2000" dirty="0"/>
              <a:t> – систематический подход к обслуживанию оборудования, который фокусируется на повышении надежности и минимизации поломок оборудования.</a:t>
            </a:r>
          </a:p>
          <a:p>
            <a:r>
              <a:rPr lang="ru-RU" sz="2000" dirty="0"/>
              <a:t>Основная цель – определить наиболее эффективные виды обслуживания для каждого компонента системы, исходя из его критичности и вероятности отказа.</a:t>
            </a:r>
            <a:endParaRPr lang="en-US" sz="2000" dirty="0"/>
          </a:p>
          <a:p>
            <a:endParaRPr lang="en-US" sz="2000" dirty="0"/>
          </a:p>
        </p:txBody>
      </p:sp>
      <p:sp>
        <p:nvSpPr>
          <p:cNvPr id="5" name="Текст 4">
            <a:extLst>
              <a:ext uri="{FF2B5EF4-FFF2-40B4-BE49-F238E27FC236}">
                <a16:creationId xmlns:a16="http://schemas.microsoft.com/office/drawing/2014/main" id="{022BF5E8-F09D-192D-2DE0-38EF8E3F3FE9}"/>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DFF60899-5F46-D183-7D6E-EBC8206A1566}"/>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ABBD056C-E7C3-0934-FB5C-E4A02B41C61E}"/>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2" name="Заголовок 2">
            <a:extLst>
              <a:ext uri="{FF2B5EF4-FFF2-40B4-BE49-F238E27FC236}">
                <a16:creationId xmlns:a16="http://schemas.microsoft.com/office/drawing/2014/main" id="{8A52F40E-A4F3-3A6C-3D25-85370293ADD4}"/>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6146" name="Picture 2" descr="Picture background">
            <a:extLst>
              <a:ext uri="{FF2B5EF4-FFF2-40B4-BE49-F238E27FC236}">
                <a16:creationId xmlns:a16="http://schemas.microsoft.com/office/drawing/2014/main" id="{9C81F9CD-0289-05D6-13B4-0B7838BDBB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7" b="25926"/>
          <a:stretch>
            <a:fillRect/>
          </a:stretch>
        </p:blipFill>
        <p:spPr bwMode="auto">
          <a:xfrm>
            <a:off x="6096000" y="2612231"/>
            <a:ext cx="5792701"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4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27701-E9F7-EA96-0F30-DE44FDBD2825}"/>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65E9E8B9-2D87-2817-1EF6-10FE7F814A11}"/>
              </a:ext>
            </a:extLst>
          </p:cNvPr>
          <p:cNvSpPr>
            <a:spLocks noGrp="1"/>
          </p:cNvSpPr>
          <p:nvPr>
            <p:ph type="title"/>
          </p:nvPr>
        </p:nvSpPr>
        <p:spPr>
          <a:xfrm>
            <a:off x="585898" y="1447790"/>
            <a:ext cx="7364302" cy="777025"/>
          </a:xfrm>
        </p:spPr>
        <p:txBody>
          <a:bodyPr>
            <a:normAutofit/>
          </a:bodyPr>
          <a:lstStyle/>
          <a:p>
            <a:r>
              <a:rPr lang="ru-RU" dirty="0"/>
              <a:t>Инспекции на основании риска</a:t>
            </a:r>
          </a:p>
        </p:txBody>
      </p:sp>
      <p:sp>
        <p:nvSpPr>
          <p:cNvPr id="4" name="Текст 3">
            <a:extLst>
              <a:ext uri="{FF2B5EF4-FFF2-40B4-BE49-F238E27FC236}">
                <a16:creationId xmlns:a16="http://schemas.microsoft.com/office/drawing/2014/main" id="{81267961-1570-5FBD-FA08-54C3646A2145}"/>
              </a:ext>
            </a:extLst>
          </p:cNvPr>
          <p:cNvSpPr>
            <a:spLocks noGrp="1"/>
          </p:cNvSpPr>
          <p:nvPr>
            <p:ph type="body" sz="quarter" idx="12"/>
          </p:nvPr>
        </p:nvSpPr>
        <p:spPr>
          <a:xfrm>
            <a:off x="585897" y="2379663"/>
            <a:ext cx="5510103" cy="3259137"/>
          </a:xfrm>
        </p:spPr>
        <p:txBody>
          <a:bodyPr>
            <a:normAutofit/>
          </a:bodyPr>
          <a:lstStyle/>
          <a:p>
            <a:r>
              <a:rPr lang="ru-RU" sz="2000" dirty="0"/>
              <a:t>Инспекции на основании риска (</a:t>
            </a:r>
            <a:r>
              <a:rPr lang="en-US" sz="2000" dirty="0"/>
              <a:t>Risk Base Inspection</a:t>
            </a:r>
            <a:r>
              <a:rPr lang="ru-RU" sz="2000" dirty="0"/>
              <a:t>, </a:t>
            </a:r>
            <a:r>
              <a:rPr lang="en-US" sz="2000" dirty="0"/>
              <a:t>RBI)</a:t>
            </a:r>
            <a:r>
              <a:rPr lang="ru-RU" sz="2000" dirty="0"/>
              <a:t> – методология планирования инспекций, основанная на оценке вероятности и последствий отказа оборудования.</a:t>
            </a:r>
          </a:p>
          <a:p>
            <a:r>
              <a:rPr lang="ru-RU" sz="2000" dirty="0"/>
              <a:t>Суть – риск отказа оценивается в соответствии с приемлемым уровнем, а проверка и ремонт используются для того, чтобы уровень риска был ниже этого допустимого предела.</a:t>
            </a:r>
          </a:p>
        </p:txBody>
      </p:sp>
      <p:sp>
        <p:nvSpPr>
          <p:cNvPr id="5" name="Текст 4">
            <a:extLst>
              <a:ext uri="{FF2B5EF4-FFF2-40B4-BE49-F238E27FC236}">
                <a16:creationId xmlns:a16="http://schemas.microsoft.com/office/drawing/2014/main" id="{78A7EB92-D98E-7D09-2AD0-469915F1E11E}"/>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3DD63274-58A3-39F5-8A2A-6F798A57C63B}"/>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CF4B6EBF-9E99-6B9D-5858-19623617955E}"/>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2" name="Заголовок 2">
            <a:extLst>
              <a:ext uri="{FF2B5EF4-FFF2-40B4-BE49-F238E27FC236}">
                <a16:creationId xmlns:a16="http://schemas.microsoft.com/office/drawing/2014/main" id="{C7D50DC7-5AE7-5A1A-56A2-40C6A9446090}"/>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7170" name="Picture 2" descr="Picture background">
            <a:extLst>
              <a:ext uri="{FF2B5EF4-FFF2-40B4-BE49-F238E27FC236}">
                <a16:creationId xmlns:a16="http://schemas.microsoft.com/office/drawing/2014/main" id="{2A3A0A4F-4946-2315-31AC-C569E0DCD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723" y="2224815"/>
            <a:ext cx="5355271" cy="341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6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38C76-0F85-3769-F4DA-024A493E5A4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76E0D0-7923-1FC8-BC53-05FA2FA6A635}"/>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2025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C76349DC-9330-4A24-26AD-544567457FE3}"/>
              </a:ext>
            </a:extLst>
          </p:cNvPr>
          <p:cNvSpPr>
            <a:spLocks noGrp="1"/>
          </p:cNvSpPr>
          <p:nvPr>
            <p:ph type="body" sz="quarter" idx="10"/>
          </p:nvPr>
        </p:nvSpPr>
        <p:spPr/>
        <p:txBody>
          <a:bodyPr/>
          <a:lstStyle/>
          <a:p>
            <a:r>
              <a:rPr lang="ru-RU" dirty="0">
                <a:latin typeface="HSE Sans" panose="02000000000000000000" pitchFamily="50" charset="-52"/>
                <a:cs typeface="Arial" panose="020B0604020202020204" pitchFamily="34" charset="0"/>
              </a:rPr>
              <a:t>Департамент </a:t>
            </a:r>
            <a:br>
              <a:rPr lang="ru-RU" dirty="0">
                <a:latin typeface="HSE Sans" panose="02000000000000000000" pitchFamily="50" charset="-52"/>
                <a:cs typeface="Arial" panose="020B0604020202020204" pitchFamily="34" charset="0"/>
              </a:rPr>
            </a:br>
            <a:r>
              <a:rPr lang="ru-RU" dirty="0">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18F2F3AE-94AF-EE47-4B2A-B3102807BB22}"/>
              </a:ext>
            </a:extLst>
          </p:cNvPr>
          <p:cNvSpPr>
            <a:spLocks noGrp="1"/>
          </p:cNvSpPr>
          <p:nvPr>
            <p:ph type="body" sz="quarter" idx="11"/>
          </p:nvPr>
        </p:nvSpPr>
        <p:spPr/>
        <p:txBody>
          <a:bodyPr>
            <a:normAutofit/>
          </a:bodyPr>
          <a:lstStyle/>
          <a:p>
            <a:r>
              <a:rPr lang="ru-RU" dirty="0">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0FC28FD9-DBBA-9657-ACBE-8D4A231EF63B}"/>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ru-RU" dirty="0">
                <a:latin typeface="HSE Sans" panose="02000000000000000000" pitchFamily="50" charset="-52"/>
                <a:cs typeface="Arial" panose="020B0604020202020204" pitchFamily="34" charset="0"/>
              </a:rPr>
              <a:t>23.05.2025 г.</a:t>
            </a:r>
          </a:p>
        </p:txBody>
      </p:sp>
      <p:sp>
        <p:nvSpPr>
          <p:cNvPr id="6" name="Прямоугольник: скругленные углы 5">
            <a:extLst>
              <a:ext uri="{FF2B5EF4-FFF2-40B4-BE49-F238E27FC236}">
                <a16:creationId xmlns:a16="http://schemas.microsoft.com/office/drawing/2014/main" id="{EBCE87E1-AA8E-8628-D272-ABF327627319}"/>
              </a:ext>
            </a:extLst>
          </p:cNvPr>
          <p:cNvSpPr/>
          <p:nvPr/>
        </p:nvSpPr>
        <p:spPr>
          <a:xfrm>
            <a:off x="1027968" y="2461188"/>
            <a:ext cx="5347195"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CCE0ADC3-D708-9353-DE38-385B3E647DF3}"/>
              </a:ext>
            </a:extLst>
          </p:cNvPr>
          <p:cNvSpPr txBox="1">
            <a:spLocks/>
          </p:cNvSpPr>
          <p:nvPr/>
        </p:nvSpPr>
        <p:spPr>
          <a:xfrm>
            <a:off x="6622991" y="2461188"/>
            <a:ext cx="4541041" cy="285114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«Методы и инструменты управления надежностью на предприятии»</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2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r>
              <a:rPr lang="ru-RU" sz="1400" dirty="0">
                <a:latin typeface="HSE Sans" panose="02000000000000000000" pitchFamily="50" charset="-52"/>
                <a:cs typeface="Arial" panose="020B0604020202020204" pitchFamily="34" charset="0"/>
              </a:rPr>
              <a:t> </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Ландер Леонид Борисович</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аспирант 1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Электроника, </a:t>
            </a:r>
          </a:p>
          <a:p>
            <a:pPr algn="ctr"/>
            <a:r>
              <a:rPr lang="ru-RU" sz="1400" dirty="0">
                <a:latin typeface="HSE Sans" panose="02000000000000000000" pitchFamily="50" charset="-52"/>
                <a:cs typeface="Arial" panose="020B0604020202020204" pitchFamily="34" charset="0"/>
              </a:rPr>
              <a:t>радиотехника и системы связи</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7AD2AA1F-C815-6951-7985-FE3CD6E5D6AB}"/>
              </a:ext>
            </a:extLst>
          </p:cNvPr>
          <p:cNvSpPr/>
          <p:nvPr/>
        </p:nvSpPr>
        <p:spPr>
          <a:xfrm>
            <a:off x="6622991" y="2461187"/>
            <a:ext cx="4541042"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9" name="Рисунок 8">
            <a:extLst>
              <a:ext uri="{FF2B5EF4-FFF2-40B4-BE49-F238E27FC236}">
                <a16:creationId xmlns:a16="http://schemas.microsoft.com/office/drawing/2014/main" id="{7A37831F-2CF0-1509-0FDA-60A3B686F709}"/>
              </a:ext>
            </a:extLst>
          </p:cNvPr>
          <p:cNvPicPr>
            <a:picLocks noChangeAspect="1"/>
          </p:cNvPicPr>
          <p:nvPr/>
        </p:nvPicPr>
        <p:blipFill>
          <a:blip r:embed="rId2"/>
          <a:stretch>
            <a:fillRect/>
          </a:stretch>
        </p:blipFill>
        <p:spPr>
          <a:xfrm>
            <a:off x="8354145" y="3291883"/>
            <a:ext cx="1089617" cy="1089617"/>
          </a:xfrm>
          <a:prstGeom prst="ellipse">
            <a:avLst/>
          </a:prstGeom>
          <a:ln>
            <a:noFill/>
          </a:ln>
          <a:effectLst/>
        </p:spPr>
      </p:pic>
    </p:spTree>
    <p:extLst>
      <p:ext uri="{BB962C8B-B14F-4D97-AF65-F5344CB8AC3E}">
        <p14:creationId xmlns:p14="http://schemas.microsoft.com/office/powerpoint/2010/main" val="388676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5D3A-9952-E0F1-A0B1-5638BFB27769}"/>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71478B08-DE32-141B-5665-E7D5A43F0FF5}"/>
              </a:ext>
            </a:extLst>
          </p:cNvPr>
          <p:cNvSpPr>
            <a:spLocks noGrp="1"/>
          </p:cNvSpPr>
          <p:nvPr>
            <p:ph type="title"/>
          </p:nvPr>
        </p:nvSpPr>
        <p:spPr>
          <a:xfrm>
            <a:off x="585898" y="1447790"/>
            <a:ext cx="10478342" cy="777025"/>
          </a:xfrm>
        </p:spPr>
        <p:txBody>
          <a:bodyPr>
            <a:normAutofit/>
          </a:bodyPr>
          <a:lstStyle/>
          <a:p>
            <a:r>
              <a:rPr lang="ru-RU" dirty="0"/>
              <a:t>Инновационно-ориентированный процесс разработки изделий (цикл Деминга)</a:t>
            </a:r>
          </a:p>
        </p:txBody>
      </p:sp>
      <p:sp>
        <p:nvSpPr>
          <p:cNvPr id="5" name="Текст 4">
            <a:extLst>
              <a:ext uri="{FF2B5EF4-FFF2-40B4-BE49-F238E27FC236}">
                <a16:creationId xmlns:a16="http://schemas.microsoft.com/office/drawing/2014/main" id="{24595227-4464-D8B7-F02E-8EA9F63B4038}"/>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9C9615A0-3EC3-104E-81FB-CB3103558470}"/>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82AF35B1-AC76-6800-CDB4-905EEB13E3AF}"/>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10" name="Заголовок 2">
            <a:extLst>
              <a:ext uri="{FF2B5EF4-FFF2-40B4-BE49-F238E27FC236}">
                <a16:creationId xmlns:a16="http://schemas.microsoft.com/office/drawing/2014/main" id="{7950DA26-4694-B3A7-986D-E535336A1F46}"/>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13" name="Рисунок 12">
            <a:extLst>
              <a:ext uri="{FF2B5EF4-FFF2-40B4-BE49-F238E27FC236}">
                <a16:creationId xmlns:a16="http://schemas.microsoft.com/office/drawing/2014/main" id="{6F8BE42C-F7D4-50F6-50CF-6D60AC1E31EC}"/>
              </a:ext>
            </a:extLst>
          </p:cNvPr>
          <p:cNvPicPr>
            <a:picLocks noChangeAspect="1"/>
          </p:cNvPicPr>
          <p:nvPr/>
        </p:nvPicPr>
        <p:blipFill>
          <a:blip r:embed="rId2"/>
          <a:stretch>
            <a:fillRect/>
          </a:stretch>
        </p:blipFill>
        <p:spPr>
          <a:xfrm>
            <a:off x="2546350" y="2224815"/>
            <a:ext cx="7099300" cy="4093548"/>
          </a:xfrm>
          <a:prstGeom prst="rect">
            <a:avLst/>
          </a:prstGeom>
        </p:spPr>
      </p:pic>
    </p:spTree>
    <p:extLst>
      <p:ext uri="{BB962C8B-B14F-4D97-AF65-F5344CB8AC3E}">
        <p14:creationId xmlns:p14="http://schemas.microsoft.com/office/powerpoint/2010/main" val="132750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F23770B-EF54-80B1-B7C0-5B516BCE9CDF}"/>
              </a:ext>
            </a:extLst>
          </p:cNvPr>
          <p:cNvSpPr>
            <a:spLocks noGrp="1"/>
          </p:cNvSpPr>
          <p:nvPr>
            <p:ph type="title"/>
          </p:nvPr>
        </p:nvSpPr>
        <p:spPr/>
        <p:txBody>
          <a:bodyPr/>
          <a:lstStyle/>
          <a:p>
            <a:r>
              <a:rPr lang="ru-RU" dirty="0"/>
              <a:t>Управление надежностью</a:t>
            </a:r>
          </a:p>
        </p:txBody>
      </p:sp>
      <p:sp>
        <p:nvSpPr>
          <p:cNvPr id="4" name="Текст 3">
            <a:extLst>
              <a:ext uri="{FF2B5EF4-FFF2-40B4-BE49-F238E27FC236}">
                <a16:creationId xmlns:a16="http://schemas.microsoft.com/office/drawing/2014/main" id="{15264E30-CFB4-224A-35F2-7EDBCA91FBCE}"/>
              </a:ext>
            </a:extLst>
          </p:cNvPr>
          <p:cNvSpPr>
            <a:spLocks noGrp="1"/>
          </p:cNvSpPr>
          <p:nvPr>
            <p:ph type="body" sz="quarter" idx="12"/>
          </p:nvPr>
        </p:nvSpPr>
        <p:spPr/>
        <p:txBody>
          <a:bodyPr>
            <a:normAutofit/>
          </a:bodyPr>
          <a:lstStyle/>
          <a:p>
            <a:r>
              <a:rPr lang="ru-RU" sz="2000" dirty="0"/>
              <a:t>Управление надежностью – совокупность координируемых действий, являющихся частью общего управления предприятием, осуществляемых в целях выполнения требований к надежности изделий</a:t>
            </a:r>
          </a:p>
          <a:p>
            <a:endParaRPr lang="ru-RU" sz="2000" dirty="0"/>
          </a:p>
          <a:p>
            <a:r>
              <a:rPr lang="ru-RU" sz="2000" dirty="0"/>
              <a:t>Система управления надежностью (СУН) – совокупность всех средств предприятия по управлению надежностью</a:t>
            </a:r>
          </a:p>
        </p:txBody>
      </p:sp>
      <p:sp>
        <p:nvSpPr>
          <p:cNvPr id="5" name="Текст 4">
            <a:extLst>
              <a:ext uri="{FF2B5EF4-FFF2-40B4-BE49-F238E27FC236}">
                <a16:creationId xmlns:a16="http://schemas.microsoft.com/office/drawing/2014/main" id="{9919B268-6CB4-172D-189F-5655AA5DAB58}"/>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56A2AA79-FC94-70F5-3E9C-C4A796E57AF8}"/>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F7A54C68-0331-C3DE-1CA4-679A43B77D4D}"/>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pic>
        <p:nvPicPr>
          <p:cNvPr id="9" name="Рисунок 8">
            <a:extLst>
              <a:ext uri="{FF2B5EF4-FFF2-40B4-BE49-F238E27FC236}">
                <a16:creationId xmlns:a16="http://schemas.microsoft.com/office/drawing/2014/main" id="{39B78563-7449-57A3-FB56-693F567D80F5}"/>
              </a:ext>
            </a:extLst>
          </p:cNvPr>
          <p:cNvPicPr>
            <a:picLocks noChangeAspect="1"/>
          </p:cNvPicPr>
          <p:nvPr/>
        </p:nvPicPr>
        <p:blipFill>
          <a:blip r:embed="rId2"/>
          <a:stretch>
            <a:fillRect/>
          </a:stretch>
        </p:blipFill>
        <p:spPr>
          <a:xfrm>
            <a:off x="7115912" y="1447790"/>
            <a:ext cx="3462647" cy="4915314"/>
          </a:xfrm>
          <a:prstGeom prst="rect">
            <a:avLst/>
          </a:prstGeom>
          <a:ln>
            <a:solidFill>
              <a:srgbClr val="000000"/>
            </a:solidFill>
          </a:ln>
        </p:spPr>
      </p:pic>
      <p:sp>
        <p:nvSpPr>
          <p:cNvPr id="10" name="Заголовок 2">
            <a:extLst>
              <a:ext uri="{FF2B5EF4-FFF2-40B4-BE49-F238E27FC236}">
                <a16:creationId xmlns:a16="http://schemas.microsoft.com/office/drawing/2014/main" id="{1B7670CF-1486-15D4-F907-A87FD0AC7C5E}"/>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spTree>
    <p:extLst>
      <p:ext uri="{BB962C8B-B14F-4D97-AF65-F5344CB8AC3E}">
        <p14:creationId xmlns:p14="http://schemas.microsoft.com/office/powerpoint/2010/main" val="33866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734E9-9CC2-8827-F058-CCE6F0B44156}"/>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2CF86D0D-D4FA-9B21-344E-E617B286BD82}"/>
              </a:ext>
            </a:extLst>
          </p:cNvPr>
          <p:cNvSpPr>
            <a:spLocks noGrp="1"/>
          </p:cNvSpPr>
          <p:nvPr>
            <p:ph type="title"/>
          </p:nvPr>
        </p:nvSpPr>
        <p:spPr/>
        <p:txBody>
          <a:bodyPr/>
          <a:lstStyle/>
          <a:p>
            <a:r>
              <a:rPr lang="ru-RU" dirty="0"/>
              <a:t>Цель и задачи СУН</a:t>
            </a:r>
          </a:p>
        </p:txBody>
      </p:sp>
      <p:sp>
        <p:nvSpPr>
          <p:cNvPr id="4" name="Текст 3">
            <a:extLst>
              <a:ext uri="{FF2B5EF4-FFF2-40B4-BE49-F238E27FC236}">
                <a16:creationId xmlns:a16="http://schemas.microsoft.com/office/drawing/2014/main" id="{0A40548D-998A-93C6-66A0-F3BEAB43728E}"/>
              </a:ext>
            </a:extLst>
          </p:cNvPr>
          <p:cNvSpPr>
            <a:spLocks noGrp="1"/>
          </p:cNvSpPr>
          <p:nvPr>
            <p:ph type="body" sz="quarter" idx="12"/>
          </p:nvPr>
        </p:nvSpPr>
        <p:spPr>
          <a:xfrm>
            <a:off x="585897" y="2379663"/>
            <a:ext cx="10478343" cy="3945856"/>
          </a:xfrm>
        </p:spPr>
        <p:txBody>
          <a:bodyPr>
            <a:normAutofit lnSpcReduction="10000"/>
          </a:bodyPr>
          <a:lstStyle/>
          <a:p>
            <a:r>
              <a:rPr lang="ru-RU" sz="2000" dirty="0"/>
              <a:t>Цель: </a:t>
            </a:r>
          </a:p>
          <a:p>
            <a:r>
              <a:rPr lang="ru-RU" sz="2000" dirty="0"/>
              <a:t>Своевременное и эффективное решение проблем, связанных с надежностью изделий</a:t>
            </a:r>
          </a:p>
          <a:p>
            <a:endParaRPr lang="ru-RU" sz="2000" dirty="0"/>
          </a:p>
          <a:p>
            <a:r>
              <a:rPr lang="ru-RU" sz="2000" dirty="0"/>
              <a:t>Задачи:</a:t>
            </a:r>
          </a:p>
          <a:p>
            <a:pPr marL="342900" indent="-342900">
              <a:buFont typeface="Arial" panose="020B0604020202020204" pitchFamily="34" charset="0"/>
              <a:buChar char="•"/>
            </a:pPr>
            <a:r>
              <a:rPr lang="ru-RU" sz="2000" dirty="0"/>
              <a:t>обоснование необходимого уровня надежности изделий с учетом требований рынка и приемлемого для предприятия</a:t>
            </a:r>
          </a:p>
          <a:p>
            <a:pPr marL="342900" indent="-342900">
              <a:buFont typeface="Arial" panose="020B0604020202020204" pitchFamily="34" charset="0"/>
              <a:buChar char="•"/>
            </a:pPr>
            <a:r>
              <a:rPr lang="ru-RU" sz="2000" dirty="0"/>
              <a:t>достижение необходимого уровня надежности изделий</a:t>
            </a:r>
          </a:p>
          <a:p>
            <a:pPr marL="342900" indent="-342900">
              <a:buFont typeface="Arial" panose="020B0604020202020204" pitchFamily="34" charset="0"/>
              <a:buChar char="•"/>
            </a:pPr>
            <a:r>
              <a:rPr lang="ru-RU" sz="2000" dirty="0"/>
              <a:t>подтверждение достигнутой надежности изделий</a:t>
            </a:r>
          </a:p>
          <a:p>
            <a:pPr marL="342900" indent="-342900">
              <a:buFont typeface="Arial" panose="020B0604020202020204" pitchFamily="34" charset="0"/>
              <a:buChar char="•"/>
            </a:pPr>
            <a:r>
              <a:rPr lang="ru-RU" sz="2000" dirty="0"/>
              <a:t>обеспечение надежности изделий</a:t>
            </a:r>
          </a:p>
          <a:p>
            <a:pPr marL="342900" indent="-342900">
              <a:buFont typeface="Arial" panose="020B0604020202020204" pitchFamily="34" charset="0"/>
              <a:buChar char="•"/>
            </a:pPr>
            <a:r>
              <a:rPr lang="ru-RU" sz="2000" dirty="0"/>
              <a:t>улучшение надежности изделий</a:t>
            </a:r>
          </a:p>
        </p:txBody>
      </p:sp>
      <p:sp>
        <p:nvSpPr>
          <p:cNvPr id="5" name="Текст 4">
            <a:extLst>
              <a:ext uri="{FF2B5EF4-FFF2-40B4-BE49-F238E27FC236}">
                <a16:creationId xmlns:a16="http://schemas.microsoft.com/office/drawing/2014/main" id="{71ABA3F9-F1A7-469C-5667-3851156EDD9D}"/>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0DEDD83B-77B9-038A-F7BA-CAC57653EC97}"/>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F9FE2634-3880-31EC-AF3A-0E5FCF15D35D}"/>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10" name="Заголовок 2">
            <a:extLst>
              <a:ext uri="{FF2B5EF4-FFF2-40B4-BE49-F238E27FC236}">
                <a16:creationId xmlns:a16="http://schemas.microsoft.com/office/drawing/2014/main" id="{E4D33994-D4C8-6122-99F6-C147B9E918E7}"/>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spTree>
    <p:extLst>
      <p:ext uri="{BB962C8B-B14F-4D97-AF65-F5344CB8AC3E}">
        <p14:creationId xmlns:p14="http://schemas.microsoft.com/office/powerpoint/2010/main" val="374163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5619-D108-6CFC-409E-862B3239046F}"/>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CFF6C3D8-A110-CBC0-A6B8-3755B0A29334}"/>
              </a:ext>
            </a:extLst>
          </p:cNvPr>
          <p:cNvSpPr>
            <a:spLocks noGrp="1"/>
          </p:cNvSpPr>
          <p:nvPr>
            <p:ph type="title"/>
          </p:nvPr>
        </p:nvSpPr>
        <p:spPr/>
        <p:txBody>
          <a:bodyPr/>
          <a:lstStyle/>
          <a:p>
            <a:r>
              <a:rPr lang="ru-RU" dirty="0"/>
              <a:t>Принципы СУН</a:t>
            </a:r>
          </a:p>
        </p:txBody>
      </p:sp>
      <p:sp>
        <p:nvSpPr>
          <p:cNvPr id="4" name="Текст 3">
            <a:extLst>
              <a:ext uri="{FF2B5EF4-FFF2-40B4-BE49-F238E27FC236}">
                <a16:creationId xmlns:a16="http://schemas.microsoft.com/office/drawing/2014/main" id="{A0E02B85-5912-8BAD-6AE9-CD45E4457896}"/>
              </a:ext>
            </a:extLst>
          </p:cNvPr>
          <p:cNvSpPr>
            <a:spLocks noGrp="1"/>
          </p:cNvSpPr>
          <p:nvPr>
            <p:ph type="body" sz="quarter" idx="12"/>
          </p:nvPr>
        </p:nvSpPr>
        <p:spPr>
          <a:xfrm>
            <a:off x="585899" y="1993900"/>
            <a:ext cx="7148401" cy="4559300"/>
          </a:xfrm>
        </p:spPr>
        <p:txBody>
          <a:bodyPr>
            <a:noAutofit/>
          </a:bodyPr>
          <a:lstStyle/>
          <a:p>
            <a:pPr marL="342900" indent="-342900">
              <a:buFont typeface="Arial" panose="020B0604020202020204" pitchFamily="34" charset="0"/>
              <a:buChar char="•"/>
            </a:pPr>
            <a:r>
              <a:rPr lang="ru-RU" sz="1800" dirty="0"/>
              <a:t>приоритетность требований рынка</a:t>
            </a:r>
          </a:p>
          <a:p>
            <a:pPr marL="342900" indent="-342900">
              <a:buFont typeface="Arial" panose="020B0604020202020204" pitchFamily="34" charset="0"/>
              <a:buChar char="•"/>
            </a:pPr>
            <a:r>
              <a:rPr lang="ru-RU" sz="1800" dirty="0"/>
              <a:t>комплексный характер решений с учетом факторов качества, безопасности, охраны окружающей среды, ресурсосбережения и пр.</a:t>
            </a:r>
          </a:p>
          <a:p>
            <a:pPr marL="342900" indent="-342900">
              <a:buFont typeface="Arial" panose="020B0604020202020204" pitchFamily="34" charset="0"/>
              <a:buChar char="•"/>
            </a:pPr>
            <a:r>
              <a:rPr lang="ru-RU" sz="1800" dirty="0"/>
              <a:t>распределение ответственности</a:t>
            </a:r>
          </a:p>
          <a:p>
            <a:pPr marL="342900" indent="-342900">
              <a:buFont typeface="Arial" panose="020B0604020202020204" pitchFamily="34" charset="0"/>
              <a:buChar char="•"/>
            </a:pPr>
            <a:r>
              <a:rPr lang="ru-RU" sz="1800" dirty="0"/>
              <a:t>своевременное выявление и предупреждение возникающих проблем</a:t>
            </a:r>
          </a:p>
          <a:p>
            <a:pPr marL="342900" indent="-342900">
              <a:buFont typeface="Arial" panose="020B0604020202020204" pitchFamily="34" charset="0"/>
              <a:buChar char="•"/>
            </a:pPr>
            <a:r>
              <a:rPr lang="ru-RU" sz="1800" dirty="0"/>
              <a:t>управление изменениями</a:t>
            </a:r>
          </a:p>
          <a:p>
            <a:pPr marL="342900" indent="-342900">
              <a:buFont typeface="Arial" panose="020B0604020202020204" pitchFamily="34" charset="0"/>
              <a:buChar char="•"/>
            </a:pPr>
            <a:r>
              <a:rPr lang="ru-RU" sz="1800" dirty="0"/>
              <a:t>обеспечение необходимыми ресурсами</a:t>
            </a:r>
          </a:p>
          <a:p>
            <a:pPr marL="342900" indent="-342900">
              <a:buFont typeface="Arial" panose="020B0604020202020204" pitchFamily="34" charset="0"/>
              <a:buChar char="•"/>
            </a:pPr>
            <a:r>
              <a:rPr lang="ru-RU" sz="1800" dirty="0"/>
              <a:t>единое понимание задач персоналом</a:t>
            </a:r>
          </a:p>
          <a:p>
            <a:pPr marL="342900" indent="-342900">
              <a:buFont typeface="Arial" panose="020B0604020202020204" pitchFamily="34" charset="0"/>
              <a:buChar char="•"/>
            </a:pPr>
            <a:r>
              <a:rPr lang="ru-RU" sz="1800" dirty="0"/>
              <a:t>стимулирование персонала</a:t>
            </a:r>
          </a:p>
          <a:p>
            <a:pPr marL="342900" indent="-342900">
              <a:buFont typeface="Arial" panose="020B0604020202020204" pitchFamily="34" charset="0"/>
              <a:buChar char="•"/>
            </a:pPr>
            <a:r>
              <a:rPr lang="ru-RU" sz="1800" dirty="0"/>
              <a:t>контроль исполнения</a:t>
            </a:r>
          </a:p>
          <a:p>
            <a:pPr marL="342900" indent="-342900">
              <a:buFont typeface="Arial" panose="020B0604020202020204" pitchFamily="34" charset="0"/>
              <a:buChar char="•"/>
            </a:pPr>
            <a:r>
              <a:rPr lang="ru-RU" sz="1800" dirty="0"/>
              <a:t>документальное оформление результатов работ всех видов</a:t>
            </a:r>
          </a:p>
        </p:txBody>
      </p:sp>
      <p:sp>
        <p:nvSpPr>
          <p:cNvPr id="5" name="Текст 4">
            <a:extLst>
              <a:ext uri="{FF2B5EF4-FFF2-40B4-BE49-F238E27FC236}">
                <a16:creationId xmlns:a16="http://schemas.microsoft.com/office/drawing/2014/main" id="{BB9828AB-6F18-C4C2-1AD5-E1E2A7E5D43E}"/>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4D95FAB0-DA91-DC82-04BD-A45291E127BA}"/>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3092736C-42D0-AEE6-CCC4-689BF3C0CDC8}"/>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10" name="Заголовок 2">
            <a:extLst>
              <a:ext uri="{FF2B5EF4-FFF2-40B4-BE49-F238E27FC236}">
                <a16:creationId xmlns:a16="http://schemas.microsoft.com/office/drawing/2014/main" id="{B6BDB2B2-B883-5ECC-129F-A386F3DF700B}"/>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1026" name="Picture 2" descr="Picture background">
            <a:extLst>
              <a:ext uri="{FF2B5EF4-FFF2-40B4-BE49-F238E27FC236}">
                <a16:creationId xmlns:a16="http://schemas.microsoft.com/office/drawing/2014/main" id="{B0FADA09-5678-411C-87ED-5961BBA9D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72" r="20521"/>
          <a:stretch>
            <a:fillRect/>
          </a:stretch>
        </p:blipFill>
        <p:spPr bwMode="auto">
          <a:xfrm>
            <a:off x="7807491" y="1993900"/>
            <a:ext cx="4142420"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34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DC741-EA96-3DBC-93F0-543C7335CF16}"/>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80490D64-5A1B-C15F-0946-16EDB10DB2DA}"/>
              </a:ext>
            </a:extLst>
          </p:cNvPr>
          <p:cNvSpPr>
            <a:spLocks noGrp="1"/>
          </p:cNvSpPr>
          <p:nvPr>
            <p:ph type="title"/>
          </p:nvPr>
        </p:nvSpPr>
        <p:spPr/>
        <p:txBody>
          <a:bodyPr/>
          <a:lstStyle/>
          <a:p>
            <a:r>
              <a:rPr lang="ru-RU" dirty="0"/>
              <a:t>Постоянные элементы СУН</a:t>
            </a:r>
          </a:p>
        </p:txBody>
      </p:sp>
      <p:sp>
        <p:nvSpPr>
          <p:cNvPr id="4" name="Текст 3">
            <a:extLst>
              <a:ext uri="{FF2B5EF4-FFF2-40B4-BE49-F238E27FC236}">
                <a16:creationId xmlns:a16="http://schemas.microsoft.com/office/drawing/2014/main" id="{7D39ECBC-3DD2-D6D6-7DE8-380789937EC3}"/>
              </a:ext>
            </a:extLst>
          </p:cNvPr>
          <p:cNvSpPr>
            <a:spLocks noGrp="1"/>
          </p:cNvSpPr>
          <p:nvPr>
            <p:ph type="body" sz="quarter" idx="12"/>
          </p:nvPr>
        </p:nvSpPr>
        <p:spPr>
          <a:xfrm>
            <a:off x="585897" y="2059543"/>
            <a:ext cx="7186503" cy="4531757"/>
          </a:xfrm>
        </p:spPr>
        <p:txBody>
          <a:bodyPr>
            <a:noAutofit/>
          </a:bodyPr>
          <a:lstStyle/>
          <a:p>
            <a:pPr marL="342900" indent="-342900">
              <a:buFont typeface="Arial" panose="020B0604020202020204" pitchFamily="34" charset="0"/>
              <a:buChar char="•"/>
            </a:pPr>
            <a:r>
              <a:rPr lang="ru-RU" sz="2000" dirty="0"/>
              <a:t>организационная структура и распределение ответственности</a:t>
            </a:r>
          </a:p>
          <a:p>
            <a:pPr marL="342900" indent="-342900">
              <a:buFont typeface="Arial" panose="020B0604020202020204" pitchFamily="34" charset="0"/>
              <a:buChar char="•"/>
            </a:pPr>
            <a:r>
              <a:rPr lang="ru-RU" sz="2000" dirty="0"/>
              <a:t>персонал</a:t>
            </a:r>
          </a:p>
          <a:p>
            <a:pPr marL="342900" indent="-342900">
              <a:buFont typeface="Arial" panose="020B0604020202020204" pitchFamily="34" charset="0"/>
              <a:buChar char="•"/>
            </a:pPr>
            <a:r>
              <a:rPr lang="ru-RU" sz="2000" dirty="0"/>
              <a:t>материально-технические ресурсы</a:t>
            </a:r>
          </a:p>
          <a:p>
            <a:pPr marL="342900" indent="-342900">
              <a:buFont typeface="Arial" panose="020B0604020202020204" pitchFamily="34" charset="0"/>
              <a:buChar char="•"/>
            </a:pPr>
            <a:r>
              <a:rPr lang="ru-RU" sz="2000" dirty="0"/>
              <a:t>нормативная документация и методическое обеспечение</a:t>
            </a:r>
          </a:p>
          <a:p>
            <a:pPr marL="342900" indent="-342900">
              <a:buFont typeface="Arial" panose="020B0604020202020204" pitchFamily="34" charset="0"/>
              <a:buChar char="•"/>
            </a:pPr>
            <a:r>
              <a:rPr lang="ru-RU" sz="2000" dirty="0"/>
              <a:t>техническое обслуживание и ремонт</a:t>
            </a:r>
          </a:p>
          <a:p>
            <a:pPr marL="342900" indent="-342900">
              <a:buFont typeface="Arial" panose="020B0604020202020204" pitchFamily="34" charset="0"/>
              <a:buChar char="•"/>
            </a:pPr>
            <a:r>
              <a:rPr lang="ru-RU" sz="2000" dirty="0"/>
              <a:t>информационное обеспечение</a:t>
            </a:r>
          </a:p>
          <a:p>
            <a:pPr marL="342900" indent="-342900">
              <a:buFont typeface="Arial" panose="020B0604020202020204" pitchFamily="34" charset="0"/>
              <a:buChar char="•"/>
            </a:pPr>
            <a:r>
              <a:rPr lang="ru-RU" sz="2000" dirty="0"/>
              <a:t>программное обеспечение</a:t>
            </a:r>
          </a:p>
          <a:p>
            <a:pPr marL="342900" indent="-342900">
              <a:buFont typeface="Arial" panose="020B0604020202020204" pitchFamily="34" charset="0"/>
              <a:buChar char="•"/>
            </a:pPr>
            <a:r>
              <a:rPr lang="ru-RU" sz="2000" dirty="0"/>
              <a:t>документация и отчетность</a:t>
            </a:r>
          </a:p>
          <a:p>
            <a:pPr marL="342900" indent="-342900">
              <a:buFont typeface="Arial" panose="020B0604020202020204" pitchFamily="34" charset="0"/>
              <a:buChar char="•"/>
            </a:pPr>
            <a:r>
              <a:rPr lang="ru-RU" sz="2000" dirty="0"/>
              <a:t>подготовка специалистов и повышение их квалификации</a:t>
            </a:r>
          </a:p>
          <a:p>
            <a:pPr marL="342900" indent="-342900">
              <a:buFont typeface="Arial" panose="020B0604020202020204" pitchFamily="34" charset="0"/>
              <a:buChar char="•"/>
            </a:pPr>
            <a:r>
              <a:rPr lang="ru-RU" sz="2000" dirty="0"/>
              <a:t>требования и ограничения ко всем факторам, определяющим возможности СУН</a:t>
            </a:r>
          </a:p>
        </p:txBody>
      </p:sp>
      <p:sp>
        <p:nvSpPr>
          <p:cNvPr id="5" name="Текст 4">
            <a:extLst>
              <a:ext uri="{FF2B5EF4-FFF2-40B4-BE49-F238E27FC236}">
                <a16:creationId xmlns:a16="http://schemas.microsoft.com/office/drawing/2014/main" id="{54C4A4D7-8339-EC56-856E-EFFD1147B8C4}"/>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82B1190E-26BC-567B-7AC2-1E3A762923BB}"/>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44A5B234-0469-7192-CC96-ACB25C54B440}"/>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10" name="Заголовок 2">
            <a:extLst>
              <a:ext uri="{FF2B5EF4-FFF2-40B4-BE49-F238E27FC236}">
                <a16:creationId xmlns:a16="http://schemas.microsoft.com/office/drawing/2014/main" id="{E2F7F4D6-99DD-96AE-6CC9-C9AB5A5A4639}"/>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2050" name="Picture 2" descr="Picture background">
            <a:extLst>
              <a:ext uri="{FF2B5EF4-FFF2-40B4-BE49-F238E27FC236}">
                <a16:creationId xmlns:a16="http://schemas.microsoft.com/office/drawing/2014/main" id="{C7D49E18-1C52-3E06-6489-D70CC11EE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522021"/>
            <a:ext cx="4121938"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0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ABD68-F8EB-C059-65E5-CB0A13034D1A}"/>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382D53A9-C0F0-FC7B-CAF8-0B9FE1FFE828}"/>
              </a:ext>
            </a:extLst>
          </p:cNvPr>
          <p:cNvSpPr>
            <a:spLocks noGrp="1"/>
          </p:cNvSpPr>
          <p:nvPr>
            <p:ph type="title"/>
          </p:nvPr>
        </p:nvSpPr>
        <p:spPr>
          <a:xfrm>
            <a:off x="585898" y="1447790"/>
            <a:ext cx="8037402" cy="777025"/>
          </a:xfrm>
        </p:spPr>
        <p:txBody>
          <a:bodyPr/>
          <a:lstStyle/>
          <a:p>
            <a:r>
              <a:rPr lang="ru-RU" dirty="0"/>
              <a:t>Мероприятия по управлению надежностью на предприятии</a:t>
            </a:r>
          </a:p>
        </p:txBody>
      </p:sp>
      <p:sp>
        <p:nvSpPr>
          <p:cNvPr id="4" name="Текст 3">
            <a:extLst>
              <a:ext uri="{FF2B5EF4-FFF2-40B4-BE49-F238E27FC236}">
                <a16:creationId xmlns:a16="http://schemas.microsoft.com/office/drawing/2014/main" id="{F2D410BF-82D9-2E7A-43EF-29400B64E7EA}"/>
              </a:ext>
            </a:extLst>
          </p:cNvPr>
          <p:cNvSpPr>
            <a:spLocks noGrp="1"/>
          </p:cNvSpPr>
          <p:nvPr>
            <p:ph type="body" sz="quarter" idx="12"/>
          </p:nvPr>
        </p:nvSpPr>
        <p:spPr>
          <a:xfrm>
            <a:off x="585896" y="2379663"/>
            <a:ext cx="11085403" cy="3945856"/>
          </a:xfrm>
        </p:spPr>
        <p:txBody>
          <a:bodyPr>
            <a:noAutofit/>
          </a:bodyPr>
          <a:lstStyle/>
          <a:p>
            <a:pPr marL="342900" indent="-342900">
              <a:buFont typeface="Arial" panose="020B0604020202020204" pitchFamily="34" charset="0"/>
              <a:buChar char="•"/>
            </a:pPr>
            <a:r>
              <a:rPr lang="ru-RU" sz="2000" dirty="0"/>
              <a:t>формирование технической политики</a:t>
            </a:r>
          </a:p>
          <a:p>
            <a:pPr marL="342900" indent="-342900">
              <a:buFont typeface="Arial" panose="020B0604020202020204" pitchFamily="34" charset="0"/>
              <a:buChar char="•"/>
            </a:pPr>
            <a:r>
              <a:rPr lang="ru-RU" sz="2000" dirty="0"/>
              <a:t>определение конкретных целей управления надежностью на стадиях жизненного цикла изделий</a:t>
            </a:r>
          </a:p>
          <a:p>
            <a:pPr marL="342900" indent="-342900">
              <a:buFont typeface="Arial" panose="020B0604020202020204" pitchFamily="34" charset="0"/>
              <a:buChar char="•"/>
            </a:pPr>
            <a:r>
              <a:rPr lang="ru-RU" sz="2000" dirty="0"/>
              <a:t>определение состава работ</a:t>
            </a:r>
          </a:p>
          <a:p>
            <a:pPr marL="342900" indent="-342900">
              <a:buFont typeface="Arial" panose="020B0604020202020204" pitchFamily="34" charset="0"/>
              <a:buChar char="•"/>
            </a:pPr>
            <a:r>
              <a:rPr lang="ru-RU" sz="2000" dirty="0"/>
              <a:t>планирование работ</a:t>
            </a:r>
          </a:p>
          <a:p>
            <a:pPr marL="342900" indent="-342900">
              <a:buFont typeface="Arial" panose="020B0604020202020204" pitchFamily="34" charset="0"/>
              <a:buChar char="•"/>
            </a:pPr>
            <a:r>
              <a:rPr lang="ru-RU" sz="2000" dirty="0"/>
              <a:t>определение ответственности, полномочий, состава и порядка действий и взаимодействий подразделений и персонала предприятия</a:t>
            </a:r>
          </a:p>
          <a:p>
            <a:pPr marL="342900" indent="-342900">
              <a:buFont typeface="Arial" panose="020B0604020202020204" pitchFamily="34" charset="0"/>
              <a:buChar char="•"/>
            </a:pPr>
            <a:r>
              <a:rPr lang="ru-RU" sz="2000" dirty="0"/>
              <a:t>разработку программы обеспечения надежности (ПОН) по конкретным изделиям</a:t>
            </a:r>
          </a:p>
          <a:p>
            <a:pPr marL="342900" indent="-342900">
              <a:buFont typeface="Arial" panose="020B0604020202020204" pitchFamily="34" charset="0"/>
              <a:buChar char="•"/>
            </a:pPr>
            <a:r>
              <a:rPr lang="ru-RU" sz="2000" dirty="0"/>
              <a:t>обеспечение необходимого уровня квалификации персонала</a:t>
            </a:r>
          </a:p>
          <a:p>
            <a:pPr marL="342900" indent="-342900">
              <a:buFont typeface="Arial" panose="020B0604020202020204" pitchFamily="34" charset="0"/>
              <a:buChar char="•"/>
            </a:pPr>
            <a:r>
              <a:rPr lang="ru-RU" sz="2000" dirty="0"/>
              <a:t>определение порядка взаимодействия с потребителями, поставщиками, соисполнителями и другими организациями</a:t>
            </a:r>
          </a:p>
        </p:txBody>
      </p:sp>
      <p:sp>
        <p:nvSpPr>
          <p:cNvPr id="5" name="Текст 4">
            <a:extLst>
              <a:ext uri="{FF2B5EF4-FFF2-40B4-BE49-F238E27FC236}">
                <a16:creationId xmlns:a16="http://schemas.microsoft.com/office/drawing/2014/main" id="{E5BD282F-4133-F427-FC97-7F964EA96148}"/>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18142D26-65CC-F363-D062-BB8D42A5B489}"/>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35B22C15-78BC-30D8-4733-4A4B80E32658}"/>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10" name="Заголовок 2">
            <a:extLst>
              <a:ext uri="{FF2B5EF4-FFF2-40B4-BE49-F238E27FC236}">
                <a16:creationId xmlns:a16="http://schemas.microsoft.com/office/drawing/2014/main" id="{CA6C41D2-C672-0A21-42E0-CBFB9592DB89}"/>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spTree>
    <p:extLst>
      <p:ext uri="{BB962C8B-B14F-4D97-AF65-F5344CB8AC3E}">
        <p14:creationId xmlns:p14="http://schemas.microsoft.com/office/powerpoint/2010/main" val="371205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6CF5-023A-0180-C785-4DB13C00AE69}"/>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6B1DBD7F-DCA8-B057-AD29-24D357056546}"/>
              </a:ext>
            </a:extLst>
          </p:cNvPr>
          <p:cNvSpPr>
            <a:spLocks noGrp="1"/>
          </p:cNvSpPr>
          <p:nvPr>
            <p:ph type="title"/>
          </p:nvPr>
        </p:nvSpPr>
        <p:spPr>
          <a:xfrm>
            <a:off x="585898" y="1447790"/>
            <a:ext cx="8037402" cy="777025"/>
          </a:xfrm>
        </p:spPr>
        <p:txBody>
          <a:bodyPr/>
          <a:lstStyle/>
          <a:p>
            <a:r>
              <a:rPr lang="ru-RU" dirty="0"/>
              <a:t>Мероприятия по управлению надежностью на предприятии</a:t>
            </a:r>
          </a:p>
        </p:txBody>
      </p:sp>
      <p:sp>
        <p:nvSpPr>
          <p:cNvPr id="4" name="Текст 3">
            <a:extLst>
              <a:ext uri="{FF2B5EF4-FFF2-40B4-BE49-F238E27FC236}">
                <a16:creationId xmlns:a16="http://schemas.microsoft.com/office/drawing/2014/main" id="{06A85C59-2498-4D89-FA35-5AE3A73FF580}"/>
              </a:ext>
            </a:extLst>
          </p:cNvPr>
          <p:cNvSpPr>
            <a:spLocks noGrp="1"/>
          </p:cNvSpPr>
          <p:nvPr>
            <p:ph type="body" sz="quarter" idx="12"/>
          </p:nvPr>
        </p:nvSpPr>
        <p:spPr>
          <a:xfrm>
            <a:off x="585896" y="2379663"/>
            <a:ext cx="11085403" cy="3945856"/>
          </a:xfrm>
        </p:spPr>
        <p:txBody>
          <a:bodyPr>
            <a:noAutofit/>
          </a:bodyPr>
          <a:lstStyle/>
          <a:p>
            <a:pPr marL="342900" indent="-342900">
              <a:buFont typeface="Arial" panose="020B0604020202020204" pitchFamily="34" charset="0"/>
              <a:buChar char="•"/>
            </a:pPr>
            <a:r>
              <a:rPr lang="ru-RU" sz="2000" dirty="0"/>
              <a:t>распределение ресурсов</a:t>
            </a:r>
          </a:p>
          <a:p>
            <a:pPr marL="342900" indent="-342900">
              <a:buFont typeface="Arial" panose="020B0604020202020204" pitchFamily="34" charset="0"/>
              <a:buChar char="•"/>
            </a:pPr>
            <a:r>
              <a:rPr lang="ru-RU" sz="2000" dirty="0"/>
              <a:t>фактическую реализацию запланированных действий по управлению надежностью</a:t>
            </a:r>
          </a:p>
          <a:p>
            <a:pPr marL="342900" indent="-342900">
              <a:buFont typeface="Arial" panose="020B0604020202020204" pitchFamily="34" charset="0"/>
              <a:buChar char="•"/>
            </a:pPr>
            <a:r>
              <a:rPr lang="ru-RU" sz="2000" dirty="0"/>
              <a:t>оптимизацию затрат и снижение стоимости работ</a:t>
            </a:r>
          </a:p>
          <a:p>
            <a:pPr marL="342900" indent="-342900">
              <a:buFont typeface="Arial" panose="020B0604020202020204" pitchFamily="34" charset="0"/>
              <a:buChar char="•"/>
            </a:pPr>
            <a:r>
              <a:rPr lang="ru-RU" sz="2000" dirty="0"/>
              <a:t>установление критериев, методов прогнозирования, оценки и контроля надежности с учетом требований соответствующих действующих документов</a:t>
            </a:r>
          </a:p>
          <a:p>
            <a:pPr marL="342900" indent="-342900">
              <a:buFont typeface="Arial" panose="020B0604020202020204" pitchFamily="34" charset="0"/>
              <a:buChar char="•"/>
            </a:pPr>
            <a:r>
              <a:rPr lang="ru-RU" sz="2000" dirty="0"/>
              <a:t>установление критериев и оценок эффективности СУН и ее элементов</a:t>
            </a:r>
          </a:p>
          <a:p>
            <a:pPr marL="342900" indent="-342900">
              <a:buFont typeface="Arial" panose="020B0604020202020204" pitchFamily="34" charset="0"/>
              <a:buChar char="•"/>
            </a:pPr>
            <a:r>
              <a:rPr lang="ru-RU" sz="2000" dirty="0"/>
              <a:t>анализ, контроль и оценку эффективности СУН</a:t>
            </a:r>
          </a:p>
          <a:p>
            <a:pPr marL="342900" indent="-342900">
              <a:buFont typeface="Arial" panose="020B0604020202020204" pitchFamily="34" charset="0"/>
              <a:buChar char="•"/>
            </a:pPr>
            <a:r>
              <a:rPr lang="ru-RU" sz="2000" dirty="0"/>
              <a:t>совершенствование и корректировку СУН</a:t>
            </a:r>
          </a:p>
          <a:p>
            <a:pPr marL="342900" indent="-342900">
              <a:buFont typeface="Arial" panose="020B0604020202020204" pitchFamily="34" charset="0"/>
              <a:buChar char="•"/>
            </a:pPr>
            <a:r>
              <a:rPr lang="ru-RU" sz="2000" dirty="0"/>
              <a:t>повышение квалификации, стимулирование и мотивацию персонала предприятия, участвующего в деятельности по управлению надежностью</a:t>
            </a:r>
          </a:p>
        </p:txBody>
      </p:sp>
      <p:sp>
        <p:nvSpPr>
          <p:cNvPr id="5" name="Текст 4">
            <a:extLst>
              <a:ext uri="{FF2B5EF4-FFF2-40B4-BE49-F238E27FC236}">
                <a16:creationId xmlns:a16="http://schemas.microsoft.com/office/drawing/2014/main" id="{D012A6E9-1537-A73E-2904-35694773F3F6}"/>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AE6F708C-8BAE-1730-9E81-6897216F8CAA}"/>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327407D6-3AFB-E032-7585-5120C2BF4638}"/>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10" name="Заголовок 2">
            <a:extLst>
              <a:ext uri="{FF2B5EF4-FFF2-40B4-BE49-F238E27FC236}">
                <a16:creationId xmlns:a16="http://schemas.microsoft.com/office/drawing/2014/main" id="{D01D13F4-97D3-EE9C-5352-CC235D4DB4B9}"/>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spTree>
    <p:extLst>
      <p:ext uri="{BB962C8B-B14F-4D97-AF65-F5344CB8AC3E}">
        <p14:creationId xmlns:p14="http://schemas.microsoft.com/office/powerpoint/2010/main" val="224275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CBDDC-9A65-C6AF-E96E-F7E7564CB4DD}"/>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5D3834EB-918B-33A0-AB52-956D405AF99C}"/>
              </a:ext>
            </a:extLst>
          </p:cNvPr>
          <p:cNvSpPr>
            <a:spLocks noGrp="1"/>
          </p:cNvSpPr>
          <p:nvPr>
            <p:ph type="title"/>
          </p:nvPr>
        </p:nvSpPr>
        <p:spPr/>
        <p:txBody>
          <a:bodyPr/>
          <a:lstStyle/>
          <a:p>
            <a:r>
              <a:rPr lang="ru-RU" dirty="0"/>
              <a:t>Последовательность действий в СУН</a:t>
            </a:r>
          </a:p>
        </p:txBody>
      </p:sp>
      <p:sp>
        <p:nvSpPr>
          <p:cNvPr id="5" name="Текст 4">
            <a:extLst>
              <a:ext uri="{FF2B5EF4-FFF2-40B4-BE49-F238E27FC236}">
                <a16:creationId xmlns:a16="http://schemas.microsoft.com/office/drawing/2014/main" id="{0CE3A09A-4C63-63A5-6925-A51E80795952}"/>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DF19C5F6-1E79-91D5-F64A-70A8CA114286}"/>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7" name="Текст 6">
            <a:extLst>
              <a:ext uri="{FF2B5EF4-FFF2-40B4-BE49-F238E27FC236}">
                <a16:creationId xmlns:a16="http://schemas.microsoft.com/office/drawing/2014/main" id="{00E7556F-42A2-3EF0-C9BC-CA1009C9C0FF}"/>
              </a:ext>
            </a:extLst>
          </p:cNvPr>
          <p:cNvSpPr>
            <a:spLocks noGrp="1"/>
          </p:cNvSpPr>
          <p:nvPr>
            <p:ph type="body" sz="quarter" idx="15"/>
          </p:nvPr>
        </p:nvSpPr>
        <p:spPr/>
        <p:txBody>
          <a:bodyPr/>
          <a:lstStyle/>
          <a:p>
            <a:r>
              <a:rPr lang="ru-RU" dirty="0"/>
              <a:t>Методы и инструменты управления надежностью на предприятии</a:t>
            </a:r>
          </a:p>
        </p:txBody>
      </p:sp>
      <p:sp>
        <p:nvSpPr>
          <p:cNvPr id="10" name="Заголовок 2">
            <a:extLst>
              <a:ext uri="{FF2B5EF4-FFF2-40B4-BE49-F238E27FC236}">
                <a16:creationId xmlns:a16="http://schemas.microsoft.com/office/drawing/2014/main" id="{F703D157-F3AA-6C39-C18A-298903C323C0}"/>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15</a:t>
            </a:r>
          </a:p>
        </p:txBody>
      </p:sp>
      <p:pic>
        <p:nvPicPr>
          <p:cNvPr id="11" name="Рисунок 10">
            <a:extLst>
              <a:ext uri="{FF2B5EF4-FFF2-40B4-BE49-F238E27FC236}">
                <a16:creationId xmlns:a16="http://schemas.microsoft.com/office/drawing/2014/main" id="{A3926261-D21E-C3D7-C552-E049A4BB8213}"/>
              </a:ext>
            </a:extLst>
          </p:cNvPr>
          <p:cNvPicPr>
            <a:picLocks noChangeAspect="1"/>
          </p:cNvPicPr>
          <p:nvPr/>
        </p:nvPicPr>
        <p:blipFill>
          <a:blip r:embed="rId2"/>
          <a:stretch>
            <a:fillRect/>
          </a:stretch>
        </p:blipFill>
        <p:spPr>
          <a:xfrm>
            <a:off x="3008792" y="2224815"/>
            <a:ext cx="6174415" cy="4084465"/>
          </a:xfrm>
          <a:prstGeom prst="rect">
            <a:avLst/>
          </a:prstGeom>
        </p:spPr>
      </p:pic>
    </p:spTree>
    <p:extLst>
      <p:ext uri="{BB962C8B-B14F-4D97-AF65-F5344CB8AC3E}">
        <p14:creationId xmlns:p14="http://schemas.microsoft.com/office/powerpoint/2010/main" val="3042590282"/>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2.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3.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10393</TotalTime>
  <Words>1130</Words>
  <Application>Microsoft Office PowerPoint</Application>
  <PresentationFormat>Широкоэкранный</PresentationFormat>
  <Paragraphs>147</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HSE Sans</vt:lpstr>
      <vt:lpstr>Office Theme</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2025 г.</vt:lpstr>
      <vt:lpstr>Инновационно-ориентированный процесс разработки изделий (цикл Деминга)</vt:lpstr>
      <vt:lpstr>Управление надежностью</vt:lpstr>
      <vt:lpstr>Цель и задачи СУН</vt:lpstr>
      <vt:lpstr>Принципы СУН</vt:lpstr>
      <vt:lpstr>Постоянные элементы СУН</vt:lpstr>
      <vt:lpstr>Мероприятия по управлению надежностью на предприятии</vt:lpstr>
      <vt:lpstr>Мероприятия по управлению надежностью на предприятии</vt:lpstr>
      <vt:lpstr>Последовательность действий в СУН</vt:lpstr>
      <vt:lpstr>Инструменты управления надежностью</vt:lpstr>
      <vt:lpstr>Анализ дерева отказов </vt:lpstr>
      <vt:lpstr>Анализ видов и последствий отказов </vt:lpstr>
      <vt:lpstr>Техническое обслуживание на основе надежности</vt:lpstr>
      <vt:lpstr>Инспекции на основании риска</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2025 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Вячеслав Цветков</cp:lastModifiedBy>
  <cp:revision>287</cp:revision>
  <cp:lastPrinted>2021-11-11T13:08:42Z</cp:lastPrinted>
  <dcterms:created xsi:type="dcterms:W3CDTF">2021-11-11T08:52:47Z</dcterms:created>
  <dcterms:modified xsi:type="dcterms:W3CDTF">2025-05-30T12:59:30Z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