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423" r:id="rId5"/>
    <p:sldId id="425" r:id="rId6"/>
    <p:sldId id="427" r:id="rId7"/>
    <p:sldId id="428" r:id="rId8"/>
    <p:sldId id="431" r:id="rId9"/>
    <p:sldId id="432" r:id="rId10"/>
    <p:sldId id="433" r:id="rId11"/>
    <p:sldId id="429" r:id="rId12"/>
    <p:sldId id="430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6" r:id="rId21"/>
    <p:sldId id="442" r:id="rId22"/>
    <p:sldId id="443" r:id="rId23"/>
    <p:sldId id="444" r:id="rId24"/>
    <p:sldId id="441" r:id="rId25"/>
    <p:sldId id="445" r:id="rId26"/>
    <p:sldId id="447" r:id="rId27"/>
    <p:sldId id="424" r:id="rId2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  <p:cmAuthor id="2" name="Мкртчян Гарик Андраникович" initials="МГА" lastIdx="10" clrIdx="1">
    <p:extLst>
      <p:ext uri="{19B8F6BF-5375-455C-9EA6-DF929625EA0E}">
        <p15:presenceInfo xmlns:p15="http://schemas.microsoft.com/office/powerpoint/2012/main" userId="S::gamkrtchyan@edu.hse.ru::942f9b1a-badf-48f8-9379-24fb19ed23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444"/>
    <a:srgbClr val="960404"/>
    <a:srgbClr val="000000"/>
    <a:srgbClr val="029C63"/>
    <a:srgbClr val="E61F3D"/>
    <a:srgbClr val="02060E"/>
    <a:srgbClr val="96628C"/>
    <a:srgbClr val="11A0D7"/>
    <a:srgbClr val="CD5A5A"/>
    <a:srgbClr val="FFD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5" autoAdjust="0"/>
    <p:restoredTop sz="94526" autoAdjust="0"/>
  </p:normalViewPr>
  <p:slideViewPr>
    <p:cSldViewPr snapToGrid="0" snapToObjects="1">
      <p:cViewPr varScale="1">
        <p:scale>
          <a:sx n="100" d="100"/>
          <a:sy n="100" d="100"/>
        </p:scale>
        <p:origin x="1038" y="84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29.04.2025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29.04.2025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463186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786720" y="1173829"/>
            <a:ext cx="2217738" cy="463186"/>
          </a:xfrm>
        </p:spPr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15.04.2025 г.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8"/>
            <a:ext cx="4541041" cy="2851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200" b="1" cap="small" dirty="0">
                <a:solidFill>
                  <a:srgbClr val="00008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Сравнительный анализ зарубежных подходов</a:t>
            </a:r>
          </a:p>
          <a:p>
            <a:pPr algn="ctr"/>
            <a:r>
              <a:rPr lang="ru-RU" sz="1200" b="1" cap="small" dirty="0">
                <a:solidFill>
                  <a:srgbClr val="00008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к оценке качества проектирования и производства электронных модулей телекоммуникационных</a:t>
            </a:r>
          </a:p>
          <a:p>
            <a:pPr algn="ctr"/>
            <a:r>
              <a:rPr lang="ru-RU" sz="1200" b="1" cap="small" dirty="0">
                <a:solidFill>
                  <a:srgbClr val="00008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систем»</a:t>
            </a:r>
            <a:endParaRPr lang="ru-RU" sz="1200" b="1" dirty="0">
              <a:effectLst/>
              <a:latin typeface="HSE Sans" panose="02000000000000000000" pitchFamily="50" charset="-52"/>
              <a:ea typeface="Arial" panose="020B0604020202020204" pitchFamily="34" charset="0"/>
            </a:endParaRPr>
          </a:p>
          <a:p>
            <a:pPr algn="ctr"/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Мкртчян Гарик Андраникович,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606478-CF2A-4F5A-8311-C2FCCAA65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32" y="3515955"/>
            <a:ext cx="735350" cy="735350"/>
          </a:xfrm>
          <a:prstGeom prst="ellipse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F8D8EC0-FB01-4E4D-8037-8445A4445A1F}"/>
              </a:ext>
            </a:extLst>
          </p:cNvPr>
          <p:cNvSpPr/>
          <p:nvPr/>
        </p:nvSpPr>
        <p:spPr>
          <a:xfrm>
            <a:off x="1131279" y="2169574"/>
            <a:ext cx="4541042" cy="342811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SE Sans" panose="02000000000000000000" pitchFamily="50" charset="-52"/>
              </a:rPr>
              <a:t>d</a:t>
            </a:r>
            <a:r>
              <a:rPr lang="ru-RU" b="1" dirty="0">
                <a:solidFill>
                  <a:schemeClr val="tx1"/>
                </a:solidFill>
                <a:latin typeface="HSE Sans" panose="02000000000000000000" pitchFamily="50" charset="-52"/>
              </a:rPr>
              <a:t>Благодарность</a:t>
            </a:r>
          </a:p>
          <a:p>
            <a:pPr algn="ctr"/>
            <a:b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HSE Sans" panose="02000000000000000000" pitchFamily="50" charset="-52"/>
              </a:rPr>
              <a:t>Публикация подготовлена в ходе проведения исследования (Проект № 24-00-024 «Развитие методов прогнозирования показателей надежности электронных модулей») в рамках Программы «Научный фонд Национального исследовательского университета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HSE Sans" panose="02000000000000000000" pitchFamily="50" charset="-52"/>
              </a:rPr>
              <a:t>«Высшая школа экономики» (НИУ ВШЭ)» в 2025 г.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HSE Sans" panose="02000000000000000000" pitchFamily="50" charset="-52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HSE Sans" panose="02000000000000000000" pitchFamily="50" charset="-52"/>
              </a:rPr>
              <a:t>Под руководством:</a:t>
            </a:r>
          </a:p>
          <a:p>
            <a:pPr algn="ctr"/>
            <a:endParaRPr lang="ru-RU" b="1" dirty="0">
              <a:solidFill>
                <a:schemeClr val="tx1"/>
              </a:solidFill>
              <a:latin typeface="HSE Sans" panose="02000000000000000000" pitchFamily="50" charset="-52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  <a:t>Королева Павла Сергеевича, к.т.н.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  <a:t>Сергея Николаевича Полесского, к.т.н.</a:t>
            </a:r>
            <a:endParaRPr lang="ru-RU" dirty="0"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5430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B3795C-9D3D-43E4-BA66-B905F20CAAF9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HSE Sans Black" panose="02000000000000000000" pitchFamily="50" charset="0"/>
                <a:cs typeface="Arial" panose="020B0604020202020204" pitchFamily="34" charset="0"/>
              </a:rPr>
              <a:t>217 </a:t>
            </a:r>
            <a:r>
              <a:rPr lang="en-US" sz="3200" dirty="0">
                <a:latin typeface="HSE Sans Black" panose="02000000000000000000" pitchFamily="50" charset="0"/>
                <a:cs typeface="Arial" panose="020B0604020202020204" pitchFamily="34" charset="0"/>
              </a:rPr>
              <a:t>Plus</a:t>
            </a:r>
            <a:r>
              <a:rPr lang="ru-RU" sz="3200" dirty="0">
                <a:latin typeface="HSE Sans Black" panose="02000000000000000000" pitchFamily="50" charset="0"/>
                <a:cs typeface="Arial" panose="020B0604020202020204" pitchFamily="34" charset="0"/>
              </a:rPr>
              <a:t> – декомпозиция по причинам отказов</a:t>
            </a:r>
            <a:endParaRPr lang="ru-RU" dirty="0">
              <a:latin typeface="HSE Sans Black" panose="02000000000000000000" pitchFamily="50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1EC0128-E2F9-4EDB-89A0-4F30345D4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493997"/>
              </p:ext>
            </p:extLst>
          </p:nvPr>
        </p:nvGraphicFramePr>
        <p:xfrm>
          <a:off x="645572" y="1768468"/>
          <a:ext cx="4732673" cy="447158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47793">
                  <a:extLst>
                    <a:ext uri="{9D8B030D-6E8A-4147-A177-3AD203B41FA5}">
                      <a16:colId xmlns:a16="http://schemas.microsoft.com/office/drawing/2014/main" val="2875774112"/>
                    </a:ext>
                  </a:extLst>
                </a:gridCol>
                <a:gridCol w="2084880">
                  <a:extLst>
                    <a:ext uri="{9D8B030D-6E8A-4147-A177-3AD203B41FA5}">
                      <a16:colId xmlns:a16="http://schemas.microsoft.com/office/drawing/2014/main" val="1243581316"/>
                    </a:ext>
                  </a:extLst>
                </a:gridCol>
              </a:tblGrid>
              <a:tr h="456570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>
                          <a:effectLst/>
                          <a:latin typeface="HSE Sans" panose="02000000000000000000" pitchFamily="50" charset="-52"/>
                        </a:rPr>
                        <a:t>Конструктивные отказы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US" sz="2400" baseline="-25000" dirty="0">
                          <a:effectLst/>
                          <a:latin typeface="HSE Sans" panose="02000000000000000000" pitchFamily="50" charset="-52"/>
                        </a:rPr>
                        <a:t>D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6689866"/>
                  </a:ext>
                </a:extLst>
              </a:tr>
              <a:tr h="456570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 dirty="0">
                          <a:effectLst/>
                          <a:latin typeface="HSE Sans" panose="02000000000000000000" pitchFamily="50" charset="-52"/>
                        </a:rPr>
                        <a:t>Производственные отказы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US" sz="2400" baseline="-25000" dirty="0">
                          <a:effectLst/>
                          <a:latin typeface="HSE Sans" panose="02000000000000000000" pitchFamily="50" charset="-52"/>
                        </a:rPr>
                        <a:t>M</a:t>
                      </a:r>
                      <a:endParaRPr lang="ru-RU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9214591"/>
                  </a:ext>
                </a:extLst>
              </a:tr>
              <a:tr h="678718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 dirty="0">
                          <a:effectLst/>
                          <a:latin typeface="HSE Sans" panose="02000000000000000000" pitchFamily="50" charset="-52"/>
                        </a:rPr>
                        <a:t>Отказы комплектующих элементов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US" sz="2400" baseline="-25000" dirty="0">
                          <a:effectLst/>
                          <a:latin typeface="HSE Sans" panose="02000000000000000000" pitchFamily="50" charset="-52"/>
                        </a:rPr>
                        <a:t>P</a:t>
                      </a:r>
                      <a:endParaRPr lang="ru-RU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2992577"/>
                  </a:ext>
                </a:extLst>
              </a:tr>
              <a:tr h="564567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>
                          <a:effectLst/>
                          <a:latin typeface="HSE Sans" panose="02000000000000000000" pitchFamily="50" charset="-52"/>
                        </a:rPr>
                        <a:t>Несовершенство системы управления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S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3740981"/>
                  </a:ext>
                </a:extLst>
              </a:tr>
              <a:tr h="456570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>
                          <a:effectLst/>
                          <a:latin typeface="HSE Sans" panose="02000000000000000000" pitchFamily="50" charset="-52"/>
                        </a:rPr>
                        <a:t>Несовершенство методов контроля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N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599487"/>
                  </a:ext>
                </a:extLst>
              </a:tr>
              <a:tr h="456570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>
                          <a:effectLst/>
                          <a:latin typeface="HSE Sans" panose="02000000000000000000" pitchFamily="50" charset="-52"/>
                        </a:rPr>
                        <a:t>Эксплуатационные отказы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I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816820"/>
                  </a:ext>
                </a:extLst>
              </a:tr>
              <a:tr h="456570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 dirty="0" err="1">
                          <a:effectLst/>
                          <a:latin typeface="HSE Sans" panose="02000000000000000000" pitchFamily="50" charset="-52"/>
                        </a:rPr>
                        <a:t>Деградационные</a:t>
                      </a:r>
                      <a:r>
                        <a:rPr lang="ru-RU" sz="1600" dirty="0">
                          <a:effectLst/>
                          <a:latin typeface="HSE Sans" panose="02000000000000000000" pitchFamily="50" charset="-52"/>
                        </a:rPr>
                        <a:t> отказы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W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8279920"/>
                  </a:ext>
                </a:extLst>
              </a:tr>
              <a:tr h="900866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 dirty="0">
                          <a:effectLst/>
                          <a:latin typeface="HSE Sans" panose="02000000000000000000" pitchFamily="50" charset="-52"/>
                        </a:rPr>
                        <a:t>Несовершенство управления повышением надежности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G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2548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7234CA-5D7B-4AC7-B006-E4E4B0C6068B}"/>
                  </a:ext>
                </a:extLst>
              </p:cNvPr>
              <p:cNvSpPr txBox="1"/>
              <p:nvPr/>
            </p:nvSpPr>
            <p:spPr>
              <a:xfrm>
                <a:off x="7294942" y="1438975"/>
                <a:ext cx="4378611" cy="107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(−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  <m:sup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ru-RU" sz="4000" dirty="0">
                  <a:latin typeface="HSE Sans" panose="02000000000000000000" pitchFamily="50" charset="-52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7234CA-5D7B-4AC7-B006-E4E4B0C60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942" y="1438975"/>
                <a:ext cx="4378611" cy="10765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210F84-E27A-470B-AA1C-649BDF131330}"/>
                  </a:ext>
                </a:extLst>
              </p:cNvPr>
              <p:cNvSpPr txBox="1"/>
              <p:nvPr/>
            </p:nvSpPr>
            <p:spPr>
              <a:xfrm>
                <a:off x="5221612" y="2753265"/>
                <a:ext cx="4378611" cy="1763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ru-RU" sz="4000" dirty="0">
                  <a:latin typeface="HSE Sans" panose="02000000000000000000" pitchFamily="50" charset="-52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210F84-E27A-470B-AA1C-649BDF131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612" y="2753265"/>
                <a:ext cx="4378611" cy="1763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74AEC9-2834-482F-9F99-2F73EF6199E3}"/>
                  </a:ext>
                </a:extLst>
              </p:cNvPr>
              <p:cNvSpPr txBox="1"/>
              <p:nvPr/>
            </p:nvSpPr>
            <p:spPr>
              <a:xfrm>
                <a:off x="6813756" y="4777535"/>
                <a:ext cx="4582866" cy="1282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1.12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000" dirty="0">
                  <a:latin typeface="HSE Sans" panose="02000000000000000000" pitchFamily="50" charset="-5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74AEC9-2834-482F-9F99-2F73EF619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756" y="4777535"/>
                <a:ext cx="4582866" cy="12829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792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AAA9B-FDBE-40D2-972E-4FFB91E55A81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SE Sans Black" panose="02000000000000000000" pitchFamily="50" charset="0"/>
                <a:cs typeface="Arial" panose="020B0604020202020204" pitchFamily="34" charset="0"/>
              </a:rPr>
              <a:t>FIDES</a:t>
            </a:r>
            <a:endParaRPr lang="ru-RU" dirty="0">
              <a:latin typeface="HSE Sans Black" panose="02000000000000000000" pitchFamily="50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F17F372-CD13-4770-B894-E021158DF2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03987" y="1882282"/>
            <a:ext cx="7384026" cy="40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8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AAA9B-FDBE-40D2-972E-4FFB91E55A81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SE Sans Black" panose="02000000000000000000" pitchFamily="50" charset="0"/>
                <a:cs typeface="Arial" panose="020B0604020202020204" pitchFamily="34" charset="0"/>
              </a:rPr>
              <a:t>FIDES – </a:t>
            </a:r>
            <a:r>
              <a:rPr lang="ru-RU" sz="3200" dirty="0">
                <a:latin typeface="HSE Sans Black" panose="02000000000000000000" pitchFamily="50" charset="0"/>
                <a:cs typeface="Arial" panose="020B0604020202020204" pitchFamily="34" charset="0"/>
              </a:rPr>
              <a:t>декомпозиция по стадиям жизненного цикла</a:t>
            </a:r>
            <a:endParaRPr lang="ru-RU" dirty="0">
              <a:latin typeface="HSE Sans Black" panose="02000000000000000000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547679-674B-499D-B375-77F7F333E4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3782" y="1819316"/>
            <a:ext cx="4061498" cy="45543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61BD79-0ACF-44DC-BE0A-5D65BFA08D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52160" y="2886344"/>
            <a:ext cx="5010150" cy="16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5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AAA9B-FDBE-40D2-972E-4FFB91E55A81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SE Sans Black" panose="02000000000000000000" pitchFamily="50" charset="0"/>
                <a:cs typeface="Arial" panose="020B0604020202020204" pitchFamily="34" charset="0"/>
              </a:rPr>
              <a:t>FIDES</a:t>
            </a:r>
            <a:r>
              <a:rPr lang="ru-RU" sz="3200" dirty="0">
                <a:latin typeface="HSE Sans Black" panose="02000000000000000000" pitchFamily="50" charset="0"/>
                <a:cs typeface="Arial" panose="020B0604020202020204" pitchFamily="34" charset="0"/>
              </a:rPr>
              <a:t> – уровни выполнения вопросов</a:t>
            </a:r>
            <a:endParaRPr lang="ru-RU" dirty="0">
              <a:latin typeface="HSE Sans Black" panose="02000000000000000000" pitchFamily="50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C6F7C8-D31A-448E-8DD9-23215844BB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0773" y="1941985"/>
            <a:ext cx="5339166" cy="3580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CE8A29-43B1-4870-A629-FC066FF9FF4A}"/>
              </a:ext>
            </a:extLst>
          </p:cNvPr>
          <p:cNvPicPr/>
          <p:nvPr/>
        </p:nvPicPr>
        <p:blipFill rotWithShape="1">
          <a:blip r:embed="rId3"/>
          <a:srcRect l="4746" t="2741" r="5334" b="4593"/>
          <a:stretch/>
        </p:blipFill>
        <p:spPr bwMode="auto">
          <a:xfrm>
            <a:off x="6021263" y="2401312"/>
            <a:ext cx="5629964" cy="2714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04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AAA9B-FDBE-40D2-972E-4FFB91E55A81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HSE Sans Black" panose="02000000000000000000" pitchFamily="50" charset="0"/>
                <a:cs typeface="Arial" panose="020B0604020202020204" pitchFamily="34" charset="0"/>
              </a:rPr>
              <a:t>Своя методика, что есть на данный момент</a:t>
            </a:r>
            <a:endParaRPr lang="ru-RU" dirty="0">
              <a:latin typeface="HSE Sans Black" panose="02000000000000000000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7E227C-4EC4-4BF3-A766-7117EDA9E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83"/>
          <a:stretch/>
        </p:blipFill>
        <p:spPr>
          <a:xfrm>
            <a:off x="338835" y="1913111"/>
            <a:ext cx="11514329" cy="4716956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C2337EDE-6016-43C3-9354-B0122C8A7A21}"/>
              </a:ext>
            </a:extLst>
          </p:cNvPr>
          <p:cNvSpPr/>
          <p:nvPr/>
        </p:nvSpPr>
        <p:spPr>
          <a:xfrm>
            <a:off x="6915157" y="4703053"/>
            <a:ext cx="1753229" cy="8539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87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ECA95-D6DC-4A27-BFD1-AC40383F5626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HSE Sans Black" panose="02000000000000000000" pitchFamily="50" charset="0"/>
                <a:cs typeface="Arial" panose="020B0604020202020204" pitchFamily="34" charset="0"/>
              </a:rPr>
              <a:t>Коэффициент качества производства</a:t>
            </a:r>
            <a:endParaRPr lang="ru-RU" dirty="0">
              <a:latin typeface="HSE Sans Black" panose="02000000000000000000" pitchFamily="50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3187B0F-A9BA-4E05-AA66-8B622727BE6E}"/>
              </a:ext>
            </a:extLst>
          </p:cNvPr>
          <p:cNvGrpSpPr/>
          <p:nvPr/>
        </p:nvGrpSpPr>
        <p:grpSpPr>
          <a:xfrm>
            <a:off x="461513" y="3802756"/>
            <a:ext cx="5950862" cy="1341739"/>
            <a:chOff x="623561" y="5130203"/>
            <a:chExt cx="5950862" cy="1341739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4E81ACA-3743-4556-A841-F6527A342F4A}"/>
                </a:ext>
              </a:extLst>
            </p:cNvPr>
            <p:cNvSpPr/>
            <p:nvPr/>
          </p:nvSpPr>
          <p:spPr>
            <a:xfrm>
              <a:off x="1834197" y="5310369"/>
              <a:ext cx="25667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latin typeface="HSE Sans" panose="02000000000000000000" pitchFamily="50" charset="-52"/>
                  <a:cs typeface="Arial" panose="020B0604020202020204" pitchFamily="34" charset="0"/>
                </a:rPr>
                <a:t>Для Положения «РК - …»: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AF9808-5B6D-4E9B-8FDA-2B5CF63BA3BD}"/>
                </a:ext>
              </a:extLst>
            </p:cNvPr>
            <p:cNvSpPr txBox="1"/>
            <p:nvPr/>
          </p:nvSpPr>
          <p:spPr>
            <a:xfrm>
              <a:off x="4400298" y="5279591"/>
              <a:ext cx="1435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HSE Sans" panose="02000000000000000000" pitchFamily="50" charset="-52"/>
                  <a:cs typeface="Times New Roman" panose="02020603050405020304" pitchFamily="18" charset="0"/>
                </a:rPr>
                <a:t>K</a:t>
              </a:r>
              <a:r>
                <a:rPr lang="en-US" sz="1600" i="1" dirty="0">
                  <a:latin typeface="HSE Sans" panose="02000000000000000000" pitchFamily="50" charset="-52"/>
                  <a:cs typeface="Arial" panose="020B0604020202020204" pitchFamily="34" charset="0"/>
                </a:rPr>
                <a:t>A</a:t>
              </a:r>
              <a:r>
                <a:rPr lang="ru-RU" sz="1600" i="1" dirty="0">
                  <a:latin typeface="HSE Sans" panose="02000000000000000000" pitchFamily="50" charset="-52"/>
                  <a:cs typeface="Arial" panose="020B0604020202020204" pitchFamily="34" charset="0"/>
                </a:rPr>
                <a:t> </a:t>
              </a:r>
              <a:r>
                <a:rPr lang="en-US" dirty="0">
                  <a:latin typeface="HSE Sans" panose="02000000000000000000" pitchFamily="50" charset="-52"/>
                  <a:cs typeface="Arial" panose="020B0604020202020204" pitchFamily="34" charset="0"/>
                </a:rPr>
                <a:t>= </a:t>
              </a:r>
              <a:r>
                <a:rPr lang="ru-RU" sz="2400" dirty="0">
                  <a:latin typeface="HSE Sans" panose="02000000000000000000" pitchFamily="50" charset="-52"/>
                  <a:cs typeface="Arial" panose="020B0604020202020204" pitchFamily="34" charset="0"/>
                </a:rPr>
                <a:t>0.2</a:t>
              </a:r>
              <a:endParaRPr lang="ru-RU" sz="4000" dirty="0">
                <a:latin typeface="HSE Sans" panose="02000000000000000000" pitchFamily="50" charset="-52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A9229A05-DEFC-468A-82D8-94DCD09A7438}"/>
                </a:ext>
              </a:extLst>
            </p:cNvPr>
            <p:cNvSpPr/>
            <p:nvPr/>
          </p:nvSpPr>
          <p:spPr>
            <a:xfrm>
              <a:off x="1806509" y="5682690"/>
              <a:ext cx="428949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600" dirty="0">
                <a:latin typeface="HSE Sans" panose="02000000000000000000" pitchFamily="50" charset="-52"/>
                <a:cs typeface="Arial" panose="020B0604020202020204" pitchFamily="34" charset="0"/>
              </a:endParaRPr>
            </a:p>
            <a:p>
              <a:r>
                <a:rPr lang="ru-RU" sz="1600" dirty="0">
                  <a:latin typeface="HSE Sans" panose="02000000000000000000" pitchFamily="50" charset="-52"/>
                  <a:cs typeface="Arial" panose="020B0604020202020204" pitchFamily="34" charset="0"/>
                </a:rPr>
                <a:t>Для КГВС «Мороз-6, 7» и «Климат 8» :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37EC23-72FD-42B4-96CA-E0A43B587A5B}"/>
                </a:ext>
              </a:extLst>
            </p:cNvPr>
            <p:cNvSpPr txBox="1"/>
            <p:nvPr/>
          </p:nvSpPr>
          <p:spPr>
            <a:xfrm>
              <a:off x="5538736" y="5895727"/>
              <a:ext cx="1035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HSE Sans" panose="02000000000000000000" pitchFamily="50" charset="-52"/>
                  <a:cs typeface="Times New Roman" panose="02020603050405020304" pitchFamily="18" charset="0"/>
                </a:rPr>
                <a:t>K</a:t>
              </a:r>
              <a:r>
                <a:rPr lang="en-US" sz="1600" i="1" dirty="0">
                  <a:latin typeface="HSE Sans" panose="02000000000000000000" pitchFamily="50" charset="-52"/>
                  <a:cs typeface="Arial" panose="020B0604020202020204" pitchFamily="34" charset="0"/>
                </a:rPr>
                <a:t>A</a:t>
              </a:r>
              <a:r>
                <a:rPr lang="ru-RU" sz="1600" i="1" dirty="0">
                  <a:latin typeface="HSE Sans" panose="02000000000000000000" pitchFamily="50" charset="-52"/>
                  <a:cs typeface="Arial" panose="020B0604020202020204" pitchFamily="34" charset="0"/>
                </a:rPr>
                <a:t> </a:t>
              </a:r>
              <a:r>
                <a:rPr lang="en-US" dirty="0">
                  <a:latin typeface="HSE Sans" panose="02000000000000000000" pitchFamily="50" charset="-52"/>
                  <a:cs typeface="Arial" panose="020B0604020202020204" pitchFamily="34" charset="0"/>
                </a:rPr>
                <a:t>= </a:t>
              </a:r>
              <a:r>
                <a:rPr lang="ru-RU" sz="2400" dirty="0">
                  <a:latin typeface="HSE Sans" panose="02000000000000000000" pitchFamily="50" charset="-52"/>
                  <a:cs typeface="Arial" panose="020B0604020202020204" pitchFamily="34" charset="0"/>
                </a:rPr>
                <a:t>1</a:t>
              </a:r>
              <a:endParaRPr lang="ru-RU" sz="4000" dirty="0">
                <a:latin typeface="HSE Sans" panose="02000000000000000000" pitchFamily="50" charset="-52"/>
                <a:cs typeface="Arial" panose="020B0604020202020204" pitchFamily="34" charset="0"/>
              </a:endParaRPr>
            </a:p>
          </p:txBody>
        </p:sp>
        <p:pic>
          <p:nvPicPr>
            <p:cNvPr id="17" name="Picture 2" descr="Спутник Пространство Коммуникации - Бесплатная векторная графика на Pixabay  - Pixabay">
              <a:extLst>
                <a:ext uri="{FF2B5EF4-FFF2-40B4-BE49-F238E27FC236}">
                  <a16:creationId xmlns:a16="http://schemas.microsoft.com/office/drawing/2014/main" id="{32360BE8-669E-4318-8A6D-4B741F1B5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61" y="5130203"/>
              <a:ext cx="1120018" cy="56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Танк – Бесплатные иконки: транспорт">
              <a:extLst>
                <a:ext uri="{FF2B5EF4-FFF2-40B4-BE49-F238E27FC236}">
                  <a16:creationId xmlns:a16="http://schemas.microsoft.com/office/drawing/2014/main" id="{ED12DB75-6F29-4FA2-AA0A-70AE297D3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69" y="5682690"/>
              <a:ext cx="789252" cy="789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4E5D24-0503-4AE5-87B0-0F4B8EA82BD2}"/>
              </a:ext>
            </a:extLst>
          </p:cNvPr>
          <p:cNvSpPr txBox="1"/>
          <p:nvPr/>
        </p:nvSpPr>
        <p:spPr>
          <a:xfrm>
            <a:off x="626795" y="2654536"/>
            <a:ext cx="6088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HSE Sans" panose="02000000000000000000" pitchFamily="2" charset="0"/>
              </a:rPr>
              <a:t>Отражает уровень выполнения нормативно-технической базы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AE9D0FD-776D-4DF4-B77E-DC319BB1B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635" y="2765022"/>
            <a:ext cx="2192228" cy="5518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C29AD5-5FFE-4FBF-88F0-3243E81A6EF4}"/>
              </a:ext>
            </a:extLst>
          </p:cNvPr>
          <p:cNvSpPr txBox="1"/>
          <p:nvPr/>
        </p:nvSpPr>
        <p:spPr>
          <a:xfrm>
            <a:off x="6518503" y="3816633"/>
            <a:ext cx="5053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Недостаток:</a:t>
            </a:r>
            <a:r>
              <a:rPr lang="ru-RU" sz="20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является интегральным и усредненным</a:t>
            </a:r>
            <a:r>
              <a:rPr lang="en-US" sz="2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справедлив для высоконадежных ЭМ1 прошлого поколения (до 2000 </a:t>
            </a:r>
            <a:r>
              <a:rPr lang="ru-RU" sz="2000" dirty="0" err="1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г.г</a:t>
            </a:r>
            <a:r>
              <a:rPr lang="ru-RU" sz="2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.)!</a:t>
            </a:r>
          </a:p>
        </p:txBody>
      </p:sp>
    </p:spTree>
    <p:extLst>
      <p:ext uri="{BB962C8B-B14F-4D97-AF65-F5344CB8AC3E}">
        <p14:creationId xmlns:p14="http://schemas.microsoft.com/office/powerpoint/2010/main" val="413098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AAA9B-FDBE-40D2-972E-4FFB91E55A81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HSE Sans Black" panose="02000000000000000000" pitchFamily="50" charset="0"/>
                <a:cs typeface="Arial" panose="020B0604020202020204" pitchFamily="34" charset="0"/>
              </a:rPr>
              <a:t>Дифференциальный подход</a:t>
            </a:r>
            <a:endParaRPr lang="ru-RU" dirty="0">
              <a:latin typeface="HSE Sans Black" panose="02000000000000000000" pitchFamily="50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06E9EBF-9107-4659-A753-96511292FA2C}"/>
              </a:ext>
            </a:extLst>
          </p:cNvPr>
          <p:cNvGrpSpPr/>
          <p:nvPr/>
        </p:nvGrpSpPr>
        <p:grpSpPr>
          <a:xfrm>
            <a:off x="2442908" y="2221261"/>
            <a:ext cx="7306185" cy="4178481"/>
            <a:chOff x="2496862" y="2221261"/>
            <a:chExt cx="7306185" cy="417848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2179F3-09A2-42C2-8950-03F75355F5A3}"/>
                </a:ext>
              </a:extLst>
            </p:cNvPr>
            <p:cNvSpPr txBox="1"/>
            <p:nvPr/>
          </p:nvSpPr>
          <p:spPr>
            <a:xfrm>
              <a:off x="2496862" y="3016566"/>
              <a:ext cx="73061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4000" dirty="0">
                  <a:latin typeface="HSE Sans" panose="02000000000000000000" pitchFamily="2" charset="0"/>
                </a:rPr>
                <a:t>К</a:t>
              </a:r>
              <a:r>
                <a:rPr lang="ru-RU" sz="4000" baseline="-25000" dirty="0">
                  <a:latin typeface="HSE Sans" panose="02000000000000000000" pitchFamily="2" charset="0"/>
                </a:rPr>
                <a:t>КТП</a:t>
              </a:r>
              <a:r>
                <a:rPr lang="en-US" sz="4000" dirty="0">
                  <a:latin typeface="HSE Sans" panose="02000000000000000000" pitchFamily="2" charset="0"/>
                </a:rPr>
                <a:t>= </a:t>
              </a:r>
              <a:r>
                <a:rPr lang="ru-RU" sz="4000" dirty="0">
                  <a:latin typeface="HSE Sans" panose="02000000000000000000" pitchFamily="2" charset="0"/>
                </a:rPr>
                <a:t>П</a:t>
              </a:r>
              <a:r>
                <a:rPr lang="en-US" sz="4000" baseline="-25000" dirty="0">
                  <a:latin typeface="HSE Sans" panose="02000000000000000000" pitchFamily="2" charset="0"/>
                </a:rPr>
                <a:t>p</a:t>
              </a:r>
              <a:r>
                <a:rPr lang="ru-RU" sz="4000" dirty="0">
                  <a:latin typeface="HSE Sans" panose="02000000000000000000" pitchFamily="2" charset="0"/>
                </a:rPr>
                <a:t> П</a:t>
              </a:r>
              <a:r>
                <a:rPr lang="en-US" sz="4000" baseline="-25000" dirty="0">
                  <a:latin typeface="HSE Sans" panose="02000000000000000000" pitchFamily="2" charset="0"/>
                </a:rPr>
                <a:t>IM</a:t>
              </a:r>
              <a:r>
                <a:rPr lang="en-US" sz="4000" dirty="0">
                  <a:latin typeface="HSE Sans" panose="02000000000000000000" pitchFamily="2" charset="0"/>
                </a:rPr>
                <a:t> </a:t>
              </a:r>
              <a:r>
                <a:rPr lang="ru-RU" sz="4000" dirty="0">
                  <a:latin typeface="HSE Sans" panose="02000000000000000000" pitchFamily="2" charset="0"/>
                </a:rPr>
                <a:t>П</a:t>
              </a:r>
              <a:r>
                <a:rPr lang="ru-RU" sz="4000" baseline="-25000" dirty="0">
                  <a:latin typeface="HSE Sans" panose="02000000000000000000" pitchFamily="2" charset="0"/>
                </a:rPr>
                <a:t>Е </a:t>
              </a:r>
              <a:r>
                <a:rPr lang="ru-RU" sz="4000" dirty="0">
                  <a:latin typeface="HSE Sans" panose="02000000000000000000" pitchFamily="2" charset="0"/>
                </a:rPr>
                <a:t> + П</a:t>
              </a:r>
              <a:r>
                <a:rPr lang="en-US" sz="4000" baseline="-25000" dirty="0">
                  <a:latin typeface="HSE Sans" panose="02000000000000000000" pitchFamily="2" charset="0"/>
                </a:rPr>
                <a:t>D </a:t>
              </a:r>
              <a:r>
                <a:rPr lang="ru-RU" sz="4000" dirty="0">
                  <a:latin typeface="HSE Sans" panose="02000000000000000000" pitchFamily="2" charset="0"/>
                </a:rPr>
                <a:t>П</a:t>
              </a:r>
              <a:r>
                <a:rPr lang="en-US" sz="4000" baseline="-25000" dirty="0">
                  <a:latin typeface="HSE Sans" panose="02000000000000000000" pitchFamily="2" charset="0"/>
                </a:rPr>
                <a:t>G </a:t>
              </a:r>
              <a:r>
                <a:rPr lang="ru-RU" sz="4000" dirty="0">
                  <a:latin typeface="HSE Sans" panose="02000000000000000000" pitchFamily="2" charset="0"/>
                </a:rPr>
                <a:t>+ П</a:t>
              </a:r>
              <a:r>
                <a:rPr lang="ru-RU" sz="4000" baseline="-25000" dirty="0">
                  <a:latin typeface="HSE Sans" panose="02000000000000000000" pitchFamily="2" charset="0"/>
                </a:rPr>
                <a:t>М</a:t>
              </a:r>
              <a:r>
                <a:rPr lang="ru-RU" sz="4000" dirty="0">
                  <a:latin typeface="HSE Sans" panose="02000000000000000000" pitchFamily="2" charset="0"/>
                </a:rPr>
                <a:t> П</a:t>
              </a:r>
              <a:r>
                <a:rPr lang="en-US" sz="4000" baseline="-25000" dirty="0">
                  <a:latin typeface="HSE Sans" panose="02000000000000000000" pitchFamily="2" charset="0"/>
                </a:rPr>
                <a:t>IM</a:t>
              </a:r>
              <a:r>
                <a:rPr lang="en-US" sz="4000" dirty="0">
                  <a:latin typeface="HSE Sans" panose="02000000000000000000" pitchFamily="2" charset="0"/>
                </a:rPr>
                <a:t> </a:t>
              </a:r>
              <a:r>
                <a:rPr lang="ru-RU" sz="4000" dirty="0">
                  <a:latin typeface="HSE Sans" panose="02000000000000000000" pitchFamily="2" charset="0"/>
                </a:rPr>
                <a:t>П</a:t>
              </a:r>
              <a:r>
                <a:rPr lang="ru-RU" sz="4000" baseline="-25000" dirty="0">
                  <a:latin typeface="HSE Sans" panose="02000000000000000000" pitchFamily="2" charset="0"/>
                </a:rPr>
                <a:t>Е </a:t>
              </a:r>
              <a:r>
                <a:rPr lang="ru-RU" sz="4000" dirty="0">
                  <a:latin typeface="HSE Sans" panose="02000000000000000000" pitchFamily="2" charset="0"/>
                </a:rPr>
                <a:t>П</a:t>
              </a:r>
              <a:r>
                <a:rPr lang="en-US" sz="4000" baseline="-25000" dirty="0">
                  <a:latin typeface="HSE Sans" panose="02000000000000000000" pitchFamily="2" charset="0"/>
                </a:rPr>
                <a:t>G </a:t>
              </a:r>
              <a:r>
                <a:rPr lang="en-US" sz="4000" dirty="0">
                  <a:latin typeface="HSE Sans" panose="02000000000000000000" pitchFamily="2" charset="0"/>
                </a:rPr>
                <a:t>+ </a:t>
              </a:r>
              <a:r>
                <a:rPr lang="ru-RU" sz="4000" dirty="0">
                  <a:latin typeface="HSE Sans" panose="02000000000000000000" pitchFamily="2" charset="0"/>
                </a:rPr>
                <a:t>П</a:t>
              </a:r>
              <a:r>
                <a:rPr lang="en-US" sz="4000" baseline="-25000" dirty="0">
                  <a:latin typeface="HSE Sans" panose="02000000000000000000" pitchFamily="2" charset="0"/>
                </a:rPr>
                <a:t>S</a:t>
              </a:r>
              <a:r>
                <a:rPr lang="en-US" sz="4000" dirty="0">
                  <a:latin typeface="HSE Sans" panose="02000000000000000000" pitchFamily="2" charset="0"/>
                </a:rPr>
                <a:t> </a:t>
              </a:r>
              <a:r>
                <a:rPr lang="ru-RU" sz="4000" dirty="0">
                  <a:latin typeface="HSE Sans" panose="02000000000000000000" pitchFamily="2" charset="0"/>
                </a:rPr>
                <a:t>П</a:t>
              </a:r>
              <a:r>
                <a:rPr lang="en-US" sz="4000" baseline="-25000" dirty="0">
                  <a:latin typeface="HSE Sans" panose="02000000000000000000" pitchFamily="2" charset="0"/>
                </a:rPr>
                <a:t>G</a:t>
              </a:r>
              <a:r>
                <a:rPr lang="en-US" sz="4000" dirty="0">
                  <a:latin typeface="HSE Sans" panose="02000000000000000000" pitchFamily="2" charset="0"/>
                </a:rPr>
                <a:t> + </a:t>
              </a:r>
              <a:r>
                <a:rPr lang="ru-RU" sz="4000" dirty="0">
                  <a:latin typeface="HSE Sans" panose="02000000000000000000" pitchFamily="2" charset="0"/>
                </a:rPr>
                <a:t>П</a:t>
              </a:r>
              <a:r>
                <a:rPr lang="en-US" sz="4000" baseline="-25000" dirty="0">
                  <a:latin typeface="HSE Sans" panose="02000000000000000000" pitchFamily="2" charset="0"/>
                </a:rPr>
                <a:t>I</a:t>
              </a:r>
              <a:r>
                <a:rPr lang="en-US" sz="4000" dirty="0">
                  <a:latin typeface="HSE Sans" panose="02000000000000000000" pitchFamily="2" charset="0"/>
                </a:rPr>
                <a:t> + </a:t>
              </a:r>
              <a:r>
                <a:rPr lang="ru-RU" sz="4000" dirty="0">
                  <a:latin typeface="HSE Sans" panose="02000000000000000000" pitchFamily="2" charset="0"/>
                </a:rPr>
                <a:t>П</a:t>
              </a:r>
              <a:r>
                <a:rPr lang="en-US" sz="4000" baseline="-25000" dirty="0">
                  <a:latin typeface="HSE Sans" panose="02000000000000000000" pitchFamily="2" charset="0"/>
                </a:rPr>
                <a:t>N </a:t>
              </a:r>
              <a:r>
                <a:rPr lang="en-US" sz="4000" dirty="0">
                  <a:latin typeface="HSE Sans" panose="02000000000000000000" pitchFamily="2" charset="0"/>
                </a:rPr>
                <a:t>+</a:t>
              </a:r>
              <a:r>
                <a:rPr lang="ru-RU" sz="4000" dirty="0">
                  <a:latin typeface="HSE Sans" panose="02000000000000000000" pitchFamily="2" charset="0"/>
                </a:rPr>
                <a:t> П</a:t>
              </a:r>
              <a:r>
                <a:rPr lang="en-US" sz="4000" baseline="-25000" dirty="0">
                  <a:latin typeface="HSE Sans" panose="02000000000000000000" pitchFamily="2" charset="0"/>
                </a:rPr>
                <a:t>W</a:t>
              </a:r>
              <a:endParaRPr lang="ru-RU" sz="4000" b="1" dirty="0">
                <a:latin typeface="HSE Sans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1612FA-EE52-4A19-998E-8D7705F0B2A7}"/>
                </a:ext>
              </a:extLst>
            </p:cNvPr>
            <p:cNvSpPr txBox="1"/>
            <p:nvPr/>
          </p:nvSpPr>
          <p:spPr>
            <a:xfrm>
              <a:off x="2496862" y="2295203"/>
              <a:ext cx="3799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1" dirty="0">
                  <a:latin typeface="HSE Sans" panose="02000000000000000000" pitchFamily="2" charset="0"/>
                </a:rPr>
                <a:t>Новая формула</a:t>
              </a:r>
              <a:r>
                <a:rPr lang="en-US" sz="2400" b="1" dirty="0">
                  <a:latin typeface="HSE Sans" panose="02000000000000000000" pitchFamily="2" charset="0"/>
                </a:rPr>
                <a:t> </a:t>
              </a:r>
              <a:r>
                <a:rPr lang="ru-RU" sz="2400" b="1" dirty="0">
                  <a:latin typeface="HSE Sans" panose="02000000000000000000" pitchFamily="2" charset="0"/>
                </a:rPr>
                <a:t>К</a:t>
              </a:r>
              <a:r>
                <a:rPr lang="ru-RU" sz="2400" b="1" baseline="-25000" dirty="0">
                  <a:latin typeface="HSE Sans" panose="02000000000000000000" pitchFamily="2" charset="0"/>
                </a:rPr>
                <a:t>А</a:t>
              </a:r>
              <a:endParaRPr lang="ru-RU" sz="2400" b="1" dirty="0">
                <a:latin typeface="HSE Sans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C5E8703-8759-40FA-A092-4AE2ACF64484}"/>
                    </a:ext>
                  </a:extLst>
                </p:cNvPr>
                <p:cNvSpPr txBox="1"/>
                <p:nvPr/>
              </p:nvSpPr>
              <p:spPr>
                <a:xfrm>
                  <a:off x="4554577" y="5691856"/>
                  <a:ext cx="507555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l-GR" sz="4000" dirty="0">
                      <a:latin typeface="HSE Sans" panose="02000000000000000000" pitchFamily="2" charset="0"/>
                    </a:rPr>
                    <a:t>λ</a:t>
                  </a:r>
                  <a:r>
                    <a:rPr lang="ru-RU" sz="4000" baseline="-25000" dirty="0">
                      <a:latin typeface="HSE Sans" panose="02000000000000000000" pitchFamily="50" charset="-52"/>
                    </a:rPr>
                    <a:t>ЭМ</a:t>
                  </a:r>
                  <a:r>
                    <a:rPr lang="ru-RU" sz="4000" dirty="0">
                      <a:latin typeface="HSE Sans" panose="02000000000000000000" pitchFamily="50" charset="-52"/>
                    </a:rPr>
                    <a:t> = К</a:t>
                  </a:r>
                  <a:r>
                    <a:rPr lang="ru-RU" sz="4000" baseline="-25000" dirty="0">
                      <a:latin typeface="HSE Sans" panose="02000000000000000000" pitchFamily="50" charset="-52"/>
                    </a:rPr>
                    <a:t>КТП</a:t>
                  </a:r>
                  <a:r>
                    <a:rPr lang="ru-RU" sz="4000" dirty="0">
                      <a:latin typeface="HSE Sans" panose="02000000000000000000" pitchFamily="50" charset="-5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∙</m:t>
                      </m:r>
                    </m:oMath>
                  </a14:m>
                  <a:r>
                    <a:rPr lang="ru-RU" sz="4000" dirty="0">
                      <a:latin typeface="HSE Sans" panose="02000000000000000000" pitchFamily="50" charset="-52"/>
                    </a:rPr>
                    <a:t> </a:t>
                  </a:r>
                  <a:r>
                    <a:rPr lang="el-GR" sz="4000" dirty="0">
                      <a:latin typeface="HSE Sans" panose="02000000000000000000" pitchFamily="2" charset="0"/>
                    </a:rPr>
                    <a:t>λ</a:t>
                  </a:r>
                  <a14:m>
                    <m:oMath xmlns:m="http://schemas.openxmlformats.org/officeDocument/2006/math">
                      <m:r>
                        <a:rPr lang="en-US" sz="4000" b="0" i="1" baseline="-25000" smtClean="0">
                          <a:latin typeface="Cambria Math" panose="02040503050406030204" pitchFamily="18" charset="0"/>
                        </a:rPr>
                        <m:t>∑</m:t>
                      </m:r>
                    </m:oMath>
                  </a14:m>
                  <a:endParaRPr lang="ru-RU" sz="4000" dirty="0">
                    <a:latin typeface="HSE Sans" panose="02000000000000000000" pitchFamily="50" charset="-52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C5E8703-8759-40FA-A092-4AE2ACF644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4577" y="5691856"/>
                  <a:ext cx="5075559" cy="707886"/>
                </a:xfrm>
                <a:prstGeom prst="rect">
                  <a:avLst/>
                </a:prstGeom>
                <a:blipFill>
                  <a:blip r:embed="rId2"/>
                  <a:stretch>
                    <a:fillRect l="-4202" t="-17241" b="-3793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Стрелка: вниз 10">
              <a:extLst>
                <a:ext uri="{FF2B5EF4-FFF2-40B4-BE49-F238E27FC236}">
                  <a16:creationId xmlns:a16="http://schemas.microsoft.com/office/drawing/2014/main" id="{F5425429-2CAB-4E94-AA3C-3914989E3AEC}"/>
                </a:ext>
              </a:extLst>
            </p:cNvPr>
            <p:cNvSpPr/>
            <p:nvPr/>
          </p:nvSpPr>
          <p:spPr>
            <a:xfrm>
              <a:off x="6027451" y="4340005"/>
              <a:ext cx="528320" cy="1066608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: вниз 15">
              <a:extLst>
                <a:ext uri="{FF2B5EF4-FFF2-40B4-BE49-F238E27FC236}">
                  <a16:creationId xmlns:a16="http://schemas.microsoft.com/office/drawing/2014/main" id="{9CAE30ED-9C67-4716-99E6-C3B5CF6FD59C}"/>
                </a:ext>
              </a:extLst>
            </p:cNvPr>
            <p:cNvSpPr/>
            <p:nvPr/>
          </p:nvSpPr>
          <p:spPr>
            <a:xfrm rot="16200000">
              <a:off x="5661278" y="2011124"/>
              <a:ext cx="528320" cy="1066608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04F058-F607-4503-B2AF-79B29D2F85DB}"/>
                </a:ext>
              </a:extLst>
            </p:cNvPr>
            <p:cNvSpPr txBox="1"/>
            <p:nvPr/>
          </p:nvSpPr>
          <p:spPr>
            <a:xfrm>
              <a:off x="6826270" y="2221261"/>
              <a:ext cx="11761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3600" b="1" dirty="0">
                  <a:latin typeface="HSE Sans" panose="02000000000000000000" pitchFamily="2" charset="0"/>
                </a:rPr>
                <a:t>К</a:t>
              </a:r>
              <a:r>
                <a:rPr lang="ru-RU" sz="3600" b="1" baseline="-25000" dirty="0">
                  <a:latin typeface="HSE Sans" panose="02000000000000000000" pitchFamily="2" charset="0"/>
                </a:rPr>
                <a:t>КТП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821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AAA9B-FDBE-40D2-972E-4FFB91E55A81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 Black" panose="02000000000000000000" pitchFamily="50" charset="0"/>
                <a:cs typeface="Arial" panose="020B0604020202020204" pitchFamily="34" charset="0"/>
              </a:rPr>
              <a:t>Разбиение по причинам отказа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5C5C9AD-E711-4EC9-ACF5-BA28A6844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320" y="2265681"/>
            <a:ext cx="7579360" cy="39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36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AAA9B-FDBE-40D2-972E-4FFB91E55A81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HSE Sans Black" panose="02000000000000000000" pitchFamily="50" charset="0"/>
                <a:cs typeface="Arial" panose="020B0604020202020204" pitchFamily="34" charset="0"/>
              </a:rPr>
              <a:t>Декомпозиция по стадиям и этапам жизненного цикла</a:t>
            </a:r>
            <a:endParaRPr lang="ru-RU" dirty="0">
              <a:latin typeface="HSE Sans Black" panose="02000000000000000000" pitchFamily="50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18D55B-7AAF-4107-8A7F-DB83E51163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28248" y="2305455"/>
            <a:ext cx="8335503" cy="31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52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AAA9B-FDBE-40D2-972E-4FFB91E55A81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HSE Sans Black" panose="02000000000000000000" pitchFamily="50" charset="0"/>
                <a:cs typeface="Arial" panose="020B0604020202020204" pitchFamily="34" charset="0"/>
              </a:rPr>
              <a:t>Иерархия по электронным модулям</a:t>
            </a:r>
            <a:endParaRPr lang="ru-RU" dirty="0">
              <a:latin typeface="HSE Sans Black" panose="02000000000000000000" pitchFamily="50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963E7D-0A63-4CF0-ACBE-15A102CE283B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900"/>
          <a:stretch/>
        </p:blipFill>
        <p:spPr bwMode="auto">
          <a:xfrm>
            <a:off x="5859143" y="1768127"/>
            <a:ext cx="5792084" cy="4813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Монтаж печатных плат в компании АТБ Электроника">
            <a:extLst>
              <a:ext uri="{FF2B5EF4-FFF2-40B4-BE49-F238E27FC236}">
                <a16:creationId xmlns:a16="http://schemas.microsoft.com/office/drawing/2014/main" id="{92CE9429-6F4C-4AAE-8CD8-A67CFDAC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23" y="5101230"/>
            <a:ext cx="2300018" cy="1473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009B68-664E-469A-B3F8-759674229D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27" t="21471" r="6320" b="12413"/>
          <a:stretch/>
        </p:blipFill>
        <p:spPr>
          <a:xfrm>
            <a:off x="585898" y="2120907"/>
            <a:ext cx="3189933" cy="2465173"/>
          </a:xfrm>
          <a:prstGeom prst="rect">
            <a:avLst/>
          </a:prstGeom>
        </p:spPr>
      </p:pic>
      <p:pic>
        <p:nvPicPr>
          <p:cNvPr id="11" name="Picture 8" descr="Подробнее о выходных документах_AD | Altium Designer 21 Техническая  документация">
            <a:extLst>
              <a:ext uri="{FF2B5EF4-FFF2-40B4-BE49-F238E27FC236}">
                <a16:creationId xmlns:a16="http://schemas.microsoft.com/office/drawing/2014/main" id="{F5C6D1CD-B536-48B5-AA95-864F71C51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3" y="5101230"/>
            <a:ext cx="1882911" cy="1480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9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A4173E-E011-45D3-90F8-538CD15929C9}"/>
              </a:ext>
            </a:extLst>
          </p:cNvPr>
          <p:cNvSpPr txBox="1"/>
          <p:nvPr/>
        </p:nvSpPr>
        <p:spPr>
          <a:xfrm>
            <a:off x="540773" y="1127168"/>
            <a:ext cx="1107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HSE Sans Black" panose="02000000000000000000" pitchFamily="50" charset="0"/>
              </a:rPr>
              <a:t>Существующая проблема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pic>
        <p:nvPicPr>
          <p:cNvPr id="1026" name="Picture 2" descr="Сформированное изображение">
            <a:extLst>
              <a:ext uri="{FF2B5EF4-FFF2-40B4-BE49-F238E27FC236}">
                <a16:creationId xmlns:a16="http://schemas.microsoft.com/office/drawing/2014/main" id="{3EB23B1E-DEC3-442D-B3E8-626B6B8E8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20167" r="5089" b="21610"/>
          <a:stretch/>
        </p:blipFill>
        <p:spPr bwMode="auto">
          <a:xfrm>
            <a:off x="5745242" y="2405535"/>
            <a:ext cx="5867637" cy="256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85FD1D5-DC26-400C-BC5F-C519884891CD}"/>
              </a:ext>
            </a:extLst>
          </p:cNvPr>
          <p:cNvSpPr txBox="1"/>
          <p:nvPr/>
        </p:nvSpPr>
        <p:spPr>
          <a:xfrm>
            <a:off x="3048630" y="5665735"/>
            <a:ext cx="60947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Не достигается целевой уровень надежности из-за наличия недостатков в стратегии ее обеспечения!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8DC61ED-116F-479E-A0F6-4B3088F55E01}"/>
              </a:ext>
            </a:extLst>
          </p:cNvPr>
          <p:cNvGrpSpPr/>
          <p:nvPr/>
        </p:nvGrpSpPr>
        <p:grpSpPr>
          <a:xfrm>
            <a:off x="1798175" y="2147818"/>
            <a:ext cx="2956705" cy="3082039"/>
            <a:chOff x="1909935" y="2212480"/>
            <a:chExt cx="2956705" cy="3082039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1E9BC060-EF32-4DFF-AB5E-7B434EB65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501" t="30074" r="36916" b="28741"/>
            <a:stretch/>
          </p:blipFill>
          <p:spPr>
            <a:xfrm>
              <a:off x="2235200" y="2341261"/>
              <a:ext cx="2631440" cy="2824480"/>
            </a:xfrm>
            <a:prstGeom prst="rect">
              <a:avLst/>
            </a:prstGeom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CACD1761-D4FB-4C5F-894B-7FF7CFD14144}"/>
                </a:ext>
              </a:extLst>
            </p:cNvPr>
            <p:cNvSpPr/>
            <p:nvPr/>
          </p:nvSpPr>
          <p:spPr>
            <a:xfrm rot="16200000">
              <a:off x="553581" y="3568834"/>
              <a:ext cx="30820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HSE Sans" panose="02000000000000000000" pitchFamily="50" charset="-52"/>
                  <a:cs typeface="Arial" panose="020B0604020202020204" pitchFamily="34" charset="0"/>
                </a:rPr>
                <a:t>Интенсивность отказов 1/ч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117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AAA9B-FDBE-40D2-972E-4FFB91E55A81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 Black" panose="02000000000000000000" pitchFamily="50" charset="0"/>
                <a:cs typeface="Arial" panose="020B0604020202020204" pitchFamily="34" charset="0"/>
              </a:rPr>
              <a:t>Моделирование по уровням электронного модуля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8D4A52-2226-47BC-A444-1188E813B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800" y="2485242"/>
            <a:ext cx="6960399" cy="33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46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AAA9B-FDBE-40D2-972E-4FFB91E55A81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HSE Sans Black" panose="02000000000000000000" pitchFamily="50" charset="0"/>
                <a:cs typeface="Arial" panose="020B0604020202020204" pitchFamily="34" charset="0"/>
              </a:rPr>
              <a:t>Модифицированная структура опросника</a:t>
            </a:r>
            <a:endParaRPr lang="ru-RU" sz="1400" dirty="0">
              <a:latin typeface="HSE Sans Black" panose="02000000000000000000" pitchFamily="50" charset="0"/>
            </a:endParaRP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11C38E19-D455-4B25-B5D5-EFC333EA7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58022"/>
              </p:ext>
            </p:extLst>
          </p:nvPr>
        </p:nvGraphicFramePr>
        <p:xfrm>
          <a:off x="236222" y="2344550"/>
          <a:ext cx="11674127" cy="340806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16193">
                  <a:extLst>
                    <a:ext uri="{9D8B030D-6E8A-4147-A177-3AD203B41FA5}">
                      <a16:colId xmlns:a16="http://schemas.microsoft.com/office/drawing/2014/main" val="2848380892"/>
                    </a:ext>
                  </a:extLst>
                </a:gridCol>
                <a:gridCol w="461906">
                  <a:extLst>
                    <a:ext uri="{9D8B030D-6E8A-4147-A177-3AD203B41FA5}">
                      <a16:colId xmlns:a16="http://schemas.microsoft.com/office/drawing/2014/main" val="1345091070"/>
                    </a:ext>
                  </a:extLst>
                </a:gridCol>
                <a:gridCol w="244809">
                  <a:extLst>
                    <a:ext uri="{9D8B030D-6E8A-4147-A177-3AD203B41FA5}">
                      <a16:colId xmlns:a16="http://schemas.microsoft.com/office/drawing/2014/main" val="1859286046"/>
                    </a:ext>
                  </a:extLst>
                </a:gridCol>
                <a:gridCol w="1468862">
                  <a:extLst>
                    <a:ext uri="{9D8B030D-6E8A-4147-A177-3AD203B41FA5}">
                      <a16:colId xmlns:a16="http://schemas.microsoft.com/office/drawing/2014/main" val="682516822"/>
                    </a:ext>
                  </a:extLst>
                </a:gridCol>
                <a:gridCol w="461906">
                  <a:extLst>
                    <a:ext uri="{9D8B030D-6E8A-4147-A177-3AD203B41FA5}">
                      <a16:colId xmlns:a16="http://schemas.microsoft.com/office/drawing/2014/main" val="2363140978"/>
                    </a:ext>
                  </a:extLst>
                </a:gridCol>
                <a:gridCol w="586621">
                  <a:extLst>
                    <a:ext uri="{9D8B030D-6E8A-4147-A177-3AD203B41FA5}">
                      <a16:colId xmlns:a16="http://schemas.microsoft.com/office/drawing/2014/main" val="1721861321"/>
                    </a:ext>
                  </a:extLst>
                </a:gridCol>
                <a:gridCol w="600478">
                  <a:extLst>
                    <a:ext uri="{9D8B030D-6E8A-4147-A177-3AD203B41FA5}">
                      <a16:colId xmlns:a16="http://schemas.microsoft.com/office/drawing/2014/main" val="3426971861"/>
                    </a:ext>
                  </a:extLst>
                </a:gridCol>
                <a:gridCol w="508097">
                  <a:extLst>
                    <a:ext uri="{9D8B030D-6E8A-4147-A177-3AD203B41FA5}">
                      <a16:colId xmlns:a16="http://schemas.microsoft.com/office/drawing/2014/main" val="3482366705"/>
                    </a:ext>
                  </a:extLst>
                </a:gridCol>
                <a:gridCol w="702098">
                  <a:extLst>
                    <a:ext uri="{9D8B030D-6E8A-4147-A177-3AD203B41FA5}">
                      <a16:colId xmlns:a16="http://schemas.microsoft.com/office/drawing/2014/main" val="3456775270"/>
                    </a:ext>
                  </a:extLst>
                </a:gridCol>
                <a:gridCol w="461906">
                  <a:extLst>
                    <a:ext uri="{9D8B030D-6E8A-4147-A177-3AD203B41FA5}">
                      <a16:colId xmlns:a16="http://schemas.microsoft.com/office/drawing/2014/main" val="4264316283"/>
                    </a:ext>
                  </a:extLst>
                </a:gridCol>
                <a:gridCol w="1405938">
                  <a:extLst>
                    <a:ext uri="{9D8B030D-6E8A-4147-A177-3AD203B41FA5}">
                      <a16:colId xmlns:a16="http://schemas.microsoft.com/office/drawing/2014/main" val="3663138711"/>
                    </a:ext>
                  </a:extLst>
                </a:gridCol>
                <a:gridCol w="848164">
                  <a:extLst>
                    <a:ext uri="{9D8B030D-6E8A-4147-A177-3AD203B41FA5}">
                      <a16:colId xmlns:a16="http://schemas.microsoft.com/office/drawing/2014/main" val="1649867159"/>
                    </a:ext>
                  </a:extLst>
                </a:gridCol>
                <a:gridCol w="461906">
                  <a:extLst>
                    <a:ext uri="{9D8B030D-6E8A-4147-A177-3AD203B41FA5}">
                      <a16:colId xmlns:a16="http://schemas.microsoft.com/office/drawing/2014/main" val="68811624"/>
                    </a:ext>
                  </a:extLst>
                </a:gridCol>
                <a:gridCol w="551518">
                  <a:extLst>
                    <a:ext uri="{9D8B030D-6E8A-4147-A177-3AD203B41FA5}">
                      <a16:colId xmlns:a16="http://schemas.microsoft.com/office/drawing/2014/main" val="884247731"/>
                    </a:ext>
                  </a:extLst>
                </a:gridCol>
                <a:gridCol w="943766">
                  <a:extLst>
                    <a:ext uri="{9D8B030D-6E8A-4147-A177-3AD203B41FA5}">
                      <a16:colId xmlns:a16="http://schemas.microsoft.com/office/drawing/2014/main" val="3057671615"/>
                    </a:ext>
                  </a:extLst>
                </a:gridCol>
                <a:gridCol w="949959">
                  <a:extLst>
                    <a:ext uri="{9D8B030D-6E8A-4147-A177-3AD203B41FA5}">
                      <a16:colId xmlns:a16="http://schemas.microsoft.com/office/drawing/2014/main" val="1854985186"/>
                    </a:ext>
                  </a:extLst>
                </a:gridCol>
              </a:tblGrid>
              <a:tr h="20780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effectLst/>
                          <a:latin typeface="HSE Sans" panose="02000000000000000000" pitchFamily="50" charset="-52"/>
                        </a:rPr>
                        <a:t>Question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 err="1">
                          <a:effectLst/>
                          <a:latin typeface="HSE Sans" panose="02000000000000000000" pitchFamily="50" charset="-52"/>
                        </a:rPr>
                        <a:t>Gij</a:t>
                      </a:r>
                      <a:endParaRPr lang="en-US" sz="1000" b="1" i="1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 err="1">
                          <a:effectLst/>
                          <a:latin typeface="HSE Sans" panose="02000000000000000000" pitchFamily="50" charset="-52"/>
                        </a:rPr>
                        <a:t>Wij</a:t>
                      </a:r>
                      <a:endParaRPr lang="en-US" sz="1000" b="1" i="1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  <a:latin typeface="HSE Sans" panose="02000000000000000000" pitchFamily="50" charset="-52"/>
                        </a:rPr>
                        <a:t>Вопрос (</a:t>
                      </a:r>
                      <a:r>
                        <a:rPr lang="en-US" sz="1000" b="1" dirty="0">
                          <a:effectLst/>
                          <a:latin typeface="HSE Sans" panose="02000000000000000000" pitchFamily="50" charset="-52"/>
                        </a:rPr>
                        <a:t>translate)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  <a:latin typeface="HSE Sans" panose="02000000000000000000" pitchFamily="50" charset="-52"/>
                        </a:rPr>
                        <a:t>ГОСТ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  <a:latin typeface="HSE Sans" panose="02000000000000000000" pitchFamily="50" charset="-52"/>
                        </a:rPr>
                        <a:t>Процесс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  <a:latin typeface="HSE Sans" panose="02000000000000000000" pitchFamily="50" charset="-52"/>
                        </a:rPr>
                        <a:t>Направленность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>
                          <a:effectLst/>
                          <a:latin typeface="HSE Sans" panose="02000000000000000000" pitchFamily="50" charset="-52"/>
                        </a:rPr>
                        <a:t>Вид направленности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>
                          <a:effectLst/>
                          <a:latin typeface="HSE Sans" panose="02000000000000000000" pitchFamily="50" charset="-52"/>
                        </a:rPr>
                        <a:t>Предметная область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  <a:latin typeface="HSE Sans" panose="02000000000000000000" pitchFamily="50" charset="-52"/>
                        </a:rPr>
                        <a:t>Структура организации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  <a:latin typeface="HSE Sans" panose="02000000000000000000" pitchFamily="50" charset="-52"/>
                        </a:rPr>
                        <a:t>Стадия ЖЦ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>
                          <a:effectLst/>
                          <a:latin typeface="HSE Sans" panose="02000000000000000000" pitchFamily="50" charset="-52"/>
                        </a:rPr>
                        <a:t>Этап ЖЦ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  <a:latin typeface="HSE Sans" panose="02000000000000000000" pitchFamily="50" charset="-52"/>
                        </a:rPr>
                        <a:t>Уровень </a:t>
                      </a:r>
                    </a:p>
                    <a:p>
                      <a:pPr algn="ctr" rtl="0" fontAlgn="ctr"/>
                      <a:r>
                        <a:rPr lang="ru-RU" sz="1000" b="1" dirty="0">
                          <a:effectLst/>
                          <a:latin typeface="HSE Sans" panose="02000000000000000000" pitchFamily="50" charset="-52"/>
                        </a:rPr>
                        <a:t>ЭМ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HSE Sans" panose="02000000000000000000" pitchFamily="50" charset="-52"/>
                        </a:rPr>
                        <a:t>Преимущества предприятия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HSE Sans" panose="02000000000000000000" pitchFamily="50" charset="-52"/>
                        </a:rPr>
                        <a:t>Рекомендация по улучшению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53917"/>
                  </a:ext>
                </a:extLst>
              </a:tr>
              <a:tr h="561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  <a:latin typeface="HSE Sans" panose="02000000000000000000" pitchFamily="50" charset="-52"/>
                        </a:rPr>
                        <a:t>Главный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HSE Sans" panose="02000000000000000000" pitchFamily="50" charset="-52"/>
                        </a:rPr>
                        <a:t>Втор.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332525"/>
                  </a:ext>
                </a:extLst>
              </a:tr>
              <a:tr h="263917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0">
                          <a:effectLst/>
                          <a:latin typeface="HSE Sans" panose="02000000000000000000" pitchFamily="50" charset="-52"/>
                        </a:rPr>
                        <a:t>What is the % of lead design engineering people with cross training experience in manufacturing or field operations (thresholds at 10, 20%)?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&lt;10 = 0</a:t>
                      </a:r>
                      <a:br>
                        <a:rPr lang="ru-RU" sz="1000" b="0">
                          <a:effectLst/>
                          <a:latin typeface="HSE Sans" panose="02000000000000000000" pitchFamily="50" charset="-52"/>
                        </a:rPr>
                      </a:br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10-20 = .5</a:t>
                      </a:r>
                      <a:br>
                        <a:rPr lang="ru-RU" sz="1000" b="0">
                          <a:effectLst/>
                          <a:latin typeface="HSE Sans" panose="02000000000000000000" pitchFamily="50" charset="-52"/>
                        </a:rPr>
                      </a:br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&gt;20 = 1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5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Какой процент ведущих инженеров-конструкторов имеют опыт подготовки по нескольким специальностям на производстве или в полевых условиях? </a:t>
                      </a:r>
                      <a:endParaRPr lang="ru-RU" sz="1000" b="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dirty="0">
                          <a:effectLst/>
                          <a:latin typeface="HSE Sans" panose="02000000000000000000" pitchFamily="50" charset="-52"/>
                        </a:rPr>
                        <a:t>ГОСТ Р 66.1.02-2023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00" b="0" dirty="0">
                          <a:effectLst/>
                          <a:latin typeface="HSE Sans" panose="02000000000000000000" pitchFamily="50" charset="-52"/>
                        </a:rPr>
                        <a:t>Организационное обеспечение проекта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HSE Sans" panose="02000000000000000000" pitchFamily="50" charset="-52"/>
                        </a:rPr>
                        <a:t>Управление человеческими ресурсами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dirty="0">
                          <a:solidFill>
                            <a:srgbClr val="0A53A8"/>
                          </a:solidFill>
                          <a:effectLst/>
                          <a:latin typeface="HSE Sans" panose="02000000000000000000" pitchFamily="50" charset="-52"/>
                        </a:rPr>
                        <a:t>Персонал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>
                          <a:solidFill>
                            <a:srgbClr val="11734B"/>
                          </a:solidFill>
                          <a:effectLst/>
                          <a:latin typeface="HSE Sans" panose="02000000000000000000" pitchFamily="50" charset="-52"/>
                        </a:rPr>
                        <a:t>Документация</a:t>
                      </a:r>
                      <a:endParaRPr lang="ru-RU" sz="1000" b="0" dirty="0">
                        <a:solidFill>
                          <a:srgbClr val="11734B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 dirty="0">
                          <a:effectLst/>
                          <a:latin typeface="HSE Sans" panose="02000000000000000000" pitchFamily="50" charset="-52"/>
                        </a:rPr>
                        <a:t>Человеческий ресурс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 dirty="0">
                          <a:effectLst/>
                          <a:latin typeface="HSE Sans" panose="02000000000000000000" pitchFamily="50" charset="-52"/>
                        </a:rPr>
                        <a:t>Отдел управления проектами + </a:t>
                      </a:r>
                      <a:r>
                        <a:rPr lang="en-US" sz="1000" b="0" dirty="0">
                          <a:effectLst/>
                          <a:latin typeface="HSE Sans" panose="02000000000000000000" pitchFamily="50" charset="-52"/>
                        </a:rPr>
                        <a:t>HR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Исследования и обоснование разработки</a:t>
                      </a:r>
                      <a:endParaRPr lang="ru-RU" sz="1000" b="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НИР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все</a:t>
                      </a: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HSE Sans" panose="02000000000000000000" pitchFamily="50" charset="-52"/>
                        </a:rPr>
                        <a:t>Относительно большой процент ведущих инженеров-конструкторов имеют опыт подготовки по нескольким специальностям на производстве или в полевых условиях.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HSE Sans" panose="02000000000000000000" pitchFamily="50" charset="-52"/>
                        </a:rPr>
                        <a:t>Маленький процент ведущих инженеров-конструкторов имеют опыт подготовки по нескольким специальностям на производстве или в полевых условиях.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HSE Sans" panose="02000000000000000000" pitchFamily="50" charset="-52"/>
                        <a:ea typeface="+mn-ea"/>
                        <a:cs typeface="+mn-cs"/>
                      </a:endParaRPr>
                    </a:p>
                  </a:txBody>
                  <a:tcPr marL="12700" marR="12700" marT="8467" marB="8467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402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348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AAA9B-FDBE-40D2-972E-4FFB91E55A81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 Black" panose="02000000000000000000" pitchFamily="50" charset="0"/>
                <a:cs typeface="Arial" panose="020B0604020202020204" pitchFamily="34" charset="0"/>
              </a:rPr>
              <a:t>Пример вопроса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47527B-FF48-4BC9-BC4A-2408ADD2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373" y="2206279"/>
            <a:ext cx="6253253" cy="39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43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AAA9B-FDBE-40D2-972E-4FFB91E55A81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 Black" panose="02000000000000000000" pitchFamily="50" charset="0"/>
                <a:cs typeface="Arial" panose="020B0604020202020204" pitchFamily="34" charset="0"/>
              </a:rPr>
              <a:t>Отчет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D963FC1-69F7-4A97-AF3F-6018287862D7}"/>
              </a:ext>
            </a:extLst>
          </p:cNvPr>
          <p:cNvGrpSpPr/>
          <p:nvPr/>
        </p:nvGrpSpPr>
        <p:grpSpPr>
          <a:xfrm>
            <a:off x="3010242" y="1702089"/>
            <a:ext cx="6171511" cy="2180030"/>
            <a:chOff x="885286" y="1417260"/>
            <a:chExt cx="5048586" cy="178336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0C137FA-CF00-4775-A871-8876253E1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6" y="1417260"/>
              <a:ext cx="4854033" cy="95713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AE564E-84BE-4F8F-8C63-D94282BE36A6}"/>
                </a:ext>
              </a:extLst>
            </p:cNvPr>
            <p:cNvSpPr txBox="1"/>
            <p:nvPr/>
          </p:nvSpPr>
          <p:spPr>
            <a:xfrm>
              <a:off x="885286" y="2578548"/>
              <a:ext cx="5048586" cy="6220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2060"/>
                  </a:solidFill>
                  <a:latin typeface="HSE Sans Black" panose="02000000000000000000" pitchFamily="50" charset="0"/>
                </a:rPr>
                <a:t>Комплексная оценка качества и надёжности на всех этапах производства</a:t>
              </a: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735B5FE-F6FD-451A-BED0-2225217333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7" y="3943664"/>
            <a:ext cx="2473319" cy="2473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11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463186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786720" y="1173829"/>
            <a:ext cx="2217738" cy="463186"/>
          </a:xfrm>
        </p:spPr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15.04.2025 г.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8"/>
            <a:ext cx="4541041" cy="2851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200" b="1" cap="small" dirty="0">
                <a:solidFill>
                  <a:srgbClr val="00008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Сравнительный анализ зарубежных подходов</a:t>
            </a:r>
          </a:p>
          <a:p>
            <a:pPr algn="ctr"/>
            <a:r>
              <a:rPr lang="ru-RU" sz="1200" b="1" cap="small" dirty="0">
                <a:solidFill>
                  <a:srgbClr val="00008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к оценке качества проектирования и производства электронных модулей телекоммуникационных</a:t>
            </a:r>
          </a:p>
          <a:p>
            <a:pPr algn="ctr"/>
            <a:r>
              <a:rPr lang="ru-RU" sz="1200" b="1" cap="small" dirty="0">
                <a:solidFill>
                  <a:srgbClr val="00008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систем»</a:t>
            </a:r>
            <a:endParaRPr lang="ru-RU" sz="1200" b="1" dirty="0">
              <a:effectLst/>
              <a:latin typeface="HSE Sans" panose="02000000000000000000" pitchFamily="50" charset="-52"/>
              <a:ea typeface="Arial" panose="020B0604020202020204" pitchFamily="34" charset="0"/>
            </a:endParaRPr>
          </a:p>
          <a:p>
            <a:pPr algn="ctr"/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Мкртчян Гарик Андраникович,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606478-CF2A-4F5A-8311-C2FCCAA65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32" y="3515955"/>
            <a:ext cx="735350" cy="735350"/>
          </a:xfrm>
          <a:prstGeom prst="ellipse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F8D8EC0-FB01-4E4D-8037-8445A4445A1F}"/>
              </a:ext>
            </a:extLst>
          </p:cNvPr>
          <p:cNvSpPr/>
          <p:nvPr/>
        </p:nvSpPr>
        <p:spPr>
          <a:xfrm>
            <a:off x="1131279" y="2169574"/>
            <a:ext cx="4541042" cy="342811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SE Sans" panose="02000000000000000000" pitchFamily="50" charset="-52"/>
              </a:rPr>
              <a:t>d</a:t>
            </a:r>
            <a:r>
              <a:rPr lang="ru-RU" b="1" dirty="0">
                <a:solidFill>
                  <a:schemeClr val="tx1"/>
                </a:solidFill>
                <a:latin typeface="HSE Sans" panose="02000000000000000000" pitchFamily="50" charset="-52"/>
              </a:rPr>
              <a:t>Благодарность</a:t>
            </a:r>
          </a:p>
          <a:p>
            <a:pPr algn="ctr"/>
            <a:b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HSE Sans" panose="02000000000000000000" pitchFamily="50" charset="-52"/>
              </a:rPr>
              <a:t>Публикация подготовлена в ходе проведения исследования (Проект № 24-00-024 «Развитие методов прогнозирования показателей надежности электронных модулей») в рамках Программы «Научный фонд Национального исследовательского университета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HSE Sans" panose="02000000000000000000" pitchFamily="50" charset="-52"/>
              </a:rPr>
              <a:t>«Высшая школа экономики» (НИУ ВШЭ)» в 2025 г.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HSE Sans" panose="02000000000000000000" pitchFamily="50" charset="-52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HSE Sans" panose="02000000000000000000" pitchFamily="50" charset="-52"/>
              </a:rPr>
              <a:t>Под руководством:</a:t>
            </a:r>
          </a:p>
          <a:p>
            <a:pPr algn="ctr"/>
            <a:endParaRPr lang="ru-RU" b="1" dirty="0">
              <a:solidFill>
                <a:schemeClr val="tx1"/>
              </a:solidFill>
              <a:latin typeface="HSE Sans" panose="02000000000000000000" pitchFamily="50" charset="-52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  <a:t>Королева Павла Сергеевича, к.т.н.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  <a:t>Сергея Николаевича Полесского, к.т.н.</a:t>
            </a:r>
            <a:endParaRPr lang="ru-RU" dirty="0"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014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EAD90E-4243-4FF9-B391-08812C312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056" y="2055510"/>
            <a:ext cx="8451772" cy="45523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C68776-BA75-4AAE-8DE0-386BBB863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97" y="3630160"/>
            <a:ext cx="1800200" cy="65007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ED39A43-8D1A-4945-80DA-19C0A4FBCC0E}"/>
              </a:ext>
            </a:extLst>
          </p:cNvPr>
          <p:cNvSpPr/>
          <p:nvPr/>
        </p:nvSpPr>
        <p:spPr>
          <a:xfrm>
            <a:off x="171202" y="6058724"/>
            <a:ext cx="182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По данным </a:t>
            </a:r>
            <a:b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статистики сбоев и отказов в работе ИСЗ</a:t>
            </a:r>
          </a:p>
        </p:txBody>
      </p:sp>
      <p:pic>
        <p:nvPicPr>
          <p:cNvPr id="18" name="Picture 2" descr="Спутник Пространство Коммуникации - Бесплатная векторная графика на Pixabay  - Pixabay">
            <a:extLst>
              <a:ext uri="{FF2B5EF4-FFF2-40B4-BE49-F238E27FC236}">
                <a16:creationId xmlns:a16="http://schemas.microsoft.com/office/drawing/2014/main" id="{D5E1E559-BC98-45B6-BE9F-94028E69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9" y="2138638"/>
            <a:ext cx="2002612" cy="10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9970B13-B6C1-43AB-BC34-51158738625F}"/>
              </a:ext>
            </a:extLst>
          </p:cNvPr>
          <p:cNvSpPr txBox="1"/>
          <p:nvPr/>
        </p:nvSpPr>
        <p:spPr>
          <a:xfrm>
            <a:off x="540773" y="1127168"/>
            <a:ext cx="1107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HSE Sans Black" panose="02000000000000000000" pitchFamily="50" charset="0"/>
                <a:cs typeface="Arial" panose="020B0604020202020204" pitchFamily="34" charset="0"/>
              </a:rPr>
              <a:t>Коэффициенты риска проектов в космической отрасли РФ</a:t>
            </a:r>
            <a:endParaRPr lang="ru-RU" sz="3200" dirty="0">
              <a:latin typeface="HSE Sans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8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A25B7F-0AFE-4419-9EE5-D6066A7C7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33" y="1945941"/>
            <a:ext cx="9645924" cy="472174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2E3499-51BB-4894-8B1F-A8B9B507324B}"/>
              </a:ext>
            </a:extLst>
          </p:cNvPr>
          <p:cNvSpPr/>
          <p:nvPr/>
        </p:nvSpPr>
        <p:spPr>
          <a:xfrm>
            <a:off x="171202" y="5899900"/>
            <a:ext cx="182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По данным </a:t>
            </a:r>
            <a:b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Центра исследования надежности RIAC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D31A29-35F2-4B42-9E1E-DAA53F8AA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250" y="3581961"/>
            <a:ext cx="425122" cy="4148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47FA98-C731-451A-B7F1-5BD356C81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24" y="1995054"/>
            <a:ext cx="471539" cy="4657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FC1FF4-35E0-43B3-9CC7-80D420C59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250" y="2460795"/>
            <a:ext cx="508250" cy="5122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48CB1F-AD94-4C1B-AA69-32DE2189E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601" y="4062675"/>
            <a:ext cx="466060" cy="4679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760C0A-2619-495E-91B9-9B9C81F4C9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407" y="4581323"/>
            <a:ext cx="508250" cy="5145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F8E1A1-C223-43EB-915A-767A4640C9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17952">
            <a:off x="3132440" y="5674661"/>
            <a:ext cx="259801" cy="432317"/>
          </a:xfrm>
          <a:prstGeom prst="rect">
            <a:avLst/>
          </a:prstGeom>
        </p:spPr>
      </p:pic>
      <p:pic>
        <p:nvPicPr>
          <p:cNvPr id="16" name="Picture 2" descr="Корпус для пк на 3д принтере | Пикабу">
            <a:extLst>
              <a:ext uri="{FF2B5EF4-FFF2-40B4-BE49-F238E27FC236}">
                <a16:creationId xmlns:a16="http://schemas.microsoft.com/office/drawing/2014/main" id="{CE2273C4-84C6-4137-A184-8284DE644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r="14652"/>
          <a:stretch/>
        </p:blipFill>
        <p:spPr bwMode="auto">
          <a:xfrm>
            <a:off x="3485637" y="5050009"/>
            <a:ext cx="725475" cy="628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ачество – Бесплатные иконки: маркетинг">
            <a:extLst>
              <a:ext uri="{FF2B5EF4-FFF2-40B4-BE49-F238E27FC236}">
                <a16:creationId xmlns:a16="http://schemas.microsoft.com/office/drawing/2014/main" id="{A24E55C1-1234-4198-8D08-F21779A5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35" y="2831607"/>
            <a:ext cx="508251" cy="50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10A775-B2BC-4E00-AD87-FA6EAAE49DA5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HSE Sans Black" panose="02000000000000000000" pitchFamily="50" charset="0"/>
                <a:cs typeface="Arial" panose="020B0604020202020204" pitchFamily="34" charset="0"/>
              </a:rPr>
              <a:t>Подтверждение проблемы</a:t>
            </a:r>
            <a:endParaRPr lang="ru-RU" sz="2400" dirty="0">
              <a:latin typeface="HSE Sans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4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5D7E633-4683-43B2-AC49-4BFFDC7B02CE}"/>
              </a:ext>
            </a:extLst>
          </p:cNvPr>
          <p:cNvSpPr/>
          <p:nvPr/>
        </p:nvSpPr>
        <p:spPr>
          <a:xfrm>
            <a:off x="171202" y="5899900"/>
            <a:ext cx="1825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По данным </a:t>
            </a:r>
            <a:b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представленным на конференции </a:t>
            </a:r>
            <a:r>
              <a:rPr lang="en-US" sz="1200" b="1" dirty="0">
                <a:latin typeface="HSE Sans" panose="02000000000000000000" pitchFamily="50" charset="-52"/>
                <a:cs typeface="Arial" panose="020B0604020202020204" pitchFamily="34" charset="0"/>
              </a:rPr>
              <a:t>ESA RAMS</a:t>
            </a:r>
            <a:endParaRPr lang="ru-RU" sz="1200" b="1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74F278E-5B9F-4374-83D2-E6425D95DD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20193" y="1588833"/>
            <a:ext cx="4679633" cy="42128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C590A-F943-489E-924F-03AD855BC0E5}"/>
              </a:ext>
            </a:extLst>
          </p:cNvPr>
          <p:cNvSpPr txBox="1"/>
          <p:nvPr/>
        </p:nvSpPr>
        <p:spPr>
          <a:xfrm>
            <a:off x="1083952" y="3129538"/>
            <a:ext cx="5226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latin typeface="HSE Sans" panose="02000000000000000000" pitchFamily="2" charset="0"/>
              </a:rPr>
              <a:t>Доля компонентных отказов снизилась на 60%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9AC83F-C4B7-4DC1-9782-2AE88F5567CA}"/>
              </a:ext>
            </a:extLst>
          </p:cNvPr>
          <p:cNvSpPr txBox="1"/>
          <p:nvPr/>
        </p:nvSpPr>
        <p:spPr>
          <a:xfrm>
            <a:off x="1143689" y="4186952"/>
            <a:ext cx="522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HSE Sans" panose="02000000000000000000" pitchFamily="2" charset="0"/>
              </a:rPr>
              <a:t>С 70 годов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2CC85E-8AD2-452F-8A93-DF88D8410D60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HSE Sans Black" panose="02000000000000000000" pitchFamily="50" charset="0"/>
                <a:cs typeface="Arial" panose="020B0604020202020204" pitchFamily="34" charset="0"/>
              </a:rPr>
              <a:t>Подтверждение проблемы</a:t>
            </a:r>
            <a:endParaRPr lang="ru-RU" sz="2400" dirty="0">
              <a:latin typeface="HSE Sans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5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5D7E633-4683-43B2-AC49-4BFFDC7B02CE}"/>
              </a:ext>
            </a:extLst>
          </p:cNvPr>
          <p:cNvSpPr/>
          <p:nvPr/>
        </p:nvSpPr>
        <p:spPr>
          <a:xfrm>
            <a:off x="171202" y="5899900"/>
            <a:ext cx="182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По данным </a:t>
            </a:r>
            <a:b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представленным в </a:t>
            </a:r>
            <a:r>
              <a:rPr lang="en-US" sz="1200" b="1" dirty="0">
                <a:latin typeface="HSE Sans" panose="02000000000000000000" pitchFamily="50" charset="-52"/>
                <a:cs typeface="Arial" panose="020B0604020202020204" pitchFamily="34" charset="0"/>
              </a:rPr>
              <a:t>FIDES</a:t>
            </a:r>
            <a:endParaRPr lang="ru-RU" sz="1200" b="1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21B166-AD02-44CB-9786-DA68EFAABE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98547" y="3507312"/>
            <a:ext cx="6771998" cy="24869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F7B3D7-6334-4BCA-B6BC-3F4815B9BF1D}"/>
              </a:ext>
            </a:extLst>
          </p:cNvPr>
          <p:cNvSpPr txBox="1"/>
          <p:nvPr/>
        </p:nvSpPr>
        <p:spPr>
          <a:xfrm>
            <a:off x="749644" y="2062738"/>
            <a:ext cx="7276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>
                <a:latin typeface="HSE Sans" panose="02000000000000000000" pitchFamily="2" charset="0"/>
              </a:rPr>
              <a:t>Доля отказов связанных с процессами и СМК составляет большую часть!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4B811-9D10-4C21-8831-A8561077913C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HSE Sans Black" panose="02000000000000000000" pitchFamily="50" charset="0"/>
                <a:cs typeface="Arial" panose="020B0604020202020204" pitchFamily="34" charset="0"/>
              </a:rPr>
              <a:t>Подтверждение проблемы</a:t>
            </a:r>
            <a:endParaRPr lang="ru-RU" sz="2400" dirty="0">
              <a:latin typeface="HSE Sans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9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FC920-781C-4CBC-B02D-D9643B163323}"/>
              </a:ext>
            </a:extLst>
          </p:cNvPr>
          <p:cNvSpPr txBox="1"/>
          <p:nvPr/>
        </p:nvSpPr>
        <p:spPr>
          <a:xfrm>
            <a:off x="540773" y="4807502"/>
            <a:ext cx="7111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u="sng" dirty="0">
                <a:solidFill>
                  <a:srgbClr val="FA4444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Необходимо расширять объем</a:t>
            </a:r>
            <a:r>
              <a:rPr lang="ru-RU" sz="2000" dirty="0">
                <a:solidFill>
                  <a:srgbClr val="FA4444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A4444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экспертных оценок</a:t>
            </a:r>
            <a:r>
              <a:rPr lang="ru-RU" sz="2000" dirty="0">
                <a:solidFill>
                  <a:srgbClr val="FA4444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u="sng" dirty="0">
                <a:solidFill>
                  <a:srgbClr val="FA4444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Необходим</a:t>
            </a:r>
            <a:r>
              <a:rPr lang="ru-RU" sz="2000" dirty="0">
                <a:solidFill>
                  <a:srgbClr val="FA4444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A4444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последовательный</a:t>
            </a:r>
            <a:r>
              <a:rPr lang="ru-RU" sz="2000" dirty="0">
                <a:solidFill>
                  <a:srgbClr val="FA4444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контроль </a:t>
            </a:r>
          </a:p>
          <a:p>
            <a:pPr algn="just"/>
            <a:r>
              <a:rPr lang="ru-RU" sz="2000" dirty="0">
                <a:solidFill>
                  <a:srgbClr val="FA4444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полноты выполнения необходимых требований (мероприятий).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071CFB9-14E5-45B3-AD2F-2B9A3A55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131" y="1882282"/>
            <a:ext cx="3691392" cy="126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393F64-ADD7-40FC-B48F-8D0A6B5EAD25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HSE Sans Black" panose="02000000000000000000" pitchFamily="50" charset="0"/>
                <a:cs typeface="Arial" panose="020B0604020202020204" pitchFamily="34" charset="0"/>
              </a:rPr>
              <a:t>На первый план выходит Система менеджмента качества</a:t>
            </a:r>
            <a:endParaRPr lang="ru-RU" dirty="0">
              <a:latin typeface="HSE Sans Black" panose="020000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00F14-5728-4AA8-B777-06BADE42AFF2}"/>
              </a:ext>
            </a:extLst>
          </p:cNvPr>
          <p:cNvSpPr txBox="1"/>
          <p:nvPr/>
        </p:nvSpPr>
        <p:spPr>
          <a:xfrm>
            <a:off x="636607" y="1711943"/>
            <a:ext cx="6285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HSE Sans" panose="02000000000000000000" pitchFamily="2" charset="0"/>
              </a:rPr>
              <a:t>Важно! Учитывать все требования СМК </a:t>
            </a:r>
          </a:p>
          <a:p>
            <a:pPr algn="l"/>
            <a:endParaRPr lang="ru-RU" sz="2800" dirty="0">
              <a:latin typeface="HSE Sans" panose="02000000000000000000" pitchFamily="2" charset="0"/>
            </a:endParaRPr>
          </a:p>
          <a:p>
            <a:pPr algn="l"/>
            <a:r>
              <a:rPr lang="ru-RU" sz="2800" dirty="0">
                <a:latin typeface="HSE Sans" panose="02000000000000000000" pitchFamily="2" charset="0"/>
              </a:rPr>
              <a:t>Для этого необходим </a:t>
            </a:r>
            <a:r>
              <a:rPr lang="ru-RU" sz="2800" b="1" dirty="0">
                <a:latin typeface="HSE Sans" panose="02000000000000000000" pitchFamily="2" charset="0"/>
              </a:rPr>
              <a:t>качественный</a:t>
            </a:r>
            <a:r>
              <a:rPr lang="ru-RU" sz="2800" dirty="0">
                <a:latin typeface="HSE Sans" panose="02000000000000000000" pitchFamily="2" charset="0"/>
              </a:rPr>
              <a:t> аудит по </a:t>
            </a:r>
            <a:r>
              <a:rPr lang="ru-RU" sz="2800" b="1" dirty="0">
                <a:latin typeface="HSE Sans" panose="02000000000000000000" pitchFamily="2" charset="0"/>
              </a:rPr>
              <a:t>надежным методикам!</a:t>
            </a:r>
            <a:endParaRPr lang="ru-RU" sz="2800" dirty="0">
              <a:latin typeface="HSE Sans" panose="02000000000000000000" pitchFamily="2" charset="0"/>
            </a:endParaRPr>
          </a:p>
        </p:txBody>
      </p:sp>
      <p:pic>
        <p:nvPicPr>
          <p:cNvPr id="20" name="Picture 2" descr="Надежность – Бесплатные иконки: безопасность">
            <a:extLst>
              <a:ext uri="{FF2B5EF4-FFF2-40B4-BE49-F238E27FC236}">
                <a16:creationId xmlns:a16="http://schemas.microsoft.com/office/drawing/2014/main" id="{6A58EA12-6EE1-4D09-BAC4-912A55CA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4114" y="3429000"/>
            <a:ext cx="2358345" cy="235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63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58390-A221-413F-AA50-723BE1A6F594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HSE Sans Black" panose="02000000000000000000" pitchFamily="50" charset="0"/>
                <a:cs typeface="Arial" panose="020B0604020202020204" pitchFamily="34" charset="0"/>
              </a:rPr>
              <a:t>Много методов, но основных только два</a:t>
            </a:r>
            <a:endParaRPr lang="ru-RU" dirty="0">
              <a:latin typeface="HSE Sans Black" panose="02000000000000000000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D72CBC-D622-4704-998A-F1C306865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62"/>
          <a:stretch/>
        </p:blipFill>
        <p:spPr>
          <a:xfrm>
            <a:off x="1228416" y="3113397"/>
            <a:ext cx="3143606" cy="2277091"/>
          </a:xfrm>
          <a:prstGeom prst="rect">
            <a:avLst/>
          </a:prstGeom>
        </p:spPr>
      </p:pic>
      <p:pic>
        <p:nvPicPr>
          <p:cNvPr id="7" name="Picture 2" descr="A methodology for components reliability | FIDES">
            <a:extLst>
              <a:ext uri="{FF2B5EF4-FFF2-40B4-BE49-F238E27FC236}">
                <a16:creationId xmlns:a16="http://schemas.microsoft.com/office/drawing/2014/main" id="{0596B89D-9957-4EA7-963D-5236FF19B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45" y="3199690"/>
            <a:ext cx="2437893" cy="210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2F5FDC-7BF5-4451-9EAC-2EA699C86824}"/>
              </a:ext>
            </a:extLst>
          </p:cNvPr>
          <p:cNvSpPr txBox="1"/>
          <p:nvPr/>
        </p:nvSpPr>
        <p:spPr>
          <a:xfrm>
            <a:off x="896838" y="2260471"/>
            <a:ext cx="7541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HSE Sans" panose="02000000000000000000" pitchFamily="50" charset="-52"/>
              </a:rPr>
              <a:t>✅ </a:t>
            </a:r>
            <a:r>
              <a:rPr lang="ru-RU" sz="2400" dirty="0">
                <a:solidFill>
                  <a:srgbClr val="002060"/>
                </a:solidFill>
                <a:latin typeface="HSE Sans" panose="02000000000000000000" pitchFamily="50" charset="-52"/>
              </a:rPr>
              <a:t>Только 2 современных метода, для аудита</a:t>
            </a:r>
            <a:endParaRPr lang="en-US" sz="2400" dirty="0">
              <a:solidFill>
                <a:srgbClr val="002060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5116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484379"/>
            <a:ext cx="2219271" cy="58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99154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</a:t>
            </a:r>
          </a:p>
          <a:p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показателей надежности электронных модулей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348361-8ABC-4D6E-A39E-E628A3121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388" y="2679890"/>
            <a:ext cx="3143606" cy="26999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B5EB71-B895-4247-A150-4A8C67BBE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39" y="3030044"/>
            <a:ext cx="7306185" cy="19996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B3795C-9D3D-43E4-BA66-B905F20CAAF9}"/>
              </a:ext>
            </a:extLst>
          </p:cNvPr>
          <p:cNvSpPr txBox="1"/>
          <p:nvPr/>
        </p:nvSpPr>
        <p:spPr>
          <a:xfrm>
            <a:off x="540773" y="1127168"/>
            <a:ext cx="1147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HSE Sans Black" panose="02000000000000000000" pitchFamily="50" charset="0"/>
                <a:cs typeface="Arial" panose="020B0604020202020204" pitchFamily="34" charset="0"/>
              </a:rPr>
              <a:t>217 </a:t>
            </a:r>
            <a:r>
              <a:rPr lang="en-US" sz="3200" dirty="0">
                <a:latin typeface="HSE Sans Black" panose="02000000000000000000" pitchFamily="50" charset="0"/>
                <a:cs typeface="Arial" panose="020B0604020202020204" pitchFamily="34" charset="0"/>
              </a:rPr>
              <a:t>Plus</a:t>
            </a:r>
            <a:endParaRPr lang="ru-RU" dirty="0">
              <a:latin typeface="HSE Sans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5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purl.org/dc/terms/"/>
    <ds:schemaRef ds:uri="e96afe77-3acb-4328-97fc-408e1bde3ecd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875bd71-cde8-496c-a136-433f55d5e6d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15647</TotalTime>
  <Words>1251</Words>
  <Application>Microsoft Office PowerPoint</Application>
  <PresentationFormat>Широкоэкранный</PresentationFormat>
  <Paragraphs>229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HSE Sans</vt:lpstr>
      <vt:lpstr>HSE Sans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Вячеслав Цветков</cp:lastModifiedBy>
  <cp:revision>679</cp:revision>
  <cp:lastPrinted>2021-11-11T13:08:42Z</cp:lastPrinted>
  <dcterms:created xsi:type="dcterms:W3CDTF">2021-11-11T08:52:47Z</dcterms:created>
  <dcterms:modified xsi:type="dcterms:W3CDTF">2025-04-29T09:39:32Z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