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422" r:id="rId5"/>
    <p:sldId id="399" r:id="rId6"/>
    <p:sldId id="376" r:id="rId7"/>
    <p:sldId id="423" r:id="rId8"/>
    <p:sldId id="427" r:id="rId9"/>
    <p:sldId id="375" r:id="rId10"/>
    <p:sldId id="393" r:id="rId11"/>
    <p:sldId id="396" r:id="rId12"/>
    <p:sldId id="401" r:id="rId13"/>
    <p:sldId id="408" r:id="rId14"/>
    <p:sldId id="417" r:id="rId15"/>
    <p:sldId id="413" r:id="rId16"/>
    <p:sldId id="407" r:id="rId17"/>
    <p:sldId id="424" r:id="rId18"/>
    <p:sldId id="425" r:id="rId19"/>
    <p:sldId id="426" r:id="rId20"/>
    <p:sldId id="428" r:id="rId21"/>
    <p:sldId id="405" r:id="rId22"/>
    <p:sldId id="370" r:id="rId23"/>
    <p:sldId id="412" r:id="rId24"/>
    <p:sldId id="415" r:id="rId25"/>
    <p:sldId id="414" r:id="rId26"/>
    <p:sldId id="419" r:id="rId27"/>
    <p:sldId id="420" r:id="rId2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  <p:cmAuthor id="2" name="Мкртчян Гарик Андраникович" initials="МГА" lastIdx="10" clrIdx="1">
    <p:extLst>
      <p:ext uri="{19B8F6BF-5375-455C-9EA6-DF929625EA0E}">
        <p15:presenceInfo xmlns:p15="http://schemas.microsoft.com/office/powerpoint/2012/main" userId="S::gamkrtchyan@edu.hse.ru::942f9b1a-badf-48f8-9379-24fb19ed23b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29C63"/>
    <a:srgbClr val="E61F3D"/>
    <a:srgbClr val="02060E"/>
    <a:srgbClr val="96628C"/>
    <a:srgbClr val="11A0D7"/>
    <a:srgbClr val="CD5A5A"/>
    <a:srgbClr val="FFD746"/>
    <a:srgbClr val="0E2D6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9" autoAdjust="0"/>
    <p:restoredTop sz="94526" autoAdjust="0"/>
  </p:normalViewPr>
  <p:slideViewPr>
    <p:cSldViewPr snapToGrid="0" snapToObjects="1">
      <p:cViewPr varScale="1">
        <p:scale>
          <a:sx n="79" d="100"/>
          <a:sy n="79" d="100"/>
        </p:scale>
        <p:origin x="576" y="39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x-none" smtClean="0"/>
              <a:t>23.04.2025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324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8942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6261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2206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x-none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x-none" smtClean="0"/>
              <a:t>23.04.2025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947" y="1187841"/>
            <a:ext cx="3848717" cy="435163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Департамент </a:t>
            </a:r>
            <a:b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компьютерной инженерии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9420" y="1173829"/>
            <a:ext cx="2278063" cy="463186"/>
          </a:xfrm>
        </p:spPr>
        <p:txBody>
          <a:bodyPr>
            <a:normAutofit/>
          </a:bodyPr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786720" y="1173829"/>
            <a:ext cx="2217738" cy="463186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Москва</a:t>
            </a:r>
          </a:p>
          <a:p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2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3.04.2025 г.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5AE6A7-279B-455A-B0A0-74BECF51F5A9}"/>
              </a:ext>
            </a:extLst>
          </p:cNvPr>
          <p:cNvSpPr txBox="1">
            <a:spLocks/>
          </p:cNvSpPr>
          <p:nvPr/>
        </p:nvSpPr>
        <p:spPr>
          <a:xfrm>
            <a:off x="6622991" y="2461188"/>
            <a:ext cx="4541041" cy="28511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Доклад</a:t>
            </a: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«</a:t>
            </a:r>
            <a:r>
              <a:rPr lang="ru-RU" sz="1200" b="1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r>
              <a:rPr lang="en-US" sz="1400" b="1" cap="small" dirty="0">
                <a:solidFill>
                  <a:srgbClr val="000080"/>
                </a:solidFill>
                <a:effectLst/>
                <a:latin typeface="HSE Sans" panose="02000000000000000000" pitchFamily="50" charset="-52"/>
                <a:ea typeface="Times New Roman" panose="02020603050405020304" pitchFamily="18" charset="0"/>
              </a:rPr>
              <a:t>”</a:t>
            </a:r>
            <a:endParaRPr lang="ru-RU" sz="1400" b="1" dirty="0">
              <a:effectLst/>
              <a:latin typeface="HSE Sans" panose="02000000000000000000" pitchFamily="50" charset="-52"/>
              <a:ea typeface="Arial" panose="020B0604020202020204" pitchFamily="34" charset="0"/>
            </a:endParaRPr>
          </a:p>
          <a:p>
            <a:pPr algn="ctr"/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endParaRPr lang="ru-RU" sz="1400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pPr algn="ctr"/>
            <a:endParaRPr lang="ru-RU" sz="1400" b="1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pPr algn="ctr"/>
            <a:endParaRPr lang="ru-RU" sz="1400" b="1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Докладчик</a:t>
            </a: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Суслова Анастасия Алексеевна, </a:t>
            </a:r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студент 2 года обучения - ОП </a:t>
            </a:r>
            <a:r>
              <a:rPr lang="en-US" sz="1400" dirty="0">
                <a:latin typeface="HSE Sans" panose="02000000000000000000" pitchFamily="50" charset="-52"/>
                <a:cs typeface="Arial" panose="020B0604020202020204" pitchFamily="34" charset="0"/>
              </a:rPr>
              <a:t>“</a:t>
            </a: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ИВТ</a:t>
            </a:r>
            <a:r>
              <a:rPr lang="en-US" sz="1400" dirty="0">
                <a:latin typeface="HSE Sans" panose="02000000000000000000" pitchFamily="50" charset="-52"/>
                <a:cs typeface="Arial" panose="020B0604020202020204" pitchFamily="34" charset="0"/>
              </a:rPr>
              <a:t>”</a:t>
            </a:r>
            <a:endParaRPr lang="ru-RU" sz="1400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D54483D-1542-4DDB-95BB-44C3244848E8}"/>
              </a:ext>
            </a:extLst>
          </p:cNvPr>
          <p:cNvSpPr/>
          <p:nvPr/>
        </p:nvSpPr>
        <p:spPr>
          <a:xfrm>
            <a:off x="6622991" y="2461187"/>
            <a:ext cx="4541042" cy="284488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SE Sans" panose="02000000000000000000" pitchFamily="50" charset="-52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F8D8EC0-FB01-4E4D-8037-8445A4445A1F}"/>
              </a:ext>
            </a:extLst>
          </p:cNvPr>
          <p:cNvSpPr/>
          <p:nvPr/>
        </p:nvSpPr>
        <p:spPr>
          <a:xfrm>
            <a:off x="1131279" y="2169574"/>
            <a:ext cx="4541042" cy="342811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HSE Sans" panose="02000000000000000000" pitchFamily="50" charset="-52"/>
              </a:rPr>
              <a:t>Благодарность</a:t>
            </a:r>
            <a:br>
              <a:rPr lang="ru-RU" sz="1400" dirty="0">
                <a:solidFill>
                  <a:schemeClr val="tx1"/>
                </a:solidFill>
                <a:latin typeface="HSE Sans" panose="02000000000000000000" pitchFamily="50" charset="-52"/>
              </a:rPr>
            </a:br>
            <a:r>
              <a:rPr lang="ru-RU" sz="1400" spc="-5" dirty="0">
                <a:solidFill>
                  <a:schemeClr val="tx1"/>
                </a:solidFill>
                <a:effectLst/>
                <a:latin typeface="HSE Sans" panose="02000000000000000000"/>
                <a:ea typeface="SimSun" panose="02010600030101010101" pitchFamily="2" charset="-122"/>
              </a:rPr>
              <a:t>Публикация подготовлена в ходе проведения исследования (Проект № 24-00-024 «Развитие методов прогнозирования показателей надежности электронных модулей») в рамках Программы «Научный фонд Национального исследовательского университета «Высшая школа экономики» (НИУ ВШЭ)» в 2025 г.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HSE Sans" panose="02000000000000000000" pitchFamily="50" charset="-52"/>
              </a:rPr>
              <a:t>Под руководством:</a:t>
            </a:r>
          </a:p>
          <a:p>
            <a:pPr algn="just"/>
            <a:r>
              <a:rPr lang="en-US" sz="1400" dirty="0">
                <a:solidFill>
                  <a:schemeClr val="tx1"/>
                </a:solidFill>
                <a:latin typeface="HSE Sans" panose="02000000000000000000" pitchFamily="50" charset="-52"/>
              </a:rPr>
              <a:t>     </a:t>
            </a:r>
            <a:r>
              <a:rPr lang="ru-RU" sz="1400" dirty="0">
                <a:solidFill>
                  <a:schemeClr val="tx1"/>
                </a:solidFill>
                <a:latin typeface="HSE Sans" panose="02000000000000000000" pitchFamily="50" charset="-52"/>
              </a:rPr>
              <a:t>Сергея Николаевича Полесского, к.т.н. доцента департамента компьютерной инженерии</a:t>
            </a:r>
            <a:endParaRPr lang="ru-RU" dirty="0">
              <a:latin typeface="HSE Sans" panose="02000000000000000000" pitchFamily="50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44996F-7557-41A0-8E27-FE837D00BB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59" t="7857" r="33028" b="70842"/>
          <a:stretch/>
        </p:blipFill>
        <p:spPr>
          <a:xfrm>
            <a:off x="8512940" y="3429000"/>
            <a:ext cx="761142" cy="8644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7993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>
            <a:extLst>
              <a:ext uri="{FF2B5EF4-FFF2-40B4-BE49-F238E27FC236}">
                <a16:creationId xmlns:a16="http://schemas.microsoft.com/office/drawing/2014/main" id="{5CF31B9A-3067-4C6D-936B-DB36E863F439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55F7B10D-2D11-4AB9-8840-7F38659B0AF5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DB64B2B8-794F-423D-A2A6-E84E0A9E02A0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FDC7FB37-A7AB-48B1-968E-46E4B3152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1"/>
            <a:ext cx="6950366" cy="404864"/>
          </a:xfrm>
        </p:spPr>
        <p:txBody>
          <a:bodyPr>
            <a:normAutofit/>
          </a:bodyPr>
          <a:lstStyle/>
          <a:p>
            <a:r>
              <a:rPr lang="ru-RU" b="1" dirty="0">
                <a:latin typeface="HSE Sans Black" panose="02000000000000000000" pitchFamily="50" charset="0"/>
                <a:cs typeface="Arial" panose="020B0604020202020204" pitchFamily="34" charset="0"/>
              </a:rPr>
              <a:t>Модифицированная структура опросника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CFD68327-B2AD-4FAD-A7E4-2F7A03714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230307"/>
              </p:ext>
            </p:extLst>
          </p:nvPr>
        </p:nvGraphicFramePr>
        <p:xfrm>
          <a:off x="1002093" y="2233337"/>
          <a:ext cx="10515598" cy="3362871"/>
        </p:xfrm>
        <a:graphic>
          <a:graphicData uri="http://schemas.openxmlformats.org/drawingml/2006/table">
            <a:tbl>
              <a:tblPr/>
              <a:tblGrid>
                <a:gridCol w="931333">
                  <a:extLst>
                    <a:ext uri="{9D8B030D-6E8A-4147-A177-3AD203B41FA5}">
                      <a16:colId xmlns:a16="http://schemas.microsoft.com/office/drawing/2014/main" val="2848380892"/>
                    </a:ext>
                  </a:extLst>
                </a:gridCol>
                <a:gridCol w="423333">
                  <a:extLst>
                    <a:ext uri="{9D8B030D-6E8A-4147-A177-3AD203B41FA5}">
                      <a16:colId xmlns:a16="http://schemas.microsoft.com/office/drawing/2014/main" val="1345091070"/>
                    </a:ext>
                  </a:extLst>
                </a:gridCol>
                <a:gridCol w="224367">
                  <a:extLst>
                    <a:ext uri="{9D8B030D-6E8A-4147-A177-3AD203B41FA5}">
                      <a16:colId xmlns:a16="http://schemas.microsoft.com/office/drawing/2014/main" val="1859286046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682516822"/>
                    </a:ext>
                  </a:extLst>
                </a:gridCol>
                <a:gridCol w="423333">
                  <a:extLst>
                    <a:ext uri="{9D8B030D-6E8A-4147-A177-3AD203B41FA5}">
                      <a16:colId xmlns:a16="http://schemas.microsoft.com/office/drawing/2014/main" val="2363140978"/>
                    </a:ext>
                  </a:extLst>
                </a:gridCol>
                <a:gridCol w="537633">
                  <a:extLst>
                    <a:ext uri="{9D8B030D-6E8A-4147-A177-3AD203B41FA5}">
                      <a16:colId xmlns:a16="http://schemas.microsoft.com/office/drawing/2014/main" val="1721861321"/>
                    </a:ext>
                  </a:extLst>
                </a:gridCol>
                <a:gridCol w="550333">
                  <a:extLst>
                    <a:ext uri="{9D8B030D-6E8A-4147-A177-3AD203B41FA5}">
                      <a16:colId xmlns:a16="http://schemas.microsoft.com/office/drawing/2014/main" val="3426971861"/>
                    </a:ext>
                  </a:extLst>
                </a:gridCol>
                <a:gridCol w="465667">
                  <a:extLst>
                    <a:ext uri="{9D8B030D-6E8A-4147-A177-3AD203B41FA5}">
                      <a16:colId xmlns:a16="http://schemas.microsoft.com/office/drawing/2014/main" val="3482366705"/>
                    </a:ext>
                  </a:extLst>
                </a:gridCol>
                <a:gridCol w="643467">
                  <a:extLst>
                    <a:ext uri="{9D8B030D-6E8A-4147-A177-3AD203B41FA5}">
                      <a16:colId xmlns:a16="http://schemas.microsoft.com/office/drawing/2014/main" val="3456775270"/>
                    </a:ext>
                  </a:extLst>
                </a:gridCol>
                <a:gridCol w="452938">
                  <a:extLst>
                    <a:ext uri="{9D8B030D-6E8A-4147-A177-3AD203B41FA5}">
                      <a16:colId xmlns:a16="http://schemas.microsoft.com/office/drawing/2014/main" val="4264316283"/>
                    </a:ext>
                  </a:extLst>
                </a:gridCol>
                <a:gridCol w="1320828">
                  <a:extLst>
                    <a:ext uri="{9D8B030D-6E8A-4147-A177-3AD203B41FA5}">
                      <a16:colId xmlns:a16="http://schemas.microsoft.com/office/drawing/2014/main" val="3663138711"/>
                    </a:ext>
                  </a:extLst>
                </a:gridCol>
                <a:gridCol w="715433">
                  <a:extLst>
                    <a:ext uri="{9D8B030D-6E8A-4147-A177-3AD203B41FA5}">
                      <a16:colId xmlns:a16="http://schemas.microsoft.com/office/drawing/2014/main" val="1649867159"/>
                    </a:ext>
                  </a:extLst>
                </a:gridCol>
                <a:gridCol w="423333">
                  <a:extLst>
                    <a:ext uri="{9D8B030D-6E8A-4147-A177-3AD203B41FA5}">
                      <a16:colId xmlns:a16="http://schemas.microsoft.com/office/drawing/2014/main" val="68811624"/>
                    </a:ext>
                  </a:extLst>
                </a:gridCol>
                <a:gridCol w="423333">
                  <a:extLst>
                    <a:ext uri="{9D8B030D-6E8A-4147-A177-3AD203B41FA5}">
                      <a16:colId xmlns:a16="http://schemas.microsoft.com/office/drawing/2014/main" val="88424773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057671615"/>
                    </a:ext>
                  </a:extLst>
                </a:gridCol>
                <a:gridCol w="821267">
                  <a:extLst>
                    <a:ext uri="{9D8B030D-6E8A-4147-A177-3AD203B41FA5}">
                      <a16:colId xmlns:a16="http://schemas.microsoft.com/office/drawing/2014/main" val="1854985186"/>
                    </a:ext>
                  </a:extLst>
                </a:gridCol>
              </a:tblGrid>
              <a:tr h="84303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1" dirty="0">
                          <a:effectLst/>
                          <a:latin typeface="HSE Sans" panose="02000000000000000000" pitchFamily="50" charset="-52"/>
                        </a:rPr>
                        <a:t>Question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1" i="1">
                          <a:effectLst/>
                          <a:latin typeface="HSE Sans" panose="02000000000000000000" pitchFamily="50" charset="-52"/>
                        </a:rPr>
                        <a:t>Gij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1" i="1">
                          <a:effectLst/>
                          <a:latin typeface="HSE Sans" panose="02000000000000000000" pitchFamily="50" charset="-52"/>
                        </a:rPr>
                        <a:t>Wij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effectLst/>
                          <a:latin typeface="HSE Sans" panose="02000000000000000000" pitchFamily="50" charset="-52"/>
                        </a:rPr>
                        <a:t>Вопрос (</a:t>
                      </a:r>
                      <a:r>
                        <a:rPr lang="en-US" sz="1000" b="1" dirty="0">
                          <a:effectLst/>
                          <a:latin typeface="HSE Sans" panose="02000000000000000000" pitchFamily="50" charset="-52"/>
                        </a:rPr>
                        <a:t>translate)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>
                          <a:effectLst/>
                          <a:latin typeface="HSE Sans" panose="02000000000000000000" pitchFamily="50" charset="-52"/>
                        </a:rPr>
                        <a:t>ГОСТ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>
                          <a:effectLst/>
                          <a:latin typeface="HSE Sans" panose="02000000000000000000" pitchFamily="50" charset="-52"/>
                        </a:rPr>
                        <a:t>Процесс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effectLst/>
                          <a:latin typeface="HSE Sans" panose="02000000000000000000" pitchFamily="50" charset="-52"/>
                        </a:rPr>
                        <a:t>Направленность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>
                          <a:effectLst/>
                          <a:latin typeface="HSE Sans" panose="02000000000000000000" pitchFamily="50" charset="-52"/>
                        </a:rPr>
                        <a:t>Вид направленности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>
                          <a:effectLst/>
                          <a:latin typeface="HSE Sans" panose="02000000000000000000" pitchFamily="50" charset="-52"/>
                        </a:rPr>
                        <a:t>Предметная область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>
                          <a:effectLst/>
                          <a:latin typeface="HSE Sans" panose="02000000000000000000" pitchFamily="50" charset="-52"/>
                        </a:rPr>
                        <a:t>Структура организации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>
                          <a:effectLst/>
                          <a:latin typeface="HSE Sans" panose="02000000000000000000" pitchFamily="50" charset="-52"/>
                        </a:rPr>
                        <a:t>Стадия ЖЦ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>
                          <a:effectLst/>
                          <a:latin typeface="HSE Sans" panose="02000000000000000000" pitchFamily="50" charset="-52"/>
                        </a:rPr>
                        <a:t>Этап ЖЦ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>
                          <a:effectLst/>
                          <a:latin typeface="HSE Sans" panose="02000000000000000000" pitchFamily="50" charset="-52"/>
                        </a:rPr>
                        <a:t>Уровень ЭМ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ru-RU" sz="1000" b="1">
                          <a:effectLst/>
                          <a:latin typeface="HSE Sans" panose="02000000000000000000" pitchFamily="50" charset="-52"/>
                        </a:rPr>
                        <a:t>Положительный ответ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ru-RU" sz="1000" b="1">
                          <a:effectLst/>
                          <a:latin typeface="HSE Sans" panose="02000000000000000000" pitchFamily="50" charset="-52"/>
                        </a:rPr>
                        <a:t>Отрицательный ответ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53917"/>
                  </a:ext>
                </a:extLst>
              </a:tr>
              <a:tr h="369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>
                          <a:effectLst/>
                          <a:latin typeface="HSE Sans" panose="02000000000000000000" pitchFamily="50" charset="-52"/>
                        </a:rPr>
                        <a:t>Главный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effectLst/>
                          <a:latin typeface="HSE Sans" panose="02000000000000000000" pitchFamily="50" charset="-52"/>
                        </a:rPr>
                        <a:t>Второстепенный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332525"/>
                  </a:ext>
                </a:extLst>
              </a:tr>
              <a:tr h="2052839">
                <a:tc>
                  <a:txBody>
                    <a:bodyPr/>
                    <a:lstStyle/>
                    <a:p>
                      <a:pPr rtl="0" fontAlgn="b"/>
                      <a:r>
                        <a:rPr lang="en-US" sz="1000" b="0">
                          <a:effectLst/>
                          <a:latin typeface="HSE Sans" panose="02000000000000000000" pitchFamily="50" charset="-52"/>
                        </a:rPr>
                        <a:t>What is the % of lead design engineering people with cross training experience in manufacturing or field operations (thresholds at 10, 20%)?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>
                          <a:effectLst/>
                          <a:latin typeface="HSE Sans" panose="02000000000000000000" pitchFamily="50" charset="-52"/>
                        </a:rPr>
                        <a:t>&lt;10 = 0</a:t>
                      </a:r>
                      <a:br>
                        <a:rPr lang="ru-RU" sz="1000" b="0">
                          <a:effectLst/>
                          <a:latin typeface="HSE Sans" panose="02000000000000000000" pitchFamily="50" charset="-52"/>
                        </a:rPr>
                      </a:br>
                      <a:r>
                        <a:rPr lang="ru-RU" sz="1000" b="0">
                          <a:effectLst/>
                          <a:latin typeface="HSE Sans" panose="02000000000000000000" pitchFamily="50" charset="-52"/>
                        </a:rPr>
                        <a:t>10-20 = .5</a:t>
                      </a:r>
                      <a:br>
                        <a:rPr lang="ru-RU" sz="1000" b="0">
                          <a:effectLst/>
                          <a:latin typeface="HSE Sans" panose="02000000000000000000" pitchFamily="50" charset="-52"/>
                        </a:rPr>
                      </a:br>
                      <a:r>
                        <a:rPr lang="ru-RU" sz="1000" b="0">
                          <a:effectLst/>
                          <a:latin typeface="HSE Sans" panose="02000000000000000000" pitchFamily="50" charset="-52"/>
                        </a:rPr>
                        <a:t>&gt;20 = 1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>
                          <a:effectLst/>
                          <a:latin typeface="HSE Sans" panose="02000000000000000000" pitchFamily="50" charset="-52"/>
                        </a:rPr>
                        <a:t>5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0" dirty="0">
                          <a:effectLst/>
                          <a:latin typeface="HSE Sans" panose="02000000000000000000" pitchFamily="50" charset="-52"/>
                        </a:rPr>
                        <a:t>Какой процент ведущих инженеров-конструкторов имеют опыт подготовки по нескольким специальностям на производстве или в полевых условиях? 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>
                          <a:effectLst/>
                          <a:latin typeface="HSE Sans" panose="02000000000000000000" pitchFamily="50" charset="-52"/>
                        </a:rPr>
                        <a:t>ГОСТ Р 66.1.02-2023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1000" b="0">
                          <a:effectLst/>
                          <a:latin typeface="HSE Sans" panose="02000000000000000000" pitchFamily="50" charset="-52"/>
                        </a:rPr>
                        <a:t>Организационное обеспечение проекта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1000" b="0">
                          <a:effectLst/>
                          <a:latin typeface="HSE Sans" panose="02000000000000000000" pitchFamily="50" charset="-52"/>
                        </a:rPr>
                        <a:t>Управление человеческими ресурсами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>
                          <a:solidFill>
                            <a:srgbClr val="0A53A8"/>
                          </a:solidFill>
                          <a:effectLst/>
                          <a:latin typeface="HSE Sans" panose="02000000000000000000" pitchFamily="50" charset="-52"/>
                        </a:rPr>
                        <a:t>Персонал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dirty="0">
                          <a:solidFill>
                            <a:srgbClr val="11734B"/>
                          </a:solidFill>
                          <a:effectLst/>
                          <a:latin typeface="HSE Sans" panose="02000000000000000000" pitchFamily="50" charset="-52"/>
                        </a:rPr>
                        <a:t>Документация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0">
                          <a:effectLst/>
                          <a:latin typeface="HSE Sans" panose="02000000000000000000" pitchFamily="50" charset="-52"/>
                        </a:rPr>
                        <a:t>Человеческий ресурс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0">
                          <a:effectLst/>
                          <a:latin typeface="HSE Sans" panose="02000000000000000000" pitchFamily="50" charset="-52"/>
                        </a:rPr>
                        <a:t>Отдел управления проектами + </a:t>
                      </a:r>
                      <a:r>
                        <a:rPr lang="en-US" sz="1000" b="0">
                          <a:effectLst/>
                          <a:latin typeface="HSE Sans" panose="02000000000000000000" pitchFamily="50" charset="-52"/>
                        </a:rPr>
                        <a:t>HR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0" dirty="0">
                          <a:effectLst/>
                          <a:latin typeface="HSE Sans" panose="02000000000000000000" pitchFamily="50" charset="-52"/>
                        </a:rPr>
                        <a:t>Исследования и обоснование разработки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0">
                          <a:effectLst/>
                          <a:latin typeface="HSE Sans" panose="02000000000000000000" pitchFamily="50" charset="-52"/>
                        </a:rPr>
                        <a:t>НИР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0">
                          <a:effectLst/>
                          <a:latin typeface="HSE Sans" panose="02000000000000000000" pitchFamily="50" charset="-52"/>
                        </a:rPr>
                        <a:t>все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Относительно большой процент ведущих инженеров-конструкторов имеют опыт подготовки по нескольким специальностям на производстве или в полевых условиях.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Маленький процент ведущих инженеров-конструкторов имеют опыт подготовки по нескольким специальностям на производстве или в полевых условиях.</a:t>
                      </a:r>
                    </a:p>
                  </a:txBody>
                  <a:tcPr marL="12700" marR="12700" marT="8467" marB="846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402651"/>
                  </a:ext>
                </a:extLst>
              </a:tr>
            </a:tbl>
          </a:graphicData>
        </a:graphic>
      </p:graphicFrame>
      <p:sp>
        <p:nvSpPr>
          <p:cNvPr id="12" name="Текст 6">
            <a:extLst>
              <a:ext uri="{FF2B5EF4-FFF2-40B4-BE49-F238E27FC236}">
                <a16:creationId xmlns:a16="http://schemas.microsoft.com/office/drawing/2014/main" id="{C9516B60-A1DD-484B-92F7-490C89C6304F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76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>
            <a:extLst>
              <a:ext uri="{FF2B5EF4-FFF2-40B4-BE49-F238E27FC236}">
                <a16:creationId xmlns:a16="http://schemas.microsoft.com/office/drawing/2014/main" id="{5CF31B9A-3067-4C6D-936B-DB36E863F439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55F7B10D-2D11-4AB9-8840-7F38659B0AF5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DB64B2B8-794F-423D-A2A6-E84E0A9E02A0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A4259660-C0DB-4512-8333-ACE3F4EAA703}"/>
              </a:ext>
            </a:extLst>
          </p:cNvPr>
          <p:cNvSpPr txBox="1">
            <a:spLocks/>
          </p:cNvSpPr>
          <p:nvPr/>
        </p:nvSpPr>
        <p:spPr>
          <a:xfrm>
            <a:off x="2092523" y="1999256"/>
            <a:ext cx="2391368" cy="645801"/>
          </a:xfrm>
          <a:prstGeom prst="rect">
            <a:avLst/>
          </a:prstGeom>
        </p:spPr>
        <p:txBody>
          <a:bodyPr vert="horz" lIns="0" tIns="0" rIns="0" bIns="0" rtlCol="0" anchor="t"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02060"/>
                </a:solidFill>
                <a:latin typeface="HSE Sans Black" panose="02000000000000000000" pitchFamily="50" charset="0"/>
                <a:cs typeface="Arial" panose="020B0604020202020204" pitchFamily="34" charset="0"/>
              </a:rPr>
              <a:t>Пример вопроса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D6DEB2-2BA7-4E6C-81AD-A818547F4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45" y="2612134"/>
            <a:ext cx="5400436" cy="3445191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FDC2A11D-E3F8-4D99-AF27-C4586A8CDE94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FBB1FA6-2AEA-419B-8BAF-49E88C55FAF6}"/>
              </a:ext>
            </a:extLst>
          </p:cNvPr>
          <p:cNvGrpSpPr/>
          <p:nvPr/>
        </p:nvGrpSpPr>
        <p:grpSpPr>
          <a:xfrm>
            <a:off x="6612747" y="1784979"/>
            <a:ext cx="5458140" cy="1711473"/>
            <a:chOff x="885286" y="1417260"/>
            <a:chExt cx="5048586" cy="1980411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4BA8404-2B40-4659-8A0E-3B000510D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286" y="1417260"/>
              <a:ext cx="4854033" cy="9571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5FE66A-CBEE-4D45-A4D8-39A6B8CB1C36}"/>
                </a:ext>
              </a:extLst>
            </p:cNvPr>
            <p:cNvSpPr txBox="1"/>
            <p:nvPr/>
          </p:nvSpPr>
          <p:spPr>
            <a:xfrm>
              <a:off x="1030918" y="2578549"/>
              <a:ext cx="4902954" cy="8191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solidFill>
                    <a:srgbClr val="002060"/>
                  </a:solidFill>
                  <a:latin typeface="HSE Sans Black" panose="02000000000000000000" pitchFamily="50" charset="0"/>
                </a:rPr>
                <a:t>Комплексная оценка качества и надёжности на всех этапах производства</a:t>
              </a: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91CCDE-F9EF-4F03-B8F7-C50985125A9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07" y="3672884"/>
            <a:ext cx="2228360" cy="2144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980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CE612A8-5D0F-40CE-8287-11CD439D4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39" y="2624702"/>
            <a:ext cx="10266351" cy="4067180"/>
          </a:xfrm>
          <a:prstGeom prst="rect">
            <a:avLst/>
          </a:prstGeom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5CF31B9A-3067-4C6D-936B-DB36E863F439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55F7B10D-2D11-4AB9-8840-7F38659B0AF5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DB64B2B8-794F-423D-A2A6-E84E0A9E02A0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A4259660-C0DB-4512-8333-ACE3F4EAA703}"/>
              </a:ext>
            </a:extLst>
          </p:cNvPr>
          <p:cNvSpPr txBox="1">
            <a:spLocks/>
          </p:cNvSpPr>
          <p:nvPr/>
        </p:nvSpPr>
        <p:spPr>
          <a:xfrm>
            <a:off x="896840" y="1461558"/>
            <a:ext cx="10160739" cy="136036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Онтологический подход позволяет: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Формализовать знания о факторах, влияющих на надежность.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Выявить взаимозависимости между параметрами.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Предсказать возможные последствия изменений в производственных процессах.</a:t>
            </a: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28ACA153-EC9D-4264-B002-B1E42B58C995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578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>
            <a:extLst>
              <a:ext uri="{FF2B5EF4-FFF2-40B4-BE49-F238E27FC236}">
                <a16:creationId xmlns:a16="http://schemas.microsoft.com/office/drawing/2014/main" id="{BA80D044-B6F9-41DD-9857-BE534BEC2338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48736462-FFFA-4517-B64B-70E10818D9CC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3CFBFFEB-E9B0-406D-83B3-2678BA588330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90D170B-6CF1-4EA8-AB81-6BAF37CA4EFF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10" name="Image 0" descr="preencoded.png">
            <a:extLst>
              <a:ext uri="{FF2B5EF4-FFF2-40B4-BE49-F238E27FC236}">
                <a16:creationId xmlns:a16="http://schemas.microsoft.com/office/drawing/2014/main" id="{F5DBE53D-C40E-4050-9FDC-A4238A7A6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06" y="1159404"/>
            <a:ext cx="11711587" cy="2269596"/>
          </a:xfrm>
          <a:prstGeom prst="rect">
            <a:avLst/>
          </a:prstGeom>
        </p:spPr>
      </p:pic>
      <p:sp>
        <p:nvSpPr>
          <p:cNvPr id="11" name="Shape 1">
            <a:extLst>
              <a:ext uri="{FF2B5EF4-FFF2-40B4-BE49-F238E27FC236}">
                <a16:creationId xmlns:a16="http://schemas.microsoft.com/office/drawing/2014/main" id="{3632DCCA-6E05-409C-B954-9ADD0BDC2D90}"/>
              </a:ext>
            </a:extLst>
          </p:cNvPr>
          <p:cNvSpPr/>
          <p:nvPr/>
        </p:nvSpPr>
        <p:spPr>
          <a:xfrm>
            <a:off x="8392815" y="4438608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FA9751EB-6835-4DF2-A831-1601FB91A910}"/>
              </a:ext>
            </a:extLst>
          </p:cNvPr>
          <p:cNvSpPr/>
          <p:nvPr/>
        </p:nvSpPr>
        <p:spPr>
          <a:xfrm>
            <a:off x="9046537" y="4503596"/>
            <a:ext cx="279638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dirty="0">
                <a:latin typeface="HSE Sans Black" panose="02000000000000000000"/>
                <a:ea typeface="Alexandria" pitchFamily="34" charset="-122"/>
                <a:cs typeface="Alexandria" pitchFamily="34" charset="-120"/>
              </a:rPr>
              <a:t>Снижение расхождений</a:t>
            </a:r>
            <a:endParaRPr lang="en-US" dirty="0">
              <a:latin typeface="HSE Sans Black" panose="02000000000000000000"/>
            </a:endParaRPr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8A0F5A30-04ED-4C55-B9D1-EA898782DC91}"/>
              </a:ext>
            </a:extLst>
          </p:cNvPr>
          <p:cNvSpPr/>
          <p:nvPr/>
        </p:nvSpPr>
        <p:spPr>
          <a:xfrm>
            <a:off x="5116878" y="4743582"/>
            <a:ext cx="288270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00" dirty="0">
                <a:solidFill>
                  <a:srgbClr val="404155"/>
                </a:solidFill>
                <a:latin typeface="HSE Sans Black"/>
                <a:ea typeface="Nobile" pitchFamily="34" charset="-122"/>
                <a:cs typeface="Nobile" pitchFamily="34" charset="-120"/>
              </a:rPr>
              <a:t>Более точные прогнозы по надежности изделий</a:t>
            </a:r>
            <a:r>
              <a:rPr lang="en-US" sz="1458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458" dirty="0"/>
          </a:p>
        </p:txBody>
      </p:sp>
      <p:sp>
        <p:nvSpPr>
          <p:cNvPr id="19" name="Shape 4">
            <a:extLst>
              <a:ext uri="{FF2B5EF4-FFF2-40B4-BE49-F238E27FC236}">
                <a16:creationId xmlns:a16="http://schemas.microsoft.com/office/drawing/2014/main" id="{39F7DB25-F931-4E69-B535-1384776F2270}"/>
              </a:ext>
            </a:extLst>
          </p:cNvPr>
          <p:cNvSpPr/>
          <p:nvPr/>
        </p:nvSpPr>
        <p:spPr>
          <a:xfrm>
            <a:off x="622945" y="4458722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20" name="Text 5">
            <a:extLst>
              <a:ext uri="{FF2B5EF4-FFF2-40B4-BE49-F238E27FC236}">
                <a16:creationId xmlns:a16="http://schemas.microsoft.com/office/drawing/2014/main" id="{C1D31ECC-6EF1-4E02-875A-6CD719555829}"/>
              </a:ext>
            </a:extLst>
          </p:cNvPr>
          <p:cNvSpPr/>
          <p:nvPr/>
        </p:nvSpPr>
        <p:spPr>
          <a:xfrm>
            <a:off x="1293058" y="4523711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dirty="0">
                <a:latin typeface="HSE Sans Black" panose="02000000000000000000"/>
                <a:ea typeface="Alexandria" pitchFamily="34" charset="-122"/>
                <a:cs typeface="Alexandria" pitchFamily="34" charset="-120"/>
              </a:rPr>
              <a:t>Учет производства</a:t>
            </a:r>
            <a:endParaRPr lang="en-US" dirty="0">
              <a:latin typeface="HSE Sans Black" panose="02000000000000000000"/>
            </a:endParaRPr>
          </a:p>
        </p:txBody>
      </p:sp>
      <p:sp>
        <p:nvSpPr>
          <p:cNvPr id="21" name="Text 6">
            <a:extLst>
              <a:ext uri="{FF2B5EF4-FFF2-40B4-BE49-F238E27FC236}">
                <a16:creationId xmlns:a16="http://schemas.microsoft.com/office/drawing/2014/main" id="{818A20CF-5DA2-4D0D-A203-F80847EF9B42}"/>
              </a:ext>
            </a:extLst>
          </p:cNvPr>
          <p:cNvSpPr/>
          <p:nvPr/>
        </p:nvSpPr>
        <p:spPr>
          <a:xfrm>
            <a:off x="1299716" y="4840029"/>
            <a:ext cx="288270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00" dirty="0">
                <a:solidFill>
                  <a:srgbClr val="404155"/>
                </a:solidFill>
                <a:latin typeface="HSE Sans Black"/>
                <a:ea typeface="Nobile" pitchFamily="34" charset="-122"/>
                <a:cs typeface="Nobile" pitchFamily="34" charset="-120"/>
              </a:rPr>
              <a:t>Методика адаптируется под специфику заводов.</a:t>
            </a:r>
            <a:endParaRPr lang="en-US" sz="1400" dirty="0">
              <a:latin typeface="HSE Sans Black"/>
            </a:endParaRPr>
          </a:p>
        </p:txBody>
      </p:sp>
      <p:sp>
        <p:nvSpPr>
          <p:cNvPr id="22" name="Shape 7">
            <a:extLst>
              <a:ext uri="{FF2B5EF4-FFF2-40B4-BE49-F238E27FC236}">
                <a16:creationId xmlns:a16="http://schemas.microsoft.com/office/drawing/2014/main" id="{AD3502B3-29C9-4571-9590-9A0B4B8A5861}"/>
              </a:ext>
            </a:extLst>
          </p:cNvPr>
          <p:cNvSpPr/>
          <p:nvPr/>
        </p:nvSpPr>
        <p:spPr>
          <a:xfrm>
            <a:off x="4502615" y="4439835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23" name="Text 8">
            <a:extLst>
              <a:ext uri="{FF2B5EF4-FFF2-40B4-BE49-F238E27FC236}">
                <a16:creationId xmlns:a16="http://schemas.microsoft.com/office/drawing/2014/main" id="{7856662B-0F5A-419F-8913-9E16CAA2EEB4}"/>
              </a:ext>
            </a:extLst>
          </p:cNvPr>
          <p:cNvSpPr/>
          <p:nvPr/>
        </p:nvSpPr>
        <p:spPr>
          <a:xfrm>
            <a:off x="5116879" y="4439835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dirty="0">
                <a:latin typeface="HSE Sans Black" panose="02000000000000000000"/>
                <a:ea typeface="Alexandria" pitchFamily="34" charset="-122"/>
                <a:cs typeface="Alexandria" pitchFamily="34" charset="-120"/>
              </a:rPr>
              <a:t>Гибкость</a:t>
            </a:r>
            <a:endParaRPr lang="en-US" dirty="0">
              <a:latin typeface="HSE Sans Black" panose="0200000000000000000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156851-D73B-4550-A422-B938748358D8}"/>
              </a:ext>
            </a:extLst>
          </p:cNvPr>
          <p:cNvSpPr txBox="1"/>
          <p:nvPr/>
        </p:nvSpPr>
        <p:spPr>
          <a:xfrm>
            <a:off x="8999057" y="4809683"/>
            <a:ext cx="236269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75"/>
              </a:lnSpc>
            </a:pPr>
            <a:r>
              <a:rPr lang="ru-RU" sz="1400" dirty="0">
                <a:solidFill>
                  <a:srgbClr val="404155"/>
                </a:solidFill>
                <a:latin typeface="HSE Sans Black"/>
                <a:ea typeface="Nobile" pitchFamily="34" charset="-122"/>
                <a:cs typeface="Nobile" pitchFamily="34" charset="-120"/>
              </a:rPr>
              <a:t>Возможность применения в различных условиях.</a:t>
            </a:r>
            <a:endParaRPr lang="en-US" sz="1400" dirty="0">
              <a:latin typeface="HSE Sans Black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78CB33-DD6B-4734-A2B9-AB5C324707A9}"/>
              </a:ext>
            </a:extLst>
          </p:cNvPr>
          <p:cNvSpPr txBox="1"/>
          <p:nvPr/>
        </p:nvSpPr>
        <p:spPr>
          <a:xfrm>
            <a:off x="2843266" y="3429000"/>
            <a:ext cx="8124871" cy="629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625"/>
              </a:lnSpc>
            </a:pPr>
            <a:r>
              <a:rPr lang="ru-RU" sz="2800" b="1" dirty="0">
                <a:latin typeface="HSE Sans Black"/>
                <a:ea typeface="Alexandria" pitchFamily="34" charset="-122"/>
                <a:cs typeface="Alexandria" pitchFamily="34" charset="-120"/>
              </a:rPr>
              <a:t>Результаты применения методики</a:t>
            </a:r>
            <a:endParaRPr lang="en-US" sz="2800" b="1" dirty="0">
              <a:latin typeface="HSE Sans Black"/>
            </a:endParaRPr>
          </a:p>
        </p:txBody>
      </p:sp>
    </p:spTree>
    <p:extLst>
      <p:ext uri="{BB962C8B-B14F-4D97-AF65-F5344CB8AC3E}">
        <p14:creationId xmlns:p14="http://schemas.microsoft.com/office/powerpoint/2010/main" val="2012987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>
            <a:extLst>
              <a:ext uri="{FF2B5EF4-FFF2-40B4-BE49-F238E27FC236}">
                <a16:creationId xmlns:a16="http://schemas.microsoft.com/office/drawing/2014/main" id="{BA80D044-B6F9-41DD-9857-BE534BEC2338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48736462-FFFA-4517-B64B-70E10818D9CC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3CFBFFEB-E9B0-406D-83B3-2678BA588330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90D170B-6CF1-4EA8-AB81-6BAF37CA4EFF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26" name="Image 0" descr="preencoded.png">
            <a:extLst>
              <a:ext uri="{FF2B5EF4-FFF2-40B4-BE49-F238E27FC236}">
                <a16:creationId xmlns:a16="http://schemas.microsoft.com/office/drawing/2014/main" id="{C81E2536-4DFF-4C0C-8C41-6ABAC779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78" y="1199015"/>
            <a:ext cx="3558692" cy="5338038"/>
          </a:xfrm>
          <a:prstGeom prst="rect">
            <a:avLst/>
          </a:prstGeom>
        </p:spPr>
      </p:pic>
      <p:sp>
        <p:nvSpPr>
          <p:cNvPr id="27" name="Text 0">
            <a:extLst>
              <a:ext uri="{FF2B5EF4-FFF2-40B4-BE49-F238E27FC236}">
                <a16:creationId xmlns:a16="http://schemas.microsoft.com/office/drawing/2014/main" id="{88251CA6-0BF2-4D64-A19B-46B28308D862}"/>
              </a:ext>
            </a:extLst>
          </p:cNvPr>
          <p:cNvSpPr/>
          <p:nvPr/>
        </p:nvSpPr>
        <p:spPr>
          <a:xfrm>
            <a:off x="4947952" y="132500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000" dirty="0">
                <a:latin typeface="HSE Sans Black"/>
                <a:ea typeface="Alexandria" pitchFamily="34" charset="-122"/>
                <a:cs typeface="Alexandria" pitchFamily="34" charset="-120"/>
              </a:rPr>
              <a:t>Преимущества разработанной методики</a:t>
            </a:r>
            <a:endParaRPr lang="en-US" sz="4000" dirty="0">
              <a:latin typeface="HSE Sans Black"/>
            </a:endParaRPr>
          </a:p>
        </p:txBody>
      </p:sp>
      <p:sp>
        <p:nvSpPr>
          <p:cNvPr id="28" name="Shape 1">
            <a:extLst>
              <a:ext uri="{FF2B5EF4-FFF2-40B4-BE49-F238E27FC236}">
                <a16:creationId xmlns:a16="http://schemas.microsoft.com/office/drawing/2014/main" id="{A0CC12BE-4C1C-4B6F-8EAF-C33D5C18937F}"/>
              </a:ext>
            </a:extLst>
          </p:cNvPr>
          <p:cNvSpPr/>
          <p:nvPr/>
        </p:nvSpPr>
        <p:spPr>
          <a:xfrm>
            <a:off x="4947952" y="3118665"/>
            <a:ext cx="170021" cy="555985"/>
          </a:xfrm>
          <a:prstGeom prst="roundRect">
            <a:avLst>
              <a:gd name="adj" fmla="val 5603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30" name="Text 3">
            <a:extLst>
              <a:ext uri="{FF2B5EF4-FFF2-40B4-BE49-F238E27FC236}">
                <a16:creationId xmlns:a16="http://schemas.microsoft.com/office/drawing/2014/main" id="{EDA85E03-4810-4458-A4E1-D1A1D0649042}"/>
              </a:ext>
            </a:extLst>
          </p:cNvPr>
          <p:cNvSpPr/>
          <p:nvPr/>
        </p:nvSpPr>
        <p:spPr>
          <a:xfrm>
            <a:off x="5347070" y="3275809"/>
            <a:ext cx="54056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Детализация коэффициента качества производства.</a:t>
            </a:r>
          </a:p>
        </p:txBody>
      </p:sp>
      <p:sp>
        <p:nvSpPr>
          <p:cNvPr id="33" name="Text 6">
            <a:extLst>
              <a:ext uri="{FF2B5EF4-FFF2-40B4-BE49-F238E27FC236}">
                <a16:creationId xmlns:a16="http://schemas.microsoft.com/office/drawing/2014/main" id="{6509AE70-6099-4BC9-8576-7A7F37068114}"/>
              </a:ext>
            </a:extLst>
          </p:cNvPr>
          <p:cNvSpPr/>
          <p:nvPr/>
        </p:nvSpPr>
        <p:spPr>
          <a:xfrm>
            <a:off x="5687350" y="3990504"/>
            <a:ext cx="50653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800" dirty="0"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Интеграция стадий жизненного цикла.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dirty="0">
              <a:latin typeface="HSE Sans Black" panose="02000000000000000000"/>
            </a:endParaRPr>
          </a:p>
        </p:txBody>
      </p:sp>
      <p:sp>
        <p:nvSpPr>
          <p:cNvPr id="36" name="Text 9">
            <a:extLst>
              <a:ext uri="{FF2B5EF4-FFF2-40B4-BE49-F238E27FC236}">
                <a16:creationId xmlns:a16="http://schemas.microsoft.com/office/drawing/2014/main" id="{C4E191CD-D16F-4FE2-99B6-3EF7D1BA4CB0}"/>
              </a:ext>
            </a:extLst>
          </p:cNvPr>
          <p:cNvSpPr/>
          <p:nvPr/>
        </p:nvSpPr>
        <p:spPr>
          <a:xfrm>
            <a:off x="6035631" y="4819015"/>
            <a:ext cx="54942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Адаптация к российским стандартам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HSE Sans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Shape 1">
            <a:extLst>
              <a:ext uri="{FF2B5EF4-FFF2-40B4-BE49-F238E27FC236}">
                <a16:creationId xmlns:a16="http://schemas.microsoft.com/office/drawing/2014/main" id="{7D76451E-EFB5-4F01-A2C5-581FDDF91356}"/>
              </a:ext>
            </a:extLst>
          </p:cNvPr>
          <p:cNvSpPr/>
          <p:nvPr/>
        </p:nvSpPr>
        <p:spPr>
          <a:xfrm>
            <a:off x="5347070" y="3920721"/>
            <a:ext cx="170021" cy="555985"/>
          </a:xfrm>
          <a:prstGeom prst="roundRect">
            <a:avLst>
              <a:gd name="adj" fmla="val 5603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38" name="Shape 1">
            <a:extLst>
              <a:ext uri="{FF2B5EF4-FFF2-40B4-BE49-F238E27FC236}">
                <a16:creationId xmlns:a16="http://schemas.microsoft.com/office/drawing/2014/main" id="{7FC5D9A5-615F-4D3E-970B-F2256198AAA9}"/>
              </a:ext>
            </a:extLst>
          </p:cNvPr>
          <p:cNvSpPr/>
          <p:nvPr/>
        </p:nvSpPr>
        <p:spPr>
          <a:xfrm>
            <a:off x="5687350" y="4705199"/>
            <a:ext cx="170021" cy="555985"/>
          </a:xfrm>
          <a:prstGeom prst="roundRect">
            <a:avLst>
              <a:gd name="adj" fmla="val 5603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2220286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>
            <a:extLst>
              <a:ext uri="{FF2B5EF4-FFF2-40B4-BE49-F238E27FC236}">
                <a16:creationId xmlns:a16="http://schemas.microsoft.com/office/drawing/2014/main" id="{BA80D044-B6F9-41DD-9857-BE534BEC2338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48736462-FFFA-4517-B64B-70E10818D9CC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3CFBFFEB-E9B0-406D-83B3-2678BA588330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90D170B-6CF1-4EA8-AB81-6BAF37CA4EFF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13A54E2A-1103-47E9-A5DC-4945F201D6B8}"/>
              </a:ext>
            </a:extLst>
          </p:cNvPr>
          <p:cNvSpPr/>
          <p:nvPr/>
        </p:nvSpPr>
        <p:spPr>
          <a:xfrm>
            <a:off x="394120" y="1194790"/>
            <a:ext cx="9367554" cy="621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Применение методики</a:t>
            </a:r>
            <a:endParaRPr lang="en-US" sz="4000" dirty="0"/>
          </a:p>
        </p:txBody>
      </p:sp>
      <p:sp>
        <p:nvSpPr>
          <p:cNvPr id="16" name="Shape 1">
            <a:extLst>
              <a:ext uri="{FF2B5EF4-FFF2-40B4-BE49-F238E27FC236}">
                <a16:creationId xmlns:a16="http://schemas.microsoft.com/office/drawing/2014/main" id="{E2A40F03-FD21-4153-BC83-F3AE238E4447}"/>
              </a:ext>
            </a:extLst>
          </p:cNvPr>
          <p:cNvSpPr/>
          <p:nvPr/>
        </p:nvSpPr>
        <p:spPr>
          <a:xfrm>
            <a:off x="394120" y="2357197"/>
            <a:ext cx="5163004" cy="1315497"/>
          </a:xfrm>
          <a:prstGeom prst="roundRect">
            <a:avLst>
              <a:gd name="adj" fmla="val 56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16B864BC-6CDC-45E8-A504-00ECD8317045}"/>
              </a:ext>
            </a:extLst>
          </p:cNvPr>
          <p:cNvSpPr/>
          <p:nvPr/>
        </p:nvSpPr>
        <p:spPr>
          <a:xfrm>
            <a:off x="628553" y="2479407"/>
            <a:ext cx="3483219" cy="381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Аэрокосмическая отрасль</a:t>
            </a:r>
            <a:endParaRPr lang="en-US" sz="2000" dirty="0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2DA6243A-A490-4505-A139-19C0DD175829}"/>
              </a:ext>
            </a:extLst>
          </p:cNvPr>
          <p:cNvSpPr/>
          <p:nvPr/>
        </p:nvSpPr>
        <p:spPr>
          <a:xfrm>
            <a:off x="628553" y="2912644"/>
            <a:ext cx="4785235" cy="837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Методика повышает точность прогнозов надежности космической техники.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Shape 4">
            <a:extLst>
              <a:ext uri="{FF2B5EF4-FFF2-40B4-BE49-F238E27FC236}">
                <a16:creationId xmlns:a16="http://schemas.microsoft.com/office/drawing/2014/main" id="{34209B1A-7C6A-4137-B299-9D4093EBF180}"/>
              </a:ext>
            </a:extLst>
          </p:cNvPr>
          <p:cNvSpPr/>
          <p:nvPr/>
        </p:nvSpPr>
        <p:spPr>
          <a:xfrm>
            <a:off x="6338655" y="2357196"/>
            <a:ext cx="5163004" cy="1315497"/>
          </a:xfrm>
          <a:prstGeom prst="roundRect">
            <a:avLst>
              <a:gd name="adj" fmla="val 56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20" name="Text 5">
            <a:extLst>
              <a:ext uri="{FF2B5EF4-FFF2-40B4-BE49-F238E27FC236}">
                <a16:creationId xmlns:a16="http://schemas.microsoft.com/office/drawing/2014/main" id="{B5D69FCE-54BB-4164-B9A3-BD78FBDC0855}"/>
              </a:ext>
            </a:extLst>
          </p:cNvPr>
          <p:cNvSpPr/>
          <p:nvPr/>
        </p:nvSpPr>
        <p:spPr>
          <a:xfrm>
            <a:off x="6645757" y="2443008"/>
            <a:ext cx="3788092" cy="425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>
                <a:ea typeface="Alexandria" pitchFamily="34" charset="-122"/>
              </a:rPr>
              <a:t>Гражданское производство</a:t>
            </a:r>
            <a:endParaRPr lang="en-US" sz="2200" dirty="0"/>
          </a:p>
        </p:txBody>
      </p:sp>
      <p:sp>
        <p:nvSpPr>
          <p:cNvPr id="21" name="Text 6">
            <a:extLst>
              <a:ext uri="{FF2B5EF4-FFF2-40B4-BE49-F238E27FC236}">
                <a16:creationId xmlns:a16="http://schemas.microsoft.com/office/drawing/2014/main" id="{20FD4419-4373-47A2-9819-16926F54C650}"/>
              </a:ext>
            </a:extLst>
          </p:cNvPr>
          <p:cNvSpPr/>
          <p:nvPr/>
        </p:nvSpPr>
        <p:spPr>
          <a:xfrm>
            <a:off x="6645757" y="2860824"/>
            <a:ext cx="4785235" cy="732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Оптимизация качества и снижение затрат на гарантийное обслуживание.</a:t>
            </a:r>
            <a:endParaRPr lang="en-US" sz="1600" dirty="0"/>
          </a:p>
        </p:txBody>
      </p:sp>
      <p:sp>
        <p:nvSpPr>
          <p:cNvPr id="22" name="Shape 7">
            <a:extLst>
              <a:ext uri="{FF2B5EF4-FFF2-40B4-BE49-F238E27FC236}">
                <a16:creationId xmlns:a16="http://schemas.microsoft.com/office/drawing/2014/main" id="{B1F35FB8-8ACC-40FC-87A5-F1DA85C3752A}"/>
              </a:ext>
            </a:extLst>
          </p:cNvPr>
          <p:cNvSpPr/>
          <p:nvPr/>
        </p:nvSpPr>
        <p:spPr>
          <a:xfrm>
            <a:off x="394120" y="4269102"/>
            <a:ext cx="5163004" cy="1598803"/>
          </a:xfrm>
          <a:prstGeom prst="roundRect">
            <a:avLst>
              <a:gd name="adj" fmla="val 465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23" name="Text 8">
            <a:extLst>
              <a:ext uri="{FF2B5EF4-FFF2-40B4-BE49-F238E27FC236}">
                <a16:creationId xmlns:a16="http://schemas.microsoft.com/office/drawing/2014/main" id="{FFBED62A-07DB-4EEB-8DFE-08E9539598A4}"/>
              </a:ext>
            </a:extLst>
          </p:cNvPr>
          <p:cNvSpPr/>
          <p:nvPr/>
        </p:nvSpPr>
        <p:spPr>
          <a:xfrm>
            <a:off x="628553" y="4503535"/>
            <a:ext cx="3864724" cy="407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>
                <a:ea typeface="Alexandria" pitchFamily="34" charset="-122"/>
              </a:rPr>
              <a:t>Наибольшая эффективность</a:t>
            </a:r>
            <a:endParaRPr lang="en-US" sz="2200" dirty="0"/>
          </a:p>
        </p:txBody>
      </p:sp>
      <p:sp>
        <p:nvSpPr>
          <p:cNvPr id="24" name="Text 9">
            <a:extLst>
              <a:ext uri="{FF2B5EF4-FFF2-40B4-BE49-F238E27FC236}">
                <a16:creationId xmlns:a16="http://schemas.microsoft.com/office/drawing/2014/main" id="{A33DCB71-A0D6-47FD-B258-6AE1A5B03A7F}"/>
              </a:ext>
            </a:extLst>
          </p:cNvPr>
          <p:cNvSpPr/>
          <p:nvPr/>
        </p:nvSpPr>
        <p:spPr>
          <a:xfrm>
            <a:off x="628553" y="4993955"/>
            <a:ext cx="4785235" cy="873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1600" dirty="0">
                <a:effectLst/>
                <a:latin typeface="HSE Sans" panose="02000000000000000000"/>
                <a:ea typeface="Calibri" panose="020F0502020204030204" pitchFamily="34" charset="0"/>
              </a:rPr>
              <a:t>Особенно полезна методика для предприятий с развитой системой менеджмента качества.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Shape 10">
            <a:extLst>
              <a:ext uri="{FF2B5EF4-FFF2-40B4-BE49-F238E27FC236}">
                <a16:creationId xmlns:a16="http://schemas.microsoft.com/office/drawing/2014/main" id="{21445FE2-3F61-41B4-9DB1-1D84BDB2C3EB}"/>
              </a:ext>
            </a:extLst>
          </p:cNvPr>
          <p:cNvSpPr/>
          <p:nvPr/>
        </p:nvSpPr>
        <p:spPr>
          <a:xfrm>
            <a:off x="6338655" y="4269102"/>
            <a:ext cx="5163004" cy="1598803"/>
          </a:xfrm>
          <a:prstGeom prst="roundRect">
            <a:avLst>
              <a:gd name="adj" fmla="val 465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29" name="Text 11">
            <a:extLst>
              <a:ext uri="{FF2B5EF4-FFF2-40B4-BE49-F238E27FC236}">
                <a16:creationId xmlns:a16="http://schemas.microsoft.com/office/drawing/2014/main" id="{26A108B5-382D-41DF-AD48-4D4EF6D1EE7A}"/>
              </a:ext>
            </a:extLst>
          </p:cNvPr>
          <p:cNvSpPr/>
          <p:nvPr/>
        </p:nvSpPr>
        <p:spPr>
          <a:xfrm>
            <a:off x="6645756" y="4491370"/>
            <a:ext cx="4460267" cy="377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Подтвержденная эффективность</a:t>
            </a:r>
            <a:endParaRPr lang="en-US" sz="2200" dirty="0"/>
          </a:p>
        </p:txBody>
      </p:sp>
      <p:sp>
        <p:nvSpPr>
          <p:cNvPr id="31" name="Text 12">
            <a:extLst>
              <a:ext uri="{FF2B5EF4-FFF2-40B4-BE49-F238E27FC236}">
                <a16:creationId xmlns:a16="http://schemas.microsoft.com/office/drawing/2014/main" id="{3D8626F2-90BB-46F8-B086-0809C5A7CD70}"/>
              </a:ext>
            </a:extLst>
          </p:cNvPr>
          <p:cNvSpPr/>
          <p:nvPr/>
        </p:nvSpPr>
        <p:spPr>
          <a:xfrm>
            <a:off x="6645757" y="4852301"/>
            <a:ext cx="4855902" cy="117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Результаты тестирования на промышленных предприятиях доказали практическую пользу методики.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4301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>
            <a:extLst>
              <a:ext uri="{FF2B5EF4-FFF2-40B4-BE49-F238E27FC236}">
                <a16:creationId xmlns:a16="http://schemas.microsoft.com/office/drawing/2014/main" id="{BA80D044-B6F9-41DD-9857-BE534BEC2338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48736462-FFFA-4517-B64B-70E10818D9CC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3CFBFFEB-E9B0-406D-83B3-2678BA588330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90D170B-6CF1-4EA8-AB81-6BAF37CA4EFF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20CE5EEA-B872-4967-9457-03BE3D337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708" y="1153597"/>
            <a:ext cx="3639433" cy="5459150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C5B1E177-BC92-4BB0-93F1-505D33C90819}"/>
              </a:ext>
            </a:extLst>
          </p:cNvPr>
          <p:cNvSpPr/>
          <p:nvPr/>
        </p:nvSpPr>
        <p:spPr>
          <a:xfrm>
            <a:off x="576713" y="126085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latin typeface="HSE Sans Black"/>
                <a:ea typeface="Alexandria" pitchFamily="34" charset="-122"/>
                <a:cs typeface="Alexandria" pitchFamily="34" charset="-120"/>
              </a:rPr>
              <a:t>Ключевые итоги и значение методики</a:t>
            </a:r>
            <a:endParaRPr lang="en-US" sz="4450" dirty="0">
              <a:latin typeface="HSE Sans Black"/>
            </a:endParaRPr>
          </a:p>
        </p:txBody>
      </p:sp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0B834C87-6B95-4BCC-886D-1FABA54D5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13" y="3018576"/>
            <a:ext cx="566976" cy="566976"/>
          </a:xfrm>
          <a:prstGeom prst="rect">
            <a:avLst/>
          </a:prstGeom>
        </p:spPr>
      </p:pic>
      <p:sp>
        <p:nvSpPr>
          <p:cNvPr id="10" name="Text 1">
            <a:extLst>
              <a:ext uri="{FF2B5EF4-FFF2-40B4-BE49-F238E27FC236}">
                <a16:creationId xmlns:a16="http://schemas.microsoft.com/office/drawing/2014/main" id="{21812BED-87DA-4894-80A5-2EE95BF0A631}"/>
              </a:ext>
            </a:extLst>
          </p:cNvPr>
          <p:cNvSpPr/>
          <p:nvPr/>
        </p:nvSpPr>
        <p:spPr>
          <a:xfrm>
            <a:off x="576713" y="3812366"/>
            <a:ext cx="22919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Снижение ошибок</a:t>
            </a:r>
            <a:endParaRPr lang="en-US" sz="2200" dirty="0"/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E78C10D1-04C8-4618-B25F-4FCE298C854F}"/>
              </a:ext>
            </a:extLst>
          </p:cNvPr>
          <p:cNvSpPr/>
          <p:nvPr/>
        </p:nvSpPr>
        <p:spPr>
          <a:xfrm>
            <a:off x="576713" y="4657114"/>
            <a:ext cx="22919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Точность планирования ресурса изделий увеличена.</a:t>
            </a:r>
            <a:endParaRPr lang="en-US" sz="1750" dirty="0"/>
          </a:p>
        </p:txBody>
      </p:sp>
      <p:pic>
        <p:nvPicPr>
          <p:cNvPr id="15" name="Image 2" descr="preencoded.png">
            <a:extLst>
              <a:ext uri="{FF2B5EF4-FFF2-40B4-BE49-F238E27FC236}">
                <a16:creationId xmlns:a16="http://schemas.microsoft.com/office/drawing/2014/main" id="{DA867BC5-4773-4CC8-9815-EF0FEB2CA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827" y="3018576"/>
            <a:ext cx="566976" cy="566976"/>
          </a:xfrm>
          <a:prstGeom prst="rect">
            <a:avLst/>
          </a:prstGeom>
        </p:spPr>
      </p:pic>
      <p:sp>
        <p:nvSpPr>
          <p:cNvPr id="16" name="Text 3">
            <a:extLst>
              <a:ext uri="{FF2B5EF4-FFF2-40B4-BE49-F238E27FC236}">
                <a16:creationId xmlns:a16="http://schemas.microsoft.com/office/drawing/2014/main" id="{35D20058-4B6E-4AB1-900A-EB470E799BE3}"/>
              </a:ext>
            </a:extLst>
          </p:cNvPr>
          <p:cNvSpPr/>
          <p:nvPr/>
        </p:nvSpPr>
        <p:spPr>
          <a:xfrm>
            <a:off x="3208827" y="3812366"/>
            <a:ext cx="229207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Минимизация рисков</a:t>
            </a:r>
            <a:endParaRPr lang="en-US" sz="2200" dirty="0"/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EA5C711B-793D-45CB-B78D-CD0B8C0014DA}"/>
              </a:ext>
            </a:extLst>
          </p:cNvPr>
          <p:cNvSpPr/>
          <p:nvPr/>
        </p:nvSpPr>
        <p:spPr>
          <a:xfrm>
            <a:off x="3208827" y="4657114"/>
            <a:ext cx="22920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Гарантийные риски эффективно снижены.</a:t>
            </a:r>
            <a:endParaRPr lang="en-US" sz="1750" dirty="0"/>
          </a:p>
        </p:txBody>
      </p:sp>
      <p:pic>
        <p:nvPicPr>
          <p:cNvPr id="18" name="Image 3" descr="preencoded.png">
            <a:extLst>
              <a:ext uri="{FF2B5EF4-FFF2-40B4-BE49-F238E27FC236}">
                <a16:creationId xmlns:a16="http://schemas.microsoft.com/office/drawing/2014/main" id="{EF115847-2016-43DF-A802-081C3821E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061" y="3018576"/>
            <a:ext cx="566976" cy="566976"/>
          </a:xfrm>
          <a:prstGeom prst="rect">
            <a:avLst/>
          </a:prstGeom>
        </p:spPr>
      </p:pic>
      <p:sp>
        <p:nvSpPr>
          <p:cNvPr id="19" name="Text 5">
            <a:extLst>
              <a:ext uri="{FF2B5EF4-FFF2-40B4-BE49-F238E27FC236}">
                <a16:creationId xmlns:a16="http://schemas.microsoft.com/office/drawing/2014/main" id="{2616B4D1-8154-484B-982C-8FA3329C593E}"/>
              </a:ext>
            </a:extLst>
          </p:cNvPr>
          <p:cNvSpPr/>
          <p:nvPr/>
        </p:nvSpPr>
        <p:spPr>
          <a:xfrm>
            <a:off x="5841061" y="3812366"/>
            <a:ext cx="22919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Повышение качества</a:t>
            </a:r>
            <a:endParaRPr lang="en-US" sz="2200" dirty="0"/>
          </a:p>
        </p:txBody>
      </p:sp>
      <p:sp>
        <p:nvSpPr>
          <p:cNvPr id="20" name="Text 6">
            <a:extLst>
              <a:ext uri="{FF2B5EF4-FFF2-40B4-BE49-F238E27FC236}">
                <a16:creationId xmlns:a16="http://schemas.microsoft.com/office/drawing/2014/main" id="{3B44EF19-9963-4B5D-AE7C-7D95B3385FAD}"/>
              </a:ext>
            </a:extLst>
          </p:cNvPr>
          <p:cNvSpPr/>
          <p:nvPr/>
        </p:nvSpPr>
        <p:spPr>
          <a:xfrm>
            <a:off x="5841061" y="4657114"/>
            <a:ext cx="22919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Управление качеством стало более результативным.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1258014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947" y="1187841"/>
            <a:ext cx="3848717" cy="435163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Департамент </a:t>
            </a:r>
            <a:b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компьютерной инженерии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9420" y="1173829"/>
            <a:ext cx="2278063" cy="463186"/>
          </a:xfrm>
        </p:spPr>
        <p:txBody>
          <a:bodyPr>
            <a:normAutofit/>
          </a:bodyPr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786720" y="1173829"/>
            <a:ext cx="2217738" cy="463186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Москва</a:t>
            </a:r>
          </a:p>
          <a:p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2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3.04.2025 г.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5AE6A7-279B-455A-B0A0-74BECF51F5A9}"/>
              </a:ext>
            </a:extLst>
          </p:cNvPr>
          <p:cNvSpPr txBox="1">
            <a:spLocks/>
          </p:cNvSpPr>
          <p:nvPr/>
        </p:nvSpPr>
        <p:spPr>
          <a:xfrm>
            <a:off x="6622991" y="2461188"/>
            <a:ext cx="4541041" cy="28511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Доклад</a:t>
            </a: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«</a:t>
            </a:r>
            <a:r>
              <a:rPr lang="ru-RU" sz="1200" b="1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r>
              <a:rPr lang="en-US" sz="1400" b="1" cap="small" dirty="0">
                <a:solidFill>
                  <a:srgbClr val="000080"/>
                </a:solidFill>
                <a:effectLst/>
                <a:latin typeface="HSE Sans" panose="02000000000000000000" pitchFamily="50" charset="-52"/>
                <a:ea typeface="Times New Roman" panose="02020603050405020304" pitchFamily="18" charset="0"/>
              </a:rPr>
              <a:t>”</a:t>
            </a:r>
            <a:endParaRPr lang="ru-RU" sz="1400" b="1" dirty="0">
              <a:effectLst/>
              <a:latin typeface="HSE Sans" panose="02000000000000000000" pitchFamily="50" charset="-52"/>
              <a:ea typeface="Arial" panose="020B0604020202020204" pitchFamily="34" charset="0"/>
            </a:endParaRPr>
          </a:p>
          <a:p>
            <a:pPr algn="ctr"/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endParaRPr lang="ru-RU" sz="1400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pPr algn="ctr"/>
            <a:endParaRPr lang="ru-RU" sz="1400" b="1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pPr algn="ctr"/>
            <a:endParaRPr lang="ru-RU" sz="1400" b="1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Докладчик</a:t>
            </a: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Суслова Анастасия Алексеевна, </a:t>
            </a:r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студент 2 года обучения - ОП </a:t>
            </a:r>
            <a:r>
              <a:rPr lang="en-US" sz="1400" dirty="0">
                <a:latin typeface="HSE Sans" panose="02000000000000000000" pitchFamily="50" charset="-52"/>
                <a:cs typeface="Arial" panose="020B0604020202020204" pitchFamily="34" charset="0"/>
              </a:rPr>
              <a:t>“</a:t>
            </a: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ИВТ</a:t>
            </a:r>
            <a:r>
              <a:rPr lang="en-US" sz="1400" dirty="0">
                <a:latin typeface="HSE Sans" panose="02000000000000000000" pitchFamily="50" charset="-52"/>
                <a:cs typeface="Arial" panose="020B0604020202020204" pitchFamily="34" charset="0"/>
              </a:rPr>
              <a:t>”</a:t>
            </a:r>
            <a:endParaRPr lang="ru-RU" sz="1400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D54483D-1542-4DDB-95BB-44C3244848E8}"/>
              </a:ext>
            </a:extLst>
          </p:cNvPr>
          <p:cNvSpPr/>
          <p:nvPr/>
        </p:nvSpPr>
        <p:spPr>
          <a:xfrm>
            <a:off x="6622991" y="2461187"/>
            <a:ext cx="4541042" cy="284488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SE Sans" panose="02000000000000000000" pitchFamily="50" charset="-52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F8D8EC0-FB01-4E4D-8037-8445A4445A1F}"/>
              </a:ext>
            </a:extLst>
          </p:cNvPr>
          <p:cNvSpPr/>
          <p:nvPr/>
        </p:nvSpPr>
        <p:spPr>
          <a:xfrm>
            <a:off x="1131279" y="2169574"/>
            <a:ext cx="4541042" cy="342811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HSE Sans" panose="02000000000000000000" pitchFamily="50" charset="-52"/>
              </a:rPr>
              <a:t>Благодарность</a:t>
            </a:r>
            <a:br>
              <a:rPr lang="ru-RU" sz="1400" dirty="0">
                <a:solidFill>
                  <a:schemeClr val="tx1"/>
                </a:solidFill>
                <a:latin typeface="HSE Sans" panose="02000000000000000000" pitchFamily="50" charset="-52"/>
              </a:rPr>
            </a:br>
            <a:r>
              <a:rPr lang="ru-RU" sz="1400" spc="-5" dirty="0">
                <a:solidFill>
                  <a:schemeClr val="tx1"/>
                </a:solidFill>
                <a:effectLst/>
                <a:latin typeface="HSE Sans" panose="02000000000000000000"/>
                <a:ea typeface="SimSun" panose="02010600030101010101" pitchFamily="2" charset="-122"/>
              </a:rPr>
              <a:t>Публикация подготовлена в ходе проведения исследования (Проект № 24-00-024 «Развитие методов прогнозирования показателей надежности электронных модулей») в рамках Программы «Научный фонд Национального исследовательского университета «Высшая школа экономики» (НИУ ВШЭ)» в 2025 г.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HSE Sans" panose="02000000000000000000" pitchFamily="50" charset="-52"/>
              </a:rPr>
              <a:t>Под руководством:</a:t>
            </a:r>
          </a:p>
          <a:p>
            <a:pPr algn="just"/>
            <a:r>
              <a:rPr lang="en-US" sz="1400" dirty="0">
                <a:solidFill>
                  <a:schemeClr val="tx1"/>
                </a:solidFill>
                <a:latin typeface="HSE Sans" panose="02000000000000000000" pitchFamily="50" charset="-52"/>
              </a:rPr>
              <a:t>     </a:t>
            </a:r>
            <a:r>
              <a:rPr lang="ru-RU" sz="1400" dirty="0">
                <a:solidFill>
                  <a:schemeClr val="tx1"/>
                </a:solidFill>
                <a:latin typeface="HSE Sans" panose="02000000000000000000" pitchFamily="50" charset="-52"/>
              </a:rPr>
              <a:t>Сергея Николаевича Полесского, к.т.н. доцента департамента компьютерной инженерии</a:t>
            </a:r>
            <a:endParaRPr lang="ru-RU" dirty="0">
              <a:latin typeface="HSE Sans" panose="02000000000000000000" pitchFamily="50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44996F-7557-41A0-8E27-FE837D00B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59" t="7857" r="33028" b="70842"/>
          <a:stretch/>
        </p:blipFill>
        <p:spPr>
          <a:xfrm>
            <a:off x="8512940" y="3429000"/>
            <a:ext cx="761142" cy="8644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0725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>
            <a:extLst>
              <a:ext uri="{FF2B5EF4-FFF2-40B4-BE49-F238E27FC236}">
                <a16:creationId xmlns:a16="http://schemas.microsoft.com/office/drawing/2014/main" id="{5332B401-B816-4164-A760-135191B95F39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6EFB8E02-BA44-4BCB-8431-5843ABA9E735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6F617895-6908-4CE5-A22C-0719CEF012B5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9A4F4-70F2-4EDF-BD19-D45CAFCC2091}"/>
              </a:ext>
            </a:extLst>
          </p:cNvPr>
          <p:cNvSpPr txBox="1"/>
          <p:nvPr/>
        </p:nvSpPr>
        <p:spPr>
          <a:xfrm>
            <a:off x="563891" y="3016566"/>
            <a:ext cx="7306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dirty="0">
                <a:latin typeface="HSE Sans" panose="02000000000000000000" pitchFamily="2" charset="0"/>
              </a:rPr>
              <a:t>К</a:t>
            </a:r>
            <a:r>
              <a:rPr lang="ru-RU" sz="4000" baseline="-25000" dirty="0">
                <a:latin typeface="HSE Sans" panose="02000000000000000000" pitchFamily="2" charset="0"/>
              </a:rPr>
              <a:t>А</a:t>
            </a:r>
            <a:r>
              <a:rPr lang="en-US" sz="4000" dirty="0">
                <a:latin typeface="HSE Sans" panose="02000000000000000000" pitchFamily="2" charset="0"/>
              </a:rPr>
              <a:t>=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p</a:t>
            </a:r>
            <a:r>
              <a:rPr lang="ru-RU" sz="4000" dirty="0">
                <a:latin typeface="HSE Sans" panose="02000000000000000000" pitchFamily="2" charset="0"/>
              </a:rPr>
              <a:t> П</a:t>
            </a:r>
            <a:r>
              <a:rPr lang="en-US" sz="4000" baseline="-25000" dirty="0">
                <a:latin typeface="HSE Sans" panose="02000000000000000000" pitchFamily="2" charset="0"/>
              </a:rPr>
              <a:t>IM</a:t>
            </a:r>
            <a:r>
              <a:rPr lang="en-US" sz="4000" dirty="0">
                <a:latin typeface="HSE Sans" panose="02000000000000000000" pitchFamily="2" charset="0"/>
              </a:rPr>
              <a:t>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ru-RU" sz="4000" baseline="-25000" dirty="0">
                <a:latin typeface="HSE Sans" panose="02000000000000000000" pitchFamily="2" charset="0"/>
              </a:rPr>
              <a:t>Е </a:t>
            </a:r>
            <a:r>
              <a:rPr lang="ru-RU" sz="4000" dirty="0">
                <a:latin typeface="HSE Sans" panose="02000000000000000000" pitchFamily="2" charset="0"/>
              </a:rPr>
              <a:t> + П</a:t>
            </a:r>
            <a:r>
              <a:rPr lang="en-US" sz="4000" baseline="-25000" dirty="0">
                <a:latin typeface="HSE Sans" panose="02000000000000000000" pitchFamily="2" charset="0"/>
              </a:rPr>
              <a:t>D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g </a:t>
            </a:r>
            <a:r>
              <a:rPr lang="ru-RU" sz="4000" dirty="0">
                <a:latin typeface="HSE Sans" panose="02000000000000000000" pitchFamily="2" charset="0"/>
              </a:rPr>
              <a:t>+ П</a:t>
            </a:r>
            <a:r>
              <a:rPr lang="ru-RU" sz="4000" baseline="-25000" dirty="0">
                <a:latin typeface="HSE Sans" panose="02000000000000000000" pitchFamily="2" charset="0"/>
              </a:rPr>
              <a:t>М</a:t>
            </a:r>
            <a:r>
              <a:rPr lang="ru-RU" sz="4000" dirty="0">
                <a:latin typeface="HSE Sans" panose="02000000000000000000" pitchFamily="2" charset="0"/>
              </a:rPr>
              <a:t> П</a:t>
            </a:r>
            <a:r>
              <a:rPr lang="en-US" sz="4000" baseline="-25000" dirty="0">
                <a:latin typeface="HSE Sans" panose="02000000000000000000" pitchFamily="2" charset="0"/>
              </a:rPr>
              <a:t>IM</a:t>
            </a:r>
            <a:r>
              <a:rPr lang="en-US" sz="4000" dirty="0">
                <a:latin typeface="HSE Sans" panose="02000000000000000000" pitchFamily="2" charset="0"/>
              </a:rPr>
              <a:t>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ru-RU" sz="4000" baseline="-25000" dirty="0">
                <a:latin typeface="HSE Sans" panose="02000000000000000000" pitchFamily="2" charset="0"/>
              </a:rPr>
              <a:t>Е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g</a:t>
            </a:r>
            <a:r>
              <a:rPr lang="ru-RU" sz="4000" baseline="-25000" dirty="0">
                <a:latin typeface="HSE Sans" panose="02000000000000000000" pitchFamily="2" charset="0"/>
              </a:rPr>
              <a:t> </a:t>
            </a:r>
            <a:r>
              <a:rPr lang="en-US" sz="4000" dirty="0">
                <a:latin typeface="HSE Sans" panose="02000000000000000000" pitchFamily="2" charset="0"/>
              </a:rPr>
              <a:t>+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S</a:t>
            </a:r>
            <a:r>
              <a:rPr lang="en-US" sz="4000" dirty="0">
                <a:latin typeface="HSE Sans" panose="02000000000000000000" pitchFamily="2" charset="0"/>
              </a:rPr>
              <a:t>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g</a:t>
            </a:r>
            <a:r>
              <a:rPr lang="en-US" sz="4000" dirty="0">
                <a:latin typeface="HSE Sans" panose="02000000000000000000" pitchFamily="2" charset="0"/>
              </a:rPr>
              <a:t> +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I</a:t>
            </a:r>
            <a:r>
              <a:rPr lang="en-US" sz="4000" dirty="0">
                <a:latin typeface="HSE Sans" panose="02000000000000000000" pitchFamily="2" charset="0"/>
              </a:rPr>
              <a:t> +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N </a:t>
            </a:r>
            <a:r>
              <a:rPr lang="en-US" sz="4000" dirty="0">
                <a:latin typeface="HSE Sans" panose="02000000000000000000" pitchFamily="2" charset="0"/>
              </a:rPr>
              <a:t>+</a:t>
            </a:r>
            <a:r>
              <a:rPr lang="ru-RU" sz="4000" dirty="0">
                <a:latin typeface="HSE Sans" panose="02000000000000000000" pitchFamily="2" charset="0"/>
              </a:rPr>
              <a:t> П</a:t>
            </a:r>
            <a:r>
              <a:rPr lang="en-US" sz="4000" baseline="-25000" dirty="0">
                <a:latin typeface="HSE Sans" panose="02000000000000000000" pitchFamily="2" charset="0"/>
              </a:rPr>
              <a:t>W</a:t>
            </a:r>
            <a:endParaRPr lang="ru-RU" sz="4000" b="1" dirty="0">
              <a:latin typeface="HSE Sans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C6CA77-EC85-4520-BC9C-0270BCB26788}"/>
              </a:ext>
            </a:extLst>
          </p:cNvPr>
          <p:cNvSpPr txBox="1"/>
          <p:nvPr/>
        </p:nvSpPr>
        <p:spPr>
          <a:xfrm>
            <a:off x="563891" y="2295203"/>
            <a:ext cx="3799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>
                <a:latin typeface="HSE Sans" panose="02000000000000000000" pitchFamily="2" charset="0"/>
              </a:rPr>
              <a:t>Новая формула</a:t>
            </a:r>
            <a:r>
              <a:rPr lang="en-US" sz="2400" b="1" dirty="0">
                <a:latin typeface="HSE Sans" panose="02000000000000000000" pitchFamily="2" charset="0"/>
              </a:rPr>
              <a:t> </a:t>
            </a:r>
            <a:r>
              <a:rPr lang="ru-RU" sz="2400" b="1" dirty="0">
                <a:latin typeface="HSE Sans" panose="02000000000000000000" pitchFamily="2" charset="0"/>
              </a:rPr>
              <a:t>К</a:t>
            </a:r>
            <a:r>
              <a:rPr lang="ru-RU" sz="2400" b="1" baseline="-25000" dirty="0">
                <a:latin typeface="HSE Sans" panose="02000000000000000000" pitchFamily="2" charset="0"/>
              </a:rPr>
              <a:t>А</a:t>
            </a:r>
            <a:endParaRPr lang="ru-RU" sz="2400" b="1" dirty="0">
              <a:latin typeface="HSE Sans" panose="02000000000000000000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F378801-8CBF-4FF0-BB2F-FA97FC23C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7862" y="3423773"/>
            <a:ext cx="1482250" cy="1482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995D6F4-A21C-4C23-BBEA-F2A25AAD157F}"/>
                  </a:ext>
                </a:extLst>
              </p:cNvPr>
              <p:cNvSpPr txBox="1"/>
              <p:nvPr/>
            </p:nvSpPr>
            <p:spPr>
              <a:xfrm>
                <a:off x="2621606" y="5691856"/>
                <a:ext cx="34839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l-GR" sz="4000" dirty="0">
                    <a:latin typeface="HSE Sans" panose="02000000000000000000" pitchFamily="2" charset="0"/>
                  </a:rPr>
                  <a:t>λ</a:t>
                </a:r>
                <a:r>
                  <a:rPr lang="ru-RU" sz="4000" baseline="-25000" dirty="0">
                    <a:latin typeface="HSE Sans" panose="02000000000000000000" pitchFamily="50" charset="-52"/>
                  </a:rPr>
                  <a:t>ЭМ</a:t>
                </a:r>
                <a:r>
                  <a:rPr lang="ru-RU" sz="4000" dirty="0">
                    <a:latin typeface="HSE Sans" panose="02000000000000000000" pitchFamily="50" charset="-52"/>
                  </a:rPr>
                  <a:t> = К</a:t>
                </a:r>
                <a:r>
                  <a:rPr lang="ru-RU" sz="4000" baseline="-25000" dirty="0">
                    <a:latin typeface="HSE Sans" panose="02000000000000000000" pitchFamily="50" charset="-52"/>
                  </a:rPr>
                  <a:t>А</a:t>
                </a:r>
                <a:r>
                  <a:rPr lang="ru-RU" sz="4000" dirty="0">
                    <a:latin typeface="HSE Sans" panose="02000000000000000000" pitchFamily="50" charset="-52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ru-RU" sz="4000" dirty="0">
                    <a:latin typeface="HSE Sans" panose="02000000000000000000" pitchFamily="50" charset="-52"/>
                  </a:rPr>
                  <a:t> </a:t>
                </a:r>
                <a:r>
                  <a:rPr lang="el-GR" sz="4000" dirty="0">
                    <a:latin typeface="HSE Sans" panose="02000000000000000000" pitchFamily="2" charset="0"/>
                  </a:rPr>
                  <a:t>λ</a:t>
                </a:r>
                <a14:m>
                  <m:oMath xmlns:m="http://schemas.openxmlformats.org/officeDocument/2006/math">
                    <m:r>
                      <a:rPr lang="en-US" sz="4000" b="0" i="1" baseline="-25000" smtClean="0">
                        <a:latin typeface="Cambria Math" panose="02040503050406030204" pitchFamily="18" charset="0"/>
                      </a:rPr>
                      <m:t>∑</m:t>
                    </m:r>
                  </m:oMath>
                </a14:m>
                <a:endParaRPr lang="ru-RU" sz="4000" dirty="0">
                  <a:latin typeface="HSE Sans" panose="02000000000000000000" pitchFamily="50" charset="-52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995D6F4-A21C-4C23-BBEA-F2A25AAD1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606" y="5691856"/>
                <a:ext cx="3483981" cy="707886"/>
              </a:xfrm>
              <a:prstGeom prst="rect">
                <a:avLst/>
              </a:prstGeom>
              <a:blipFill>
                <a:blip r:embed="rId3"/>
                <a:stretch>
                  <a:fillRect l="-6119" t="-17241" b="-379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6F4FBFA1-78B0-484A-9801-AE03A3580732}"/>
              </a:ext>
            </a:extLst>
          </p:cNvPr>
          <p:cNvSpPr/>
          <p:nvPr/>
        </p:nvSpPr>
        <p:spPr>
          <a:xfrm>
            <a:off x="4094480" y="4340005"/>
            <a:ext cx="528320" cy="106660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938F631C-6309-4679-A23F-E9E8C07066E2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863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1"/>
            <a:ext cx="6950366" cy="404864"/>
          </a:xfrm>
        </p:spPr>
        <p:txBody>
          <a:bodyPr>
            <a:normAutofit/>
          </a:bodyPr>
          <a:lstStyle/>
          <a:p>
            <a:r>
              <a:rPr lang="ru-RU" b="1" dirty="0">
                <a:latin typeface="HSE Sans Black" panose="02000000000000000000" pitchFamily="50" charset="0"/>
                <a:cs typeface="Arial" panose="020B0604020202020204" pitchFamily="34" charset="0"/>
              </a:rPr>
              <a:t>Иерархия электронных модулей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217168" cy="408109"/>
          </a:xfrm>
        </p:spPr>
        <p:txBody>
          <a:bodyPr/>
          <a:lstStyle/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C31D48-0BF7-47CC-9D3D-9AE26AF188A2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900"/>
          <a:stretch/>
        </p:blipFill>
        <p:spPr bwMode="auto">
          <a:xfrm>
            <a:off x="5186184" y="1020198"/>
            <a:ext cx="6829485" cy="5675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Монтаж печатных плат в компании АТБ Электроника">
            <a:extLst>
              <a:ext uri="{FF2B5EF4-FFF2-40B4-BE49-F238E27FC236}">
                <a16:creationId xmlns:a16="http://schemas.microsoft.com/office/drawing/2014/main" id="{2D821C92-D82C-459E-A208-56D4C2310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523" y="5101230"/>
            <a:ext cx="2300018" cy="1473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CAFE51-0CD9-4EFC-8D37-AF20BE54AC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27" t="21471" r="6320" b="12413"/>
          <a:stretch/>
        </p:blipFill>
        <p:spPr>
          <a:xfrm>
            <a:off x="585898" y="2120907"/>
            <a:ext cx="3189933" cy="2465173"/>
          </a:xfrm>
          <a:prstGeom prst="rect">
            <a:avLst/>
          </a:prstGeom>
        </p:spPr>
      </p:pic>
      <p:pic>
        <p:nvPicPr>
          <p:cNvPr id="3080" name="Picture 8" descr="Подробнее о выходных документах_AD | Altium Designer 21 Техническая  документация">
            <a:extLst>
              <a:ext uri="{FF2B5EF4-FFF2-40B4-BE49-F238E27FC236}">
                <a16:creationId xmlns:a16="http://schemas.microsoft.com/office/drawing/2014/main" id="{5042E311-B120-4972-B54D-3D6C1B3A5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43" y="5101230"/>
            <a:ext cx="1882911" cy="1480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462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A4173E-E011-45D3-90F8-538CD15929C9}"/>
              </a:ext>
            </a:extLst>
          </p:cNvPr>
          <p:cNvSpPr txBox="1"/>
          <p:nvPr/>
        </p:nvSpPr>
        <p:spPr>
          <a:xfrm>
            <a:off x="540773" y="1127168"/>
            <a:ext cx="6408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HSE Sans Black" panose="02000000000000000000" pitchFamily="50" charset="0"/>
              </a:rPr>
              <a:t>Существующая проблема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30B3BE4B-30EB-453E-818D-2A81417E043D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55346062-83F7-47FF-8A1F-13FD34D9A478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C3E1C28C-F699-4C3A-A670-08F350992D92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482486C-D3FE-4B30-9863-1260148F692E}"/>
              </a:ext>
            </a:extLst>
          </p:cNvPr>
          <p:cNvSpPr/>
          <p:nvPr/>
        </p:nvSpPr>
        <p:spPr>
          <a:xfrm>
            <a:off x="5575738" y="3178953"/>
            <a:ext cx="9541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HSE Sans" panose="02000000000000000000" pitchFamily="50" charset="-52"/>
                <a:cs typeface="Arial" panose="020B0604020202020204" pitchFamily="34" charset="0"/>
              </a:rPr>
              <a:t>Статистика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817D0FC-D6B7-4142-A001-3FA8D0256753}"/>
              </a:ext>
            </a:extLst>
          </p:cNvPr>
          <p:cNvSpPr/>
          <p:nvPr/>
        </p:nvSpPr>
        <p:spPr>
          <a:xfrm>
            <a:off x="1520944" y="2171893"/>
            <a:ext cx="2495773" cy="33404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HSE Sans" panose="02000000000000000000" pitchFamily="50" charset="-52"/>
              </a:rPr>
              <a:t>Результаты расчетной оценки показателей надежности электронных модулей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D3095B5-73F1-4E6B-BE1B-59ADE0290AEC}"/>
              </a:ext>
            </a:extLst>
          </p:cNvPr>
          <p:cNvSpPr/>
          <p:nvPr/>
        </p:nvSpPr>
        <p:spPr>
          <a:xfrm>
            <a:off x="8262242" y="2171893"/>
            <a:ext cx="2495773" cy="33404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HSE Sans" panose="02000000000000000000" pitchFamily="50" charset="-52"/>
              </a:rPr>
              <a:t>Реальная статистика отказов при эксплуатации электронных модулей</a:t>
            </a:r>
          </a:p>
        </p:txBody>
      </p:sp>
      <p:pic>
        <p:nvPicPr>
          <p:cNvPr id="19" name="Picture 2" descr="Расчеты – Бесплатные иконки: технологии">
            <a:extLst>
              <a:ext uri="{FF2B5EF4-FFF2-40B4-BE49-F238E27FC236}">
                <a16:creationId xmlns:a16="http://schemas.microsoft.com/office/drawing/2014/main" id="{8777306C-D510-4540-92ED-7C23E2F5D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816" y="2224783"/>
            <a:ext cx="1028027" cy="10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Статистика – Бесплатные иконки: бизнес и финансы">
            <a:extLst>
              <a:ext uri="{FF2B5EF4-FFF2-40B4-BE49-F238E27FC236}">
                <a16:creationId xmlns:a16="http://schemas.microsoft.com/office/drawing/2014/main" id="{1A29E1CF-0F96-4730-ACC9-E7FC77210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166" y="2251869"/>
            <a:ext cx="989923" cy="98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Not The Way I Saw It Going In My Head: On Second-Guessing Decisions YMI |  happyheart.cz">
            <a:extLst>
              <a:ext uri="{FF2B5EF4-FFF2-40B4-BE49-F238E27FC236}">
                <a16:creationId xmlns:a16="http://schemas.microsoft.com/office/drawing/2014/main" id="{BD345928-7BE4-46DC-8357-2C2B8AE38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578" y="3966152"/>
            <a:ext cx="1752628" cy="175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2528C52-7B86-4EA2-B2E8-7511E155A955}"/>
              </a:ext>
            </a:extLst>
          </p:cNvPr>
          <p:cNvCxnSpPr/>
          <p:nvPr/>
        </p:nvCxnSpPr>
        <p:spPr>
          <a:xfrm>
            <a:off x="5544377" y="2383752"/>
            <a:ext cx="0" cy="132248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50C1F23-C375-4368-A0A3-99B459462193}"/>
              </a:ext>
            </a:extLst>
          </p:cNvPr>
          <p:cNvCxnSpPr>
            <a:cxnSpLocks/>
          </p:cNvCxnSpPr>
          <p:nvPr/>
        </p:nvCxnSpPr>
        <p:spPr>
          <a:xfrm flipH="1">
            <a:off x="5529264" y="2612353"/>
            <a:ext cx="1060462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5DDA562-CCD9-486E-8307-352FFE8C110D}"/>
              </a:ext>
            </a:extLst>
          </p:cNvPr>
          <p:cNvCxnSpPr>
            <a:cxnSpLocks/>
          </p:cNvCxnSpPr>
          <p:nvPr/>
        </p:nvCxnSpPr>
        <p:spPr>
          <a:xfrm flipH="1">
            <a:off x="5529264" y="3482670"/>
            <a:ext cx="1060462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1063B60-F8EF-4EC7-A5BC-924ED9AC40FF}"/>
              </a:ext>
            </a:extLst>
          </p:cNvPr>
          <p:cNvSpPr/>
          <p:nvPr/>
        </p:nvSpPr>
        <p:spPr>
          <a:xfrm>
            <a:off x="5571501" y="2328297"/>
            <a:ext cx="10860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HSE Sans" panose="02000000000000000000" pitchFamily="50" charset="-52"/>
                <a:cs typeface="Arial" panose="020B0604020202020204" pitchFamily="34" charset="0"/>
              </a:rPr>
              <a:t>Расчет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2B78EAB5-7B5D-4A3B-8A67-2326B830BFA0}"/>
              </a:ext>
            </a:extLst>
          </p:cNvPr>
          <p:cNvCxnSpPr>
            <a:cxnSpLocks/>
          </p:cNvCxnSpPr>
          <p:nvPr/>
        </p:nvCxnSpPr>
        <p:spPr>
          <a:xfrm>
            <a:off x="6529926" y="2690700"/>
            <a:ext cx="0" cy="709122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C3B7FAD-78AA-4465-BD3F-2D880943DFFD}"/>
              </a:ext>
            </a:extLst>
          </p:cNvPr>
          <p:cNvSpPr/>
          <p:nvPr/>
        </p:nvSpPr>
        <p:spPr>
          <a:xfrm>
            <a:off x="6529014" y="2708757"/>
            <a:ext cx="1086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Разница в несколько порядков</a:t>
            </a:r>
          </a:p>
        </p:txBody>
      </p:sp>
      <p:pic>
        <p:nvPicPr>
          <p:cNvPr id="28" name="Picture 14" descr="Ремонт – Бесплатные иконки: инструменты редактирования">
            <a:extLst>
              <a:ext uri="{FF2B5EF4-FFF2-40B4-BE49-F238E27FC236}">
                <a16:creationId xmlns:a16="http://schemas.microsoft.com/office/drawing/2014/main" id="{989A7617-9160-4D97-960A-9C96D8EA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936" y="4759205"/>
            <a:ext cx="630382" cy="63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Smart tv – Бесплатные иконки: технологии">
            <a:extLst>
              <a:ext uri="{FF2B5EF4-FFF2-40B4-BE49-F238E27FC236}">
                <a16:creationId xmlns:a16="http://schemas.microsoft.com/office/drawing/2014/main" id="{20FEBE9E-F74C-4689-AE07-C0D7DF058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63" y="4636764"/>
            <a:ext cx="875932" cy="87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B896E53-BB89-4220-8DF3-0ED21F7955FD}"/>
              </a:ext>
            </a:extLst>
          </p:cNvPr>
          <p:cNvSpPr txBox="1"/>
          <p:nvPr/>
        </p:nvSpPr>
        <p:spPr>
          <a:xfrm>
            <a:off x="3048630" y="5889255"/>
            <a:ext cx="6094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HSE Sans" panose="02000000000000000000" pitchFamily="50" charset="-52"/>
                <a:cs typeface="Arial" panose="020B0604020202020204" pitchFamily="34" charset="0"/>
              </a:rPr>
              <a:t>Не достигается целевой уровень надежности из-за наличия недостатков в стратегии ее обеспечения!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197D653-23B2-42A1-BF58-592E2F6F79B0}"/>
              </a:ext>
            </a:extLst>
          </p:cNvPr>
          <p:cNvSpPr/>
          <p:nvPr/>
        </p:nvSpPr>
        <p:spPr>
          <a:xfrm>
            <a:off x="1418112" y="1880702"/>
            <a:ext cx="18255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Проектирование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A586058-BB65-4503-8E13-706B5CEE9F60}"/>
              </a:ext>
            </a:extLst>
          </p:cNvPr>
          <p:cNvSpPr/>
          <p:nvPr/>
        </p:nvSpPr>
        <p:spPr>
          <a:xfrm>
            <a:off x="8147397" y="1880702"/>
            <a:ext cx="18255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Производство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86D4255-79C7-4660-865E-512EAC567FD3}"/>
              </a:ext>
            </a:extLst>
          </p:cNvPr>
          <p:cNvSpPr/>
          <p:nvPr/>
        </p:nvSpPr>
        <p:spPr>
          <a:xfrm rot="16200000">
            <a:off x="4279920" y="2846945"/>
            <a:ext cx="21068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HSE Sans" panose="02000000000000000000" pitchFamily="50" charset="-52"/>
                <a:cs typeface="Arial" panose="020B0604020202020204" pitchFamily="34" charset="0"/>
              </a:rPr>
              <a:t>Интенсивность отказов 1/ч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6912DF5-8031-48C8-83B1-DC4909DFD8E5}"/>
              </a:ext>
            </a:extLst>
          </p:cNvPr>
          <p:cNvSpPr/>
          <p:nvPr/>
        </p:nvSpPr>
        <p:spPr>
          <a:xfrm>
            <a:off x="6734581" y="4211190"/>
            <a:ext cx="1334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HSE Sans" panose="02000000000000000000" pitchFamily="50" charset="-52"/>
                <a:cs typeface="Arial" panose="020B0604020202020204" pitchFamily="34" charset="0"/>
              </a:rPr>
              <a:t>Завышенные</a:t>
            </a:r>
          </a:p>
          <a:p>
            <a:r>
              <a:rPr lang="ru-RU" sz="1200" dirty="0">
                <a:latin typeface="HSE Sans" panose="02000000000000000000" pitchFamily="50" charset="-52"/>
                <a:cs typeface="Arial" panose="020B0604020202020204" pitchFamily="34" charset="0"/>
              </a:rPr>
              <a:t>показатели</a:t>
            </a:r>
          </a:p>
          <a:p>
            <a:r>
              <a:rPr lang="ru-RU" sz="1200" dirty="0">
                <a:latin typeface="HSE Sans" panose="02000000000000000000" pitchFamily="50" charset="-52"/>
                <a:cs typeface="Arial" panose="020B0604020202020204" pitchFamily="34" charset="0"/>
              </a:rPr>
              <a:t>безотказности!</a:t>
            </a:r>
          </a:p>
        </p:txBody>
      </p:sp>
    </p:spTree>
    <p:extLst>
      <p:ext uri="{BB962C8B-B14F-4D97-AF65-F5344CB8AC3E}">
        <p14:creationId xmlns:p14="http://schemas.microsoft.com/office/powerpoint/2010/main" val="2766629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>
            <a:extLst>
              <a:ext uri="{FF2B5EF4-FFF2-40B4-BE49-F238E27FC236}">
                <a16:creationId xmlns:a16="http://schemas.microsoft.com/office/drawing/2014/main" id="{5CF31B9A-3067-4C6D-936B-DB36E863F439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55F7B10D-2D11-4AB9-8840-7F38659B0AF5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DB64B2B8-794F-423D-A2A6-E84E0A9E02A0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355D3F-B29D-404D-BAC5-87F21B91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800" y="2485242"/>
            <a:ext cx="6960399" cy="3358088"/>
          </a:xfrm>
          <a:prstGeom prst="rect">
            <a:avLst/>
          </a:prstGeom>
        </p:spPr>
      </p:pic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A4259660-C0DB-4512-8333-ACE3F4EAA703}"/>
              </a:ext>
            </a:extLst>
          </p:cNvPr>
          <p:cNvSpPr txBox="1">
            <a:spLocks/>
          </p:cNvSpPr>
          <p:nvPr/>
        </p:nvSpPr>
        <p:spPr>
          <a:xfrm>
            <a:off x="896839" y="1461558"/>
            <a:ext cx="7887238" cy="84389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2060"/>
                </a:solidFill>
                <a:latin typeface="HSE Sans Black" panose="02000000000000000000" pitchFamily="50" charset="0"/>
                <a:cs typeface="Arial" panose="020B0604020202020204" pitchFamily="34" charset="0"/>
              </a:rPr>
              <a:t>Моделирование по уровням электронного модуля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1C6DFE8-7636-4CBF-BF87-56848F8FF858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962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>
            <a:extLst>
              <a:ext uri="{FF2B5EF4-FFF2-40B4-BE49-F238E27FC236}">
                <a16:creationId xmlns:a16="http://schemas.microsoft.com/office/drawing/2014/main" id="{5CF31B9A-3067-4C6D-936B-DB36E863F439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55F7B10D-2D11-4AB9-8840-7F38659B0AF5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DB64B2B8-794F-423D-A2A6-E84E0A9E02A0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A4259660-C0DB-4512-8333-ACE3F4EAA703}"/>
              </a:ext>
            </a:extLst>
          </p:cNvPr>
          <p:cNvSpPr txBox="1">
            <a:spLocks/>
          </p:cNvSpPr>
          <p:nvPr/>
        </p:nvSpPr>
        <p:spPr>
          <a:xfrm>
            <a:off x="896839" y="1461558"/>
            <a:ext cx="7887238" cy="84389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2060"/>
                </a:solidFill>
                <a:latin typeface="HSE Sans Black" panose="02000000000000000000" pitchFamily="50" charset="0"/>
                <a:cs typeface="Arial" panose="020B0604020202020204" pitchFamily="34" charset="0"/>
              </a:rPr>
              <a:t>Разбиение по причинам отказа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8C5F63-59BD-4C10-A07D-7B3A7B8D1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320" y="2265681"/>
            <a:ext cx="7579360" cy="3937714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F9B00E53-8CF3-4790-BD75-FD59D8D3A629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453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>
            <a:extLst>
              <a:ext uri="{FF2B5EF4-FFF2-40B4-BE49-F238E27FC236}">
                <a16:creationId xmlns:a16="http://schemas.microsoft.com/office/drawing/2014/main" id="{5CF31B9A-3067-4C6D-936B-DB36E863F439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55F7B10D-2D11-4AB9-8840-7F38659B0AF5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DB64B2B8-794F-423D-A2A6-E84E0A9E02A0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A4259660-C0DB-4512-8333-ACE3F4EAA703}"/>
              </a:ext>
            </a:extLst>
          </p:cNvPr>
          <p:cNvSpPr txBox="1">
            <a:spLocks/>
          </p:cNvSpPr>
          <p:nvPr/>
        </p:nvSpPr>
        <p:spPr>
          <a:xfrm>
            <a:off x="896839" y="1461558"/>
            <a:ext cx="7887238" cy="84389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2060"/>
                </a:solidFill>
                <a:latin typeface="HSE Sans Black" panose="02000000000000000000" pitchFamily="50" charset="0"/>
                <a:cs typeface="Arial" panose="020B0604020202020204" pitchFamily="34" charset="0"/>
              </a:rPr>
              <a:t>Советы по улучшению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C0741A-0532-403A-A5BD-314403262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122" y="1980546"/>
            <a:ext cx="7601756" cy="3951408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4513F19C-45E7-4FC2-91CA-64439945AC15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471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>
            <a:extLst>
              <a:ext uri="{FF2B5EF4-FFF2-40B4-BE49-F238E27FC236}">
                <a16:creationId xmlns:a16="http://schemas.microsoft.com/office/drawing/2014/main" id="{5CF31B9A-3067-4C6D-936B-DB36E863F439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55F7B10D-2D11-4AB9-8840-7F38659B0AF5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DB64B2B8-794F-423D-A2A6-E84E0A9E02A0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A4259660-C0DB-4512-8333-ACE3F4EAA703}"/>
              </a:ext>
            </a:extLst>
          </p:cNvPr>
          <p:cNvSpPr txBox="1">
            <a:spLocks/>
          </p:cNvSpPr>
          <p:nvPr/>
        </p:nvSpPr>
        <p:spPr>
          <a:xfrm>
            <a:off x="896839" y="1461558"/>
            <a:ext cx="7887238" cy="84389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2060"/>
              </a:solidFill>
              <a:latin typeface="HSE Sans Black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4854D7F2-59C6-4E02-85C8-99759451B8DD}"/>
              </a:ext>
            </a:extLst>
          </p:cNvPr>
          <p:cNvSpPr txBox="1">
            <a:spLocks/>
          </p:cNvSpPr>
          <p:nvPr/>
        </p:nvSpPr>
        <p:spPr>
          <a:xfrm>
            <a:off x="1059264" y="1334199"/>
            <a:ext cx="9974496" cy="84389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2060"/>
                </a:solidFill>
                <a:latin typeface="HSE Sans Black" panose="02000000000000000000" pitchFamily="50" charset="0"/>
                <a:cs typeface="Arial" panose="020B0604020202020204" pitchFamily="34" charset="0"/>
              </a:rPr>
              <a:t>Предполагаемые результаты: Структура агрегации проблем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5FBB65-65D4-430D-B21E-87092153F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26" y="1976976"/>
            <a:ext cx="10953345" cy="4000734"/>
          </a:xfrm>
          <a:prstGeom prst="rect">
            <a:avLst/>
          </a:prstGeom>
        </p:spPr>
      </p:pic>
      <p:sp>
        <p:nvSpPr>
          <p:cNvPr id="11" name="Текст 6">
            <a:extLst>
              <a:ext uri="{FF2B5EF4-FFF2-40B4-BE49-F238E27FC236}">
                <a16:creationId xmlns:a16="http://schemas.microsoft.com/office/drawing/2014/main" id="{40C17CD9-70DC-48AE-A28D-4EAEA4A1BA74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84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>
            <a:extLst>
              <a:ext uri="{FF2B5EF4-FFF2-40B4-BE49-F238E27FC236}">
                <a16:creationId xmlns:a16="http://schemas.microsoft.com/office/drawing/2014/main" id="{5CF31B9A-3067-4C6D-936B-DB36E863F439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55F7B10D-2D11-4AB9-8840-7F38659B0AF5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DB64B2B8-794F-423D-A2A6-E84E0A9E02A0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A4259660-C0DB-4512-8333-ACE3F4EAA703}"/>
              </a:ext>
            </a:extLst>
          </p:cNvPr>
          <p:cNvSpPr txBox="1">
            <a:spLocks/>
          </p:cNvSpPr>
          <p:nvPr/>
        </p:nvSpPr>
        <p:spPr>
          <a:xfrm>
            <a:off x="896839" y="1461558"/>
            <a:ext cx="7887238" cy="84389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2060"/>
              </a:solidFill>
              <a:latin typeface="HSE Sans Black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4854D7F2-59C6-4E02-85C8-99759451B8DD}"/>
              </a:ext>
            </a:extLst>
          </p:cNvPr>
          <p:cNvSpPr txBox="1">
            <a:spLocks/>
          </p:cNvSpPr>
          <p:nvPr/>
        </p:nvSpPr>
        <p:spPr>
          <a:xfrm>
            <a:off x="1059264" y="1334199"/>
            <a:ext cx="9974496" cy="84389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2060"/>
                </a:solidFill>
                <a:latin typeface="HSE Sans Black" panose="02000000000000000000" pitchFamily="50" charset="0"/>
                <a:cs typeface="Arial" panose="020B0604020202020204" pitchFamily="34" charset="0"/>
              </a:rPr>
              <a:t>Предполагаемые результаты: Спецификации вопросов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20D8B5A-9794-4061-88A8-3C8AB92C6527}"/>
              </a:ext>
            </a:extLst>
          </p:cNvPr>
          <p:cNvGrpSpPr/>
          <p:nvPr/>
        </p:nvGrpSpPr>
        <p:grpSpPr>
          <a:xfrm>
            <a:off x="1066239" y="1738947"/>
            <a:ext cx="4785847" cy="1770224"/>
            <a:chOff x="1310153" y="2925721"/>
            <a:chExt cx="4785847" cy="1770224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EF5A8306-92EB-49CF-A8F8-42FF7592A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0153" y="3587690"/>
              <a:ext cx="478584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ru-RU" altLang="ru-RU" sz="3200" dirty="0">
                  <a:solidFill>
                    <a:srgbClr val="002060"/>
                  </a:solidFill>
                  <a:latin typeface="HSE Sans" panose="02000000000000000000" pitchFamily="50" charset="-52"/>
                </a:rPr>
                <a:t>Интеграция</a:t>
              </a:r>
            </a:p>
          </p:txBody>
        </p:sp>
        <p:pic>
          <p:nvPicPr>
            <p:cNvPr id="15" name="Picture 2" descr="A methodology for components reliability | FIDES">
              <a:extLst>
                <a:ext uri="{FF2B5EF4-FFF2-40B4-BE49-F238E27FC236}">
                  <a16:creationId xmlns:a16="http://schemas.microsoft.com/office/drawing/2014/main" id="{5FC54C3A-8577-4E34-BBFF-16B25932C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539" y="2925721"/>
              <a:ext cx="2050655" cy="1770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C9BB34-10EE-46C9-ABE6-2D16E664C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209" y="1835797"/>
            <a:ext cx="3848543" cy="43161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9A0739-0471-4A73-84D8-ECDD5DBB5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215" y="3619619"/>
            <a:ext cx="4172652" cy="2798856"/>
          </a:xfrm>
          <a:prstGeom prst="rect">
            <a:avLst/>
          </a:prstGeom>
        </p:spPr>
      </p:pic>
      <p:sp>
        <p:nvSpPr>
          <p:cNvPr id="13" name="Текст 6">
            <a:extLst>
              <a:ext uri="{FF2B5EF4-FFF2-40B4-BE49-F238E27FC236}">
                <a16:creationId xmlns:a16="http://schemas.microsoft.com/office/drawing/2014/main" id="{76DF5D29-B28D-4332-8691-B38EFB31DDC0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60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095" y="1159083"/>
            <a:ext cx="8996131" cy="607288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HSE Sans Black" panose="02000000000000000000" pitchFamily="50" charset="0"/>
                <a:cs typeface="Arial" panose="020B0604020202020204" pitchFamily="34" charset="0"/>
              </a:rPr>
              <a:t>Влияние Системы Менеджмента Качества на целевой уровень надежности ЭМ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CEE8A48-8194-463C-8C69-DF6BF74E65A4}"/>
              </a:ext>
            </a:extLst>
          </p:cNvPr>
          <p:cNvSpPr/>
          <p:nvPr/>
        </p:nvSpPr>
        <p:spPr>
          <a:xfrm>
            <a:off x="499095" y="3462727"/>
            <a:ext cx="8246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b="1" dirty="0">
                <a:latin typeface="HSE Sans" panose="02000000000000000000" pitchFamily="50" charset="-52"/>
                <a:ea typeface="ＭＳ Ｐゴシック"/>
                <a:cs typeface="Arial" panose="020B0604020202020204" pitchFamily="34" charset="0"/>
              </a:rPr>
              <a:t>Причины неэффективного функционирования СМК на предприятиях 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B7CDEA1-D0E2-4BFD-BAD2-A5AE2CDFAD46}"/>
              </a:ext>
            </a:extLst>
          </p:cNvPr>
          <p:cNvSpPr/>
          <p:nvPr/>
        </p:nvSpPr>
        <p:spPr>
          <a:xfrm>
            <a:off x="659066" y="3773197"/>
            <a:ext cx="95050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Отстраненность высшего руководства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Требования ISO 9001 реализуются не в полной мере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Некомпетентность в интерпретации требований ISO 9001 </a:t>
            </a: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(без учета отраслевой специфики)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Непонимание организации СМК подавляющим большинством персонала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Фиктивное «внедрение» СМК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Нарушение этапов процесса сертификации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Невыполнение организацией в полном объеме требований ISO 9001 по обеспечению удовлетворенности потребителей и отсутствие ориентации органов по сертификации на проверку этого требования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Низкая достоверность статистических данных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Недостаточный объем аудиторских проверок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BA680FF-EF45-4CC9-9F53-52124A9A8F1E}"/>
              </a:ext>
            </a:extLst>
          </p:cNvPr>
          <p:cNvSpPr/>
          <p:nvPr/>
        </p:nvSpPr>
        <p:spPr>
          <a:xfrm>
            <a:off x="659066" y="2135975"/>
            <a:ext cx="3589765" cy="1277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563" indent="-182563">
              <a:buFont typeface="+mj-lt"/>
              <a:buAutoNum type="arabicPeriod"/>
            </a:pPr>
            <a:r>
              <a:rPr lang="ru-RU" sz="1100" dirty="0">
                <a:latin typeface="HSE Sans" panose="02000000000000000000" pitchFamily="50" charset="-52"/>
                <a:cs typeface="Arial" panose="020B0604020202020204" pitchFamily="34" charset="0"/>
              </a:rPr>
              <a:t>Ориентация на потребителя</a:t>
            </a:r>
          </a:p>
          <a:p>
            <a:pPr marL="182563" indent="-182563">
              <a:buFont typeface="+mj-lt"/>
              <a:buAutoNum type="arabicPeriod"/>
            </a:pPr>
            <a:r>
              <a:rPr lang="ru-RU" sz="1100" dirty="0">
                <a:latin typeface="HSE Sans" panose="02000000000000000000" pitchFamily="50" charset="-52"/>
                <a:cs typeface="Arial" panose="020B0604020202020204" pitchFamily="34" charset="0"/>
              </a:rPr>
              <a:t>Лидерство</a:t>
            </a:r>
          </a:p>
          <a:p>
            <a:pPr marL="182563" indent="-182563">
              <a:buFont typeface="+mj-lt"/>
              <a:buAutoNum type="arabicPeriod"/>
            </a:pPr>
            <a:r>
              <a:rPr lang="ru-RU" sz="1100" dirty="0">
                <a:latin typeface="HSE Sans" panose="02000000000000000000" pitchFamily="50" charset="-52"/>
                <a:cs typeface="Arial" panose="020B0604020202020204" pitchFamily="34" charset="0"/>
              </a:rPr>
              <a:t>Взаимодействие работников</a:t>
            </a:r>
          </a:p>
          <a:p>
            <a:pPr marL="182563" indent="-182563">
              <a:buFont typeface="+mj-lt"/>
              <a:buAutoNum type="arabicPeriod"/>
            </a:pPr>
            <a:r>
              <a:rPr lang="ru-RU" sz="1100" dirty="0">
                <a:latin typeface="HSE Sans" panose="02000000000000000000" pitchFamily="50" charset="-52"/>
                <a:cs typeface="Arial" panose="020B0604020202020204" pitchFamily="34" charset="0"/>
              </a:rPr>
              <a:t>Процессный подход</a:t>
            </a:r>
          </a:p>
          <a:p>
            <a:pPr marL="182563" indent="-182563">
              <a:buFont typeface="+mj-lt"/>
              <a:buAutoNum type="arabicPeriod"/>
            </a:pPr>
            <a:r>
              <a:rPr lang="ru-RU" sz="1100" dirty="0">
                <a:latin typeface="HSE Sans" panose="02000000000000000000" pitchFamily="50" charset="-52"/>
                <a:cs typeface="Arial" panose="020B0604020202020204" pitchFamily="34" charset="0"/>
              </a:rPr>
              <a:t>Улучшение</a:t>
            </a:r>
          </a:p>
          <a:p>
            <a:pPr marL="182563" indent="-182563">
              <a:buFont typeface="+mj-lt"/>
              <a:buAutoNum type="arabicPeriod"/>
            </a:pPr>
            <a:r>
              <a:rPr lang="ru-RU" sz="1100" dirty="0">
                <a:latin typeface="HSE Sans" panose="02000000000000000000" pitchFamily="50" charset="-52"/>
                <a:cs typeface="Arial" panose="020B0604020202020204" pitchFamily="34" charset="0"/>
              </a:rPr>
              <a:t>Принятие решений, основанное на свидетельствах</a:t>
            </a:r>
          </a:p>
          <a:p>
            <a:pPr marL="182563" indent="-182563">
              <a:buFont typeface="+mj-lt"/>
              <a:buAutoNum type="arabicPeriod"/>
            </a:pPr>
            <a:r>
              <a:rPr lang="ru-RU" sz="1100" dirty="0">
                <a:latin typeface="HSE Sans" panose="02000000000000000000" pitchFamily="50" charset="-52"/>
                <a:cs typeface="Arial" panose="020B0604020202020204" pitchFamily="34" charset="0"/>
              </a:rPr>
              <a:t>Менеджмент взаимоотношений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B12880F-ABA0-4C72-9E45-0E105FD32C50}"/>
              </a:ext>
            </a:extLst>
          </p:cNvPr>
          <p:cNvSpPr/>
          <p:nvPr/>
        </p:nvSpPr>
        <p:spPr>
          <a:xfrm>
            <a:off x="4331474" y="2144510"/>
            <a:ext cx="5556329" cy="1277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160338">
              <a:buFont typeface="+mj-lt"/>
              <a:buAutoNum type="arabicPeriod"/>
            </a:pPr>
            <a:r>
              <a:rPr lang="ru-RU" sz="1100" dirty="0">
                <a:latin typeface="HSE Sans" panose="02000000000000000000" pitchFamily="50" charset="-52"/>
                <a:cs typeface="Arial" panose="020B0604020202020204" pitchFamily="34" charset="0"/>
              </a:rPr>
              <a:t>Выполнение требований потребителей и стремление превзойти их ожидания</a:t>
            </a:r>
          </a:p>
          <a:p>
            <a:pPr marL="342900" indent="-160338">
              <a:buFont typeface="+mj-lt"/>
              <a:buAutoNum type="arabicPeriod"/>
            </a:pPr>
            <a:r>
              <a:rPr lang="ru-RU" sz="1100" dirty="0">
                <a:solidFill>
                  <a:srgbClr val="00206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Единство цели и направления деятельности</a:t>
            </a:r>
          </a:p>
          <a:p>
            <a:pPr marL="342900" indent="-160338">
              <a:buFont typeface="+mj-lt"/>
              <a:buAutoNum type="arabicPeriod"/>
            </a:pPr>
            <a:r>
              <a:rPr lang="ru-RU" sz="1100" dirty="0">
                <a:latin typeface="HSE Sans" panose="02000000000000000000" pitchFamily="50" charset="-52"/>
                <a:cs typeface="Arial" panose="020B0604020202020204" pitchFamily="34" charset="0"/>
              </a:rPr>
              <a:t>Компетентность персонала для создания ценности</a:t>
            </a:r>
          </a:p>
          <a:p>
            <a:pPr marL="342900" indent="-160338">
              <a:buFont typeface="+mj-lt"/>
              <a:buAutoNum type="arabicPeriod"/>
            </a:pPr>
            <a:r>
              <a:rPr lang="ru-RU" sz="1100" b="1" dirty="0">
                <a:latin typeface="HSE Sans" panose="02000000000000000000" pitchFamily="50" charset="-52"/>
                <a:cs typeface="Arial" panose="020B0604020202020204" pitchFamily="34" charset="0"/>
              </a:rPr>
              <a:t>Получение последовательных и прогнозируемых результатов</a:t>
            </a:r>
          </a:p>
          <a:p>
            <a:pPr marL="342900" indent="-160338">
              <a:buFont typeface="+mj-lt"/>
              <a:buAutoNum type="arabicPeriod"/>
            </a:pPr>
            <a:r>
              <a:rPr lang="ru-RU" sz="1100" b="1" dirty="0">
                <a:latin typeface="HSE Sans" panose="02000000000000000000" pitchFamily="50" charset="-52"/>
                <a:cs typeface="Arial" panose="020B0604020202020204" pitchFamily="34" charset="0"/>
              </a:rPr>
              <a:t>Уровни осуществления деятельности (полнота выполнения)</a:t>
            </a:r>
          </a:p>
          <a:p>
            <a:pPr marL="342900" indent="-160338">
              <a:buFont typeface="+mj-lt"/>
              <a:buAutoNum type="arabicPeriod"/>
            </a:pPr>
            <a:r>
              <a:rPr lang="ru-RU" sz="1100" b="1" dirty="0">
                <a:latin typeface="HSE Sans" panose="02000000000000000000" pitchFamily="50" charset="-52"/>
                <a:cs typeface="Arial" panose="020B0604020202020204" pitchFamily="34" charset="0"/>
              </a:rPr>
              <a:t>Решения, основанные на анализе статистических и оценке экспертных данных</a:t>
            </a:r>
          </a:p>
          <a:p>
            <a:pPr marL="342900" indent="-160338">
              <a:buFont typeface="+mj-lt"/>
              <a:buAutoNum type="arabicPeriod"/>
            </a:pPr>
            <a:r>
              <a:rPr lang="ru-RU" sz="1100" dirty="0">
                <a:latin typeface="HSE Sans" panose="02000000000000000000" pitchFamily="50" charset="-52"/>
                <a:cs typeface="Arial" panose="020B0604020202020204" pitchFamily="34" charset="0"/>
              </a:rPr>
              <a:t>Взаимоотношение с поставщиками</a:t>
            </a: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525D6AB4-47B6-4962-9946-DF65CA77B123}"/>
              </a:ext>
            </a:extLst>
          </p:cNvPr>
          <p:cNvCxnSpPr/>
          <p:nvPr/>
        </p:nvCxnSpPr>
        <p:spPr>
          <a:xfrm>
            <a:off x="2963322" y="2278599"/>
            <a:ext cx="1584176" cy="8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E2949DD7-CB25-424E-A982-B113E2C96123}"/>
              </a:ext>
            </a:extLst>
          </p:cNvPr>
          <p:cNvCxnSpPr/>
          <p:nvPr/>
        </p:nvCxnSpPr>
        <p:spPr>
          <a:xfrm>
            <a:off x="1811194" y="2447875"/>
            <a:ext cx="2736304" cy="1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F083B034-C35D-41A9-97BD-335558850D6F}"/>
              </a:ext>
            </a:extLst>
          </p:cNvPr>
          <p:cNvCxnSpPr/>
          <p:nvPr/>
        </p:nvCxnSpPr>
        <p:spPr>
          <a:xfrm>
            <a:off x="2938863" y="2618544"/>
            <a:ext cx="1608635" cy="2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67D4EF2A-FAB0-4E78-A428-54138DEBBF46}"/>
              </a:ext>
            </a:extLst>
          </p:cNvPr>
          <p:cNvCxnSpPr/>
          <p:nvPr/>
        </p:nvCxnSpPr>
        <p:spPr>
          <a:xfrm flipV="1">
            <a:off x="2308893" y="2778587"/>
            <a:ext cx="2238605" cy="45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B77EB03F-4567-4664-9517-283C7599569E}"/>
              </a:ext>
            </a:extLst>
          </p:cNvPr>
          <p:cNvCxnSpPr/>
          <p:nvPr/>
        </p:nvCxnSpPr>
        <p:spPr>
          <a:xfrm flipV="1">
            <a:off x="1811194" y="2940499"/>
            <a:ext cx="2736304" cy="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95D2772D-AB61-443A-B508-774F618BF676}"/>
              </a:ext>
            </a:extLst>
          </p:cNvPr>
          <p:cNvCxnSpPr/>
          <p:nvPr/>
        </p:nvCxnSpPr>
        <p:spPr>
          <a:xfrm>
            <a:off x="3107338" y="3274301"/>
            <a:ext cx="1440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C9485C4-7F3D-4A6F-86F0-AC14F751C894}"/>
              </a:ext>
            </a:extLst>
          </p:cNvPr>
          <p:cNvSpPr txBox="1"/>
          <p:nvPr/>
        </p:nvSpPr>
        <p:spPr>
          <a:xfrm>
            <a:off x="659066" y="5985290"/>
            <a:ext cx="9469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Только </a:t>
            </a:r>
            <a:r>
              <a:rPr lang="ru-RU" sz="1400" b="1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статистических</a:t>
            </a:r>
            <a:r>
              <a:rPr lang="ru-RU" sz="14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 данных </a:t>
            </a:r>
            <a:r>
              <a:rPr lang="ru-RU" sz="1400" u="sng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недостаточно</a:t>
            </a:r>
            <a:r>
              <a:rPr lang="ru-RU" sz="14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 для оценки «коэффициента качества производства».</a:t>
            </a:r>
          </a:p>
          <a:p>
            <a:pPr algn="just"/>
            <a:r>
              <a:rPr lang="ru-RU" sz="1400" u="sng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Необходимо расширять объем</a:t>
            </a:r>
            <a:r>
              <a:rPr lang="ru-RU" sz="14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экспертных оценок</a:t>
            </a:r>
            <a:r>
              <a:rPr lang="ru-RU" sz="14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400" u="sng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Необходим</a:t>
            </a:r>
            <a:r>
              <a:rPr lang="ru-RU" sz="14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последовательный</a:t>
            </a:r>
            <a:r>
              <a:rPr lang="ru-RU" sz="14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 контроль полноты выполнения необходимых требований (мероприятий).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70C2AD5E-FE7D-47A2-AE43-EC583B0C4E12}"/>
              </a:ext>
            </a:extLst>
          </p:cNvPr>
          <p:cNvCxnSpPr/>
          <p:nvPr/>
        </p:nvCxnSpPr>
        <p:spPr>
          <a:xfrm>
            <a:off x="4331474" y="3142755"/>
            <a:ext cx="21602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AEA7B785-5778-4771-BCD9-035BC3683E48}"/>
              </a:ext>
            </a:extLst>
          </p:cNvPr>
          <p:cNvSpPr/>
          <p:nvPr/>
        </p:nvSpPr>
        <p:spPr>
          <a:xfrm>
            <a:off x="499095" y="1828105"/>
            <a:ext cx="8246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b="1" dirty="0">
                <a:latin typeface="HSE Sans" panose="02000000000000000000" pitchFamily="50" charset="-52"/>
                <a:ea typeface="ＭＳ Ｐゴシック"/>
                <a:cs typeface="Arial" panose="020B0604020202020204" pitchFamily="34" charset="0"/>
              </a:rPr>
              <a:t>Принципы менеджмента качества</a:t>
            </a:r>
          </a:p>
        </p:txBody>
      </p:sp>
      <p:pic>
        <p:nvPicPr>
          <p:cNvPr id="4098" name="Picture 2" descr="Фон внимание (54 фото) » Фоны и обои для рабочего стола. Картинки для  заставки на телефон">
            <a:extLst>
              <a:ext uri="{FF2B5EF4-FFF2-40B4-BE49-F238E27FC236}">
                <a16:creationId xmlns:a16="http://schemas.microsoft.com/office/drawing/2014/main" id="{942F470F-EEC7-40BB-8366-D6D81EF89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1" t="12935" r="38060" b="3570"/>
          <a:stretch/>
        </p:blipFill>
        <p:spPr bwMode="auto">
          <a:xfrm>
            <a:off x="9792470" y="5812709"/>
            <a:ext cx="371653" cy="9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3D3EF3E-77CF-4B98-B94F-E7A10FC36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911" y="1294802"/>
            <a:ext cx="2072612" cy="71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Текст 4">
            <a:extLst>
              <a:ext uri="{FF2B5EF4-FFF2-40B4-BE49-F238E27FC236}">
                <a16:creationId xmlns:a16="http://schemas.microsoft.com/office/drawing/2014/main" id="{62BE7470-A28C-4BB6-AD30-81FCF4B62B08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28" name="Текст 5">
            <a:extLst>
              <a:ext uri="{FF2B5EF4-FFF2-40B4-BE49-F238E27FC236}">
                <a16:creationId xmlns:a16="http://schemas.microsoft.com/office/drawing/2014/main" id="{7105FFB3-351F-4A88-8057-F59EF8C856E8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id="{CADE39A3-BE9C-4326-A56E-4A94096A20FE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EE4F66C1-9CE9-4F95-AA23-8B602110473A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11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70BEA56-5DA1-4FDE-B515-B806049A9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131" y="1702329"/>
            <a:ext cx="5245560" cy="777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Международные стандарты и их ограничения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BF2C30D-6016-4F5B-92F8-A02A6EA51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00ED9C5-CDF4-4438-BE5E-2121A4745B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AB69C034-D304-4874-A871-FFC3666749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108166" cy="408109"/>
          </a:xfrm>
        </p:spPr>
        <p:txBody>
          <a:bodyPr/>
          <a:lstStyle/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B4539AD2-D06A-41F4-AFE2-287F35A3E2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667" b="16667"/>
          <a:stretch>
            <a:fillRect/>
          </a:stretch>
        </p:blipFill>
        <p:spPr>
          <a:xfrm>
            <a:off x="6673303" y="1520467"/>
            <a:ext cx="4862849" cy="4862849"/>
          </a:xfrm>
          <a:prstGeom prst="rect">
            <a:avLst/>
          </a:prstGeom>
        </p:spPr>
      </p:pic>
      <p:sp>
        <p:nvSpPr>
          <p:cNvPr id="9" name="Shape 1">
            <a:extLst>
              <a:ext uri="{FF2B5EF4-FFF2-40B4-BE49-F238E27FC236}">
                <a16:creationId xmlns:a16="http://schemas.microsoft.com/office/drawing/2014/main" id="{F8133A12-DC51-481F-97C0-CEB63C3FB06A}"/>
              </a:ext>
            </a:extLst>
          </p:cNvPr>
          <p:cNvSpPr/>
          <p:nvPr/>
        </p:nvSpPr>
        <p:spPr>
          <a:xfrm>
            <a:off x="516570" y="2770185"/>
            <a:ext cx="2795860" cy="1959261"/>
          </a:xfrm>
          <a:prstGeom prst="roundRect">
            <a:avLst>
              <a:gd name="adj" fmla="val 465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5CC66998-6B93-4CCA-B0DA-C4CEAA76A2C3}"/>
              </a:ext>
            </a:extLst>
          </p:cNvPr>
          <p:cNvSpPr/>
          <p:nvPr/>
        </p:nvSpPr>
        <p:spPr>
          <a:xfrm>
            <a:off x="711931" y="296554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404155"/>
                </a:solidFill>
                <a:latin typeface="HSE Sans Black"/>
                <a:ea typeface="Alexandria" pitchFamily="34" charset="-122"/>
                <a:cs typeface="Alexandria" pitchFamily="34" charset="-120"/>
              </a:rPr>
              <a:t>MIL-HDBK-217</a:t>
            </a:r>
            <a:endParaRPr lang="en-US" sz="2400" dirty="0">
              <a:latin typeface="HSE Sans Black"/>
            </a:endParaRPr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A76C5883-B328-4ADD-84F6-7FC173A2E021}"/>
              </a:ext>
            </a:extLst>
          </p:cNvPr>
          <p:cNvSpPr/>
          <p:nvPr/>
        </p:nvSpPr>
        <p:spPr>
          <a:xfrm>
            <a:off x="711932" y="3374229"/>
            <a:ext cx="2533886" cy="13552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75"/>
              </a:lnSpc>
            </a:pPr>
            <a:r>
              <a:rPr lang="en-US" sz="2000" dirty="0">
                <a:solidFill>
                  <a:srgbClr val="404155"/>
                </a:solidFill>
                <a:latin typeface="+mj-lt"/>
                <a:ea typeface="Nobile" pitchFamily="34" charset="-122"/>
                <a:cs typeface="Nobile" pitchFamily="34" charset="-120"/>
              </a:rPr>
              <a:t>Устаревшие данные снижают актуальность и точность.</a:t>
            </a:r>
            <a:endParaRPr lang="en-US" sz="2000" dirty="0">
              <a:latin typeface="+mj-lt"/>
            </a:endParaRPr>
          </a:p>
        </p:txBody>
      </p:sp>
      <p:sp>
        <p:nvSpPr>
          <p:cNvPr id="12" name="Shape 4">
            <a:extLst>
              <a:ext uri="{FF2B5EF4-FFF2-40B4-BE49-F238E27FC236}">
                <a16:creationId xmlns:a16="http://schemas.microsoft.com/office/drawing/2014/main" id="{03B843B5-2101-4B03-9BD0-16827F0AD28F}"/>
              </a:ext>
            </a:extLst>
          </p:cNvPr>
          <p:cNvSpPr/>
          <p:nvPr/>
        </p:nvSpPr>
        <p:spPr>
          <a:xfrm>
            <a:off x="3507792" y="2770184"/>
            <a:ext cx="2809900" cy="1959261"/>
          </a:xfrm>
          <a:prstGeom prst="roundRect">
            <a:avLst>
              <a:gd name="adj" fmla="val 465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F0ED8D82-B3F8-49D7-B413-A7B3F4088FA7}"/>
              </a:ext>
            </a:extLst>
          </p:cNvPr>
          <p:cNvSpPr/>
          <p:nvPr/>
        </p:nvSpPr>
        <p:spPr>
          <a:xfrm>
            <a:off x="3694911" y="295483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800" dirty="0">
                <a:solidFill>
                  <a:srgbClr val="404155"/>
                </a:solidFill>
                <a:latin typeface="HSE Sans Black"/>
                <a:ea typeface="Alexandria" pitchFamily="34" charset="-122"/>
              </a:rPr>
              <a:t>FIDES </a:t>
            </a:r>
            <a:r>
              <a:rPr lang="ru-RU" sz="2800" dirty="0">
                <a:solidFill>
                  <a:srgbClr val="404155"/>
                </a:solidFill>
                <a:latin typeface="HSE Sans Black"/>
                <a:ea typeface="Alexandria" pitchFamily="34" charset="-122"/>
              </a:rPr>
              <a:t>и </a:t>
            </a:r>
            <a:r>
              <a:rPr lang="en-US" sz="2800" dirty="0">
                <a:solidFill>
                  <a:srgbClr val="404155"/>
                </a:solidFill>
                <a:latin typeface="HSE Sans Black"/>
                <a:ea typeface="Alexandria" pitchFamily="34" charset="-122"/>
              </a:rPr>
              <a:t>217Plus</a:t>
            </a:r>
            <a:endParaRPr lang="en-US" sz="2800" dirty="0">
              <a:latin typeface="HSE Sans Black"/>
            </a:endParaRPr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08858782-AF74-4CEE-AA0E-DC804021EB16}"/>
              </a:ext>
            </a:extLst>
          </p:cNvPr>
          <p:cNvSpPr/>
          <p:nvPr/>
        </p:nvSpPr>
        <p:spPr>
          <a:xfrm>
            <a:off x="3708426" y="3374229"/>
            <a:ext cx="2444094" cy="918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75"/>
              </a:lnSpc>
            </a:pPr>
            <a:r>
              <a:rPr lang="en-US" sz="2000" dirty="0">
                <a:solidFill>
                  <a:srgbClr val="404155"/>
                </a:solidFill>
                <a:latin typeface="+mj-lt"/>
                <a:ea typeface="Nobile" pitchFamily="34" charset="-122"/>
                <a:cs typeface="Times New Roman" panose="02020603050405020304" pitchFamily="18" charset="0"/>
              </a:rPr>
              <a:t>Учитывают факторы, но требуют локальной адаптации.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301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151D9EE-5E68-46E0-8093-DE0624A5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effectLst/>
                <a:latin typeface="HSE Sans Black"/>
                <a:ea typeface="Calibri" panose="020F0502020204030204" pitchFamily="34" charset="0"/>
              </a:rPr>
              <a:t>Цель исследования</a:t>
            </a:r>
            <a:endParaRPr lang="ru-RU" sz="2800" dirty="0">
              <a:latin typeface="HSE Sans Black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AB7448-0772-4073-BA17-067BCCE4D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161660"/>
            <a:ext cx="5245561" cy="3393234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Разработать методику оценки надежности ЭМ, которая: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Учет организационно-технологических факторов.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Применима в условиях российского производства.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Позволяет корректировать "коэффициент качества производства" через дифференциальный подход.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B570AFC-835A-406C-AB54-BCED353B41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131A632-F316-4A1B-AE8A-189012D6A4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5B2CB23-F3F7-4C8A-AC89-55C3C789EF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1" y="548720"/>
            <a:ext cx="3356447" cy="408109"/>
          </a:xfrm>
        </p:spPr>
        <p:txBody>
          <a:bodyPr/>
          <a:lstStyle/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32A16547-F48C-4FBF-BB80-C6B3544B6E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667" b="16667"/>
          <a:stretch>
            <a:fillRect/>
          </a:stretch>
        </p:blipFill>
        <p:spPr>
          <a:xfrm>
            <a:off x="6684962" y="1447799"/>
            <a:ext cx="4921139" cy="492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4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Система менеджмента качества">
            <a:extLst>
              <a:ext uri="{FF2B5EF4-FFF2-40B4-BE49-F238E27FC236}">
                <a16:creationId xmlns:a16="http://schemas.microsoft.com/office/drawing/2014/main" id="{1CD7EED2-1558-4B87-8993-F31A1A697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7"/>
          <a:stretch/>
        </p:blipFill>
        <p:spPr bwMode="auto">
          <a:xfrm>
            <a:off x="8467372" y="3444595"/>
            <a:ext cx="3541264" cy="321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447791"/>
            <a:ext cx="7621031" cy="404864"/>
          </a:xfrm>
        </p:spPr>
        <p:txBody>
          <a:bodyPr>
            <a:normAutofit/>
          </a:bodyPr>
          <a:lstStyle/>
          <a:p>
            <a:r>
              <a:rPr lang="ru-RU" dirty="0">
                <a:latin typeface="HSE Sans Black" panose="02000000000000000000" pitchFamily="50" charset="0"/>
                <a:cs typeface="Arial" panose="020B0604020202020204" pitchFamily="34" charset="0"/>
              </a:rPr>
              <a:t>Коэффициент качества производства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443AAF-D337-4B4C-95CB-2416096C6C65}"/>
              </a:ext>
            </a:extLst>
          </p:cNvPr>
          <p:cNvSpPr txBox="1"/>
          <p:nvPr/>
        </p:nvSpPr>
        <p:spPr>
          <a:xfrm>
            <a:off x="2244407" y="3888406"/>
            <a:ext cx="5053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Недостаток:</a:t>
            </a:r>
            <a:r>
              <a:rPr lang="ru-RU" sz="16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является интегральным и усредненным</a:t>
            </a:r>
            <a:r>
              <a:rPr lang="en-US" sz="1600" dirty="0">
                <a:solidFill>
                  <a:srgbClr val="00206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справедлив для высоконадежных ЭМ1 прошлого поколения (до 2000 </a:t>
            </a:r>
            <a:r>
              <a:rPr lang="ru-RU" sz="1600" dirty="0" err="1">
                <a:solidFill>
                  <a:srgbClr val="00206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г.г</a:t>
            </a:r>
            <a:r>
              <a:rPr lang="ru-RU" sz="1600" dirty="0">
                <a:solidFill>
                  <a:srgbClr val="00206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.)!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D3B8462-1C09-4C4B-8C1C-8138F39358B2}"/>
              </a:ext>
            </a:extLst>
          </p:cNvPr>
          <p:cNvSpPr/>
          <p:nvPr/>
        </p:nvSpPr>
        <p:spPr>
          <a:xfrm>
            <a:off x="1834197" y="5310369"/>
            <a:ext cx="25667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HSE Sans" panose="02000000000000000000" pitchFamily="50" charset="-52"/>
                <a:cs typeface="Arial" panose="020B0604020202020204" pitchFamily="34" charset="0"/>
              </a:rPr>
              <a:t>Для Положения «РК - …»: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A90F-D5B2-4613-9B8B-BB1D1142F8F3}"/>
              </a:ext>
            </a:extLst>
          </p:cNvPr>
          <p:cNvSpPr txBox="1"/>
          <p:nvPr/>
        </p:nvSpPr>
        <p:spPr>
          <a:xfrm>
            <a:off x="4400298" y="5279591"/>
            <a:ext cx="1035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HSE Sans" panose="02000000000000000000" pitchFamily="50" charset="-52"/>
                <a:cs typeface="Times New Roman" panose="02020603050405020304" pitchFamily="18" charset="0"/>
              </a:rPr>
              <a:t>K</a:t>
            </a:r>
            <a:r>
              <a:rPr lang="en-US" sz="1200" i="1" dirty="0">
                <a:latin typeface="HSE Sans" panose="02000000000000000000" pitchFamily="50" charset="-52"/>
                <a:cs typeface="Arial" panose="020B0604020202020204" pitchFamily="34" charset="0"/>
              </a:rPr>
              <a:t>A</a:t>
            </a:r>
            <a:r>
              <a:rPr lang="ru-RU" sz="1200" i="1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HSE Sans" panose="02000000000000000000" pitchFamily="50" charset="-52"/>
                <a:cs typeface="Arial" panose="020B0604020202020204" pitchFamily="34" charset="0"/>
              </a:rPr>
              <a:t>=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0.2</a:t>
            </a:r>
            <a:endParaRPr lang="ru-RU" sz="3200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47A9CD2-5F9F-4ACF-8DFC-7193E30B923F}"/>
              </a:ext>
            </a:extLst>
          </p:cNvPr>
          <p:cNvSpPr/>
          <p:nvPr/>
        </p:nvSpPr>
        <p:spPr>
          <a:xfrm>
            <a:off x="183364" y="6410675"/>
            <a:ext cx="3326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HSE Sans" panose="02000000000000000000" pitchFamily="50" charset="-52"/>
                <a:ea typeface="ＭＳ Ｐゴシック"/>
                <a:cs typeface="Arial" panose="020B0604020202020204" pitchFamily="34" charset="0"/>
              </a:rPr>
              <a:t>Справочник «Надежность ЭРИ» 2006</a:t>
            </a:r>
            <a:endParaRPr lang="ru-RU" sz="1400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0FF25EB-756A-4F79-9D70-6EE205815120}"/>
              </a:ext>
            </a:extLst>
          </p:cNvPr>
          <p:cNvSpPr/>
          <p:nvPr/>
        </p:nvSpPr>
        <p:spPr>
          <a:xfrm>
            <a:off x="7278973" y="3074852"/>
            <a:ext cx="46462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HSE Sans" panose="02000000000000000000" pitchFamily="50" charset="-52"/>
                <a:ea typeface="ＭＳ Ｐゴシック"/>
                <a:cs typeface="Arial" panose="020B0604020202020204" pitchFamily="34" charset="0"/>
              </a:rPr>
              <a:t>Суммарная интенсивность отказов ЭМ0 (ЭРИ)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C163BF5-9756-4B4E-A966-C579200006E3}"/>
              </a:ext>
            </a:extLst>
          </p:cNvPr>
          <p:cNvSpPr/>
          <p:nvPr/>
        </p:nvSpPr>
        <p:spPr>
          <a:xfrm>
            <a:off x="2854755" y="3079245"/>
            <a:ext cx="3809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HSE Sans" panose="02000000000000000000" pitchFamily="50" charset="-52"/>
                <a:ea typeface="ＭＳ Ｐゴシック"/>
                <a:cs typeface="Arial" panose="020B0604020202020204" pitchFamily="34" charset="0"/>
              </a:rPr>
              <a:t>«Коэффициент качества производства»</a:t>
            </a:r>
          </a:p>
        </p:txBody>
      </p:sp>
      <p:sp>
        <p:nvSpPr>
          <p:cNvPr id="21" name="Стрелка вправо 16">
            <a:extLst>
              <a:ext uri="{FF2B5EF4-FFF2-40B4-BE49-F238E27FC236}">
                <a16:creationId xmlns:a16="http://schemas.microsoft.com/office/drawing/2014/main" id="{C9409DE5-9EB7-4211-A89E-CC89E292E0B1}"/>
              </a:ext>
            </a:extLst>
          </p:cNvPr>
          <p:cNvSpPr/>
          <p:nvPr/>
        </p:nvSpPr>
        <p:spPr>
          <a:xfrm rot="7849094">
            <a:off x="6316085" y="2807779"/>
            <a:ext cx="265471" cy="169606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22" name="Стрелка вправо 16">
            <a:extLst>
              <a:ext uri="{FF2B5EF4-FFF2-40B4-BE49-F238E27FC236}">
                <a16:creationId xmlns:a16="http://schemas.microsoft.com/office/drawing/2014/main" id="{F27F2720-9BF4-4AB7-B5B8-3AC64AE2FC19}"/>
              </a:ext>
            </a:extLst>
          </p:cNvPr>
          <p:cNvSpPr/>
          <p:nvPr/>
        </p:nvSpPr>
        <p:spPr>
          <a:xfrm rot="3179081">
            <a:off x="7491910" y="2808935"/>
            <a:ext cx="265471" cy="169606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23" name="Стрелка вправо 16">
            <a:extLst>
              <a:ext uri="{FF2B5EF4-FFF2-40B4-BE49-F238E27FC236}">
                <a16:creationId xmlns:a16="http://schemas.microsoft.com/office/drawing/2014/main" id="{E863B552-49A5-4B55-B34C-6AD7C69D487A}"/>
              </a:ext>
            </a:extLst>
          </p:cNvPr>
          <p:cNvSpPr/>
          <p:nvPr/>
        </p:nvSpPr>
        <p:spPr>
          <a:xfrm rot="5400000">
            <a:off x="4730646" y="3595011"/>
            <a:ext cx="265471" cy="169606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24" name="Стрелка вправо 16">
            <a:extLst>
              <a:ext uri="{FF2B5EF4-FFF2-40B4-BE49-F238E27FC236}">
                <a16:creationId xmlns:a16="http://schemas.microsoft.com/office/drawing/2014/main" id="{9B3C1A27-7974-4625-AF8C-7F437357BA6A}"/>
              </a:ext>
            </a:extLst>
          </p:cNvPr>
          <p:cNvSpPr/>
          <p:nvPr/>
        </p:nvSpPr>
        <p:spPr>
          <a:xfrm rot="5400000">
            <a:off x="4730646" y="4889786"/>
            <a:ext cx="265471" cy="169606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40C1E86-6120-4BA7-866F-809E7E1079E9}"/>
              </a:ext>
            </a:extLst>
          </p:cNvPr>
          <p:cNvSpPr/>
          <p:nvPr/>
        </p:nvSpPr>
        <p:spPr>
          <a:xfrm>
            <a:off x="1806509" y="5682690"/>
            <a:ext cx="42894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r>
              <a:rPr lang="ru-RU" sz="1600" dirty="0">
                <a:latin typeface="HSE Sans" panose="02000000000000000000" pitchFamily="50" charset="-52"/>
                <a:cs typeface="Arial" panose="020B0604020202020204" pitchFamily="34" charset="0"/>
              </a:rPr>
              <a:t>Для КГВС «Мороз-6, 7» и «Климат 8» 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CA7916-E8B7-4348-83D8-0BBD95CB305E}"/>
              </a:ext>
            </a:extLst>
          </p:cNvPr>
          <p:cNvSpPr txBox="1"/>
          <p:nvPr/>
        </p:nvSpPr>
        <p:spPr>
          <a:xfrm>
            <a:off x="5538736" y="5895727"/>
            <a:ext cx="1035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HSE Sans" panose="02000000000000000000" pitchFamily="50" charset="-52"/>
                <a:cs typeface="Times New Roman" panose="02020603050405020304" pitchFamily="18" charset="0"/>
              </a:rPr>
              <a:t>K</a:t>
            </a:r>
            <a:r>
              <a:rPr lang="en-US" sz="1200" i="1" dirty="0">
                <a:latin typeface="HSE Sans" panose="02000000000000000000" pitchFamily="50" charset="-52"/>
                <a:cs typeface="Arial" panose="020B0604020202020204" pitchFamily="34" charset="0"/>
              </a:rPr>
              <a:t>A</a:t>
            </a:r>
            <a:r>
              <a:rPr lang="ru-RU" sz="1200" i="1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HSE Sans" panose="02000000000000000000" pitchFamily="50" charset="-52"/>
                <a:cs typeface="Arial" panose="020B0604020202020204" pitchFamily="34" charset="0"/>
              </a:rPr>
              <a:t>=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1</a:t>
            </a:r>
            <a:endParaRPr lang="ru-RU" sz="3200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CF3F3F7-9AD7-4D5A-8976-A05EF7B8E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417" y="2192152"/>
            <a:ext cx="2192228" cy="551890"/>
          </a:xfrm>
          <a:prstGeom prst="rect">
            <a:avLst/>
          </a:prstGeom>
        </p:spPr>
      </p:pic>
      <p:pic>
        <p:nvPicPr>
          <p:cNvPr id="29" name="Picture 2" descr="Спутник Пространство Коммуникации - Бесплатная векторная графика на Pixabay  - Pixabay">
            <a:extLst>
              <a:ext uri="{FF2B5EF4-FFF2-40B4-BE49-F238E27FC236}">
                <a16:creationId xmlns:a16="http://schemas.microsoft.com/office/drawing/2014/main" id="{7BAC82DB-4A1C-4712-9E11-C7688BACF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61" y="5130203"/>
            <a:ext cx="1120018" cy="56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Танк – Бесплатные иконки: транспорт">
            <a:extLst>
              <a:ext uri="{FF2B5EF4-FFF2-40B4-BE49-F238E27FC236}">
                <a16:creationId xmlns:a16="http://schemas.microsoft.com/office/drawing/2014/main" id="{945E76EF-F42E-4F13-9F72-3D42C541D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69" y="5682690"/>
            <a:ext cx="789252" cy="78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От требований к постановкам задач на разработку с помощью архитектурного  проекта - Практические курсы по бизнес-анализу – обучение системных и  бизнес-аналитиков, курсы BABOK">
            <a:extLst>
              <a:ext uri="{FF2B5EF4-FFF2-40B4-BE49-F238E27FC236}">
                <a16:creationId xmlns:a16="http://schemas.microsoft.com/office/drawing/2014/main" id="{76BC2FE0-5742-4168-891C-3641186B8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61" y="2242649"/>
            <a:ext cx="1830846" cy="83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ечатные платы — РЕЗОНИТ — Производство и монтаж печатных плат">
            <a:extLst>
              <a:ext uri="{FF2B5EF4-FFF2-40B4-BE49-F238E27FC236}">
                <a16:creationId xmlns:a16="http://schemas.microsoft.com/office/drawing/2014/main" id="{F93A003E-29EF-4D24-B8C8-F58D4DAB3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t="11418" r="6859" b="6811"/>
          <a:stretch/>
        </p:blipFill>
        <p:spPr bwMode="auto">
          <a:xfrm>
            <a:off x="368127" y="3157165"/>
            <a:ext cx="1937512" cy="15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Требования – Бесплатные иконки: файлы и папки">
            <a:extLst>
              <a:ext uri="{FF2B5EF4-FFF2-40B4-BE49-F238E27FC236}">
                <a16:creationId xmlns:a16="http://schemas.microsoft.com/office/drawing/2014/main" id="{F37B304D-77B7-48C1-A835-665E8AC3A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5396" r="11829" b="4508"/>
          <a:stretch/>
        </p:blipFill>
        <p:spPr bwMode="auto">
          <a:xfrm>
            <a:off x="3624231" y="2101193"/>
            <a:ext cx="681498" cy="76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: изогнутая вверх 1">
            <a:extLst>
              <a:ext uri="{FF2B5EF4-FFF2-40B4-BE49-F238E27FC236}">
                <a16:creationId xmlns:a16="http://schemas.microsoft.com/office/drawing/2014/main" id="{8DF5D661-7790-40DE-BC50-5C0CB4C78704}"/>
              </a:ext>
            </a:extLst>
          </p:cNvPr>
          <p:cNvSpPr/>
          <p:nvPr/>
        </p:nvSpPr>
        <p:spPr>
          <a:xfrm rot="16200000">
            <a:off x="4392808" y="2534705"/>
            <a:ext cx="673126" cy="348420"/>
          </a:xfrm>
          <a:prstGeom prst="bent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SE Sans" panose="02000000000000000000" pitchFamily="50" charset="-52"/>
            </a:endParaRPr>
          </a:p>
        </p:txBody>
      </p:sp>
      <p:sp>
        <p:nvSpPr>
          <p:cNvPr id="31" name="Стрелка вправо 16">
            <a:extLst>
              <a:ext uri="{FF2B5EF4-FFF2-40B4-BE49-F238E27FC236}">
                <a16:creationId xmlns:a16="http://schemas.microsoft.com/office/drawing/2014/main" id="{564056CE-9079-42FF-BA39-E69C2A917D24}"/>
              </a:ext>
            </a:extLst>
          </p:cNvPr>
          <p:cNvSpPr/>
          <p:nvPr/>
        </p:nvSpPr>
        <p:spPr>
          <a:xfrm rot="10433982">
            <a:off x="2476274" y="2473280"/>
            <a:ext cx="837878" cy="15891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33" name="Стрелка вправо 16">
            <a:extLst>
              <a:ext uri="{FF2B5EF4-FFF2-40B4-BE49-F238E27FC236}">
                <a16:creationId xmlns:a16="http://schemas.microsoft.com/office/drawing/2014/main" id="{A8FAF670-1EA9-400B-9F3F-36A5AAA46243}"/>
              </a:ext>
            </a:extLst>
          </p:cNvPr>
          <p:cNvSpPr/>
          <p:nvPr/>
        </p:nvSpPr>
        <p:spPr>
          <a:xfrm rot="9352578">
            <a:off x="2084776" y="3035958"/>
            <a:ext cx="1358464" cy="158188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63A01D18-974D-4CD1-92FC-AF684FAECE4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169102" cy="4079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965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4">
            <a:extLst>
              <a:ext uri="{FF2B5EF4-FFF2-40B4-BE49-F238E27FC236}">
                <a16:creationId xmlns:a16="http://schemas.microsoft.com/office/drawing/2014/main" id="{EA6861FF-E6B1-42E0-8C45-DB71A62CE657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43E6241A-9647-4BB8-9630-1BA8A6DAC49C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DCF06A4D-D70E-4FC9-A2A2-3F3C3F7ACFED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49B28D-2AAA-46EE-BA1C-3B174D34B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075" y="928715"/>
            <a:ext cx="2311997" cy="19857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3239D7-FE75-4BA6-A5F9-C84BF1AF5BFF}"/>
              </a:ext>
            </a:extLst>
          </p:cNvPr>
          <p:cNvSpPr txBox="1"/>
          <p:nvPr/>
        </p:nvSpPr>
        <p:spPr>
          <a:xfrm>
            <a:off x="646780" y="1099665"/>
            <a:ext cx="4640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>
                <a:latin typeface="HSE Sans Black" panose="02000000000000000000" pitchFamily="50" charset="0"/>
              </a:rPr>
              <a:t>Расчет из справочника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B95461-CEC7-4838-AE7C-6307F940070C}"/>
              </a:ext>
            </a:extLst>
          </p:cNvPr>
          <p:cNvSpPr txBox="1"/>
          <p:nvPr/>
        </p:nvSpPr>
        <p:spPr>
          <a:xfrm>
            <a:off x="272700" y="1707105"/>
            <a:ext cx="7306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4000" dirty="0">
                <a:latin typeface="HSE Sans" panose="02000000000000000000" pitchFamily="2" charset="0"/>
              </a:rPr>
              <a:t>λ</a:t>
            </a:r>
            <a:r>
              <a:rPr lang="en-US" sz="4000" baseline="-25000" dirty="0">
                <a:latin typeface="HSE Sans" panose="02000000000000000000" pitchFamily="2" charset="0"/>
              </a:rPr>
              <a:t>P </a:t>
            </a:r>
            <a:r>
              <a:rPr lang="en-US" sz="4000" dirty="0">
                <a:latin typeface="HSE Sans" panose="02000000000000000000" pitchFamily="2" charset="0"/>
              </a:rPr>
              <a:t>= </a:t>
            </a:r>
            <a:r>
              <a:rPr lang="el-GR" sz="4000" dirty="0">
                <a:latin typeface="HSE Sans" panose="02000000000000000000" pitchFamily="2" charset="0"/>
              </a:rPr>
              <a:t>λ</a:t>
            </a:r>
            <a:r>
              <a:rPr lang="en-US" sz="4000" baseline="-25000" dirty="0">
                <a:latin typeface="HSE Sans" panose="02000000000000000000" pitchFamily="2" charset="0"/>
              </a:rPr>
              <a:t>I </a:t>
            </a:r>
            <a:r>
              <a:rPr lang="en-US" sz="4000" dirty="0">
                <a:latin typeface="HSE Sans" panose="02000000000000000000" pitchFamily="2" charset="0"/>
              </a:rPr>
              <a:t>(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p</a:t>
            </a:r>
            <a:r>
              <a:rPr lang="ru-RU" sz="4000" dirty="0">
                <a:latin typeface="HSE Sans" panose="02000000000000000000" pitchFamily="2" charset="0"/>
              </a:rPr>
              <a:t> П</a:t>
            </a:r>
            <a:r>
              <a:rPr lang="en-US" sz="4000" baseline="-25000" dirty="0">
                <a:latin typeface="HSE Sans" panose="02000000000000000000" pitchFamily="2" charset="0"/>
              </a:rPr>
              <a:t>IM</a:t>
            </a:r>
            <a:r>
              <a:rPr lang="en-US" sz="4000" dirty="0">
                <a:latin typeface="HSE Sans" panose="02000000000000000000" pitchFamily="2" charset="0"/>
              </a:rPr>
              <a:t>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ru-RU" sz="4000" baseline="-25000" dirty="0">
                <a:latin typeface="HSE Sans" panose="02000000000000000000" pitchFamily="2" charset="0"/>
              </a:rPr>
              <a:t>Е </a:t>
            </a:r>
            <a:r>
              <a:rPr lang="ru-RU" sz="4000" dirty="0">
                <a:latin typeface="HSE Sans" panose="02000000000000000000" pitchFamily="2" charset="0"/>
              </a:rPr>
              <a:t> + П</a:t>
            </a:r>
            <a:r>
              <a:rPr lang="en-US" sz="4000" baseline="-25000" dirty="0">
                <a:latin typeface="HSE Sans" panose="02000000000000000000" pitchFamily="2" charset="0"/>
              </a:rPr>
              <a:t>D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g </a:t>
            </a:r>
            <a:r>
              <a:rPr lang="ru-RU" sz="4000" dirty="0">
                <a:latin typeface="HSE Sans" panose="02000000000000000000" pitchFamily="2" charset="0"/>
              </a:rPr>
              <a:t>+ П</a:t>
            </a:r>
            <a:r>
              <a:rPr lang="ru-RU" sz="4000" baseline="-25000" dirty="0">
                <a:latin typeface="HSE Sans" panose="02000000000000000000" pitchFamily="2" charset="0"/>
              </a:rPr>
              <a:t>М</a:t>
            </a:r>
            <a:r>
              <a:rPr lang="ru-RU" sz="4000" dirty="0">
                <a:latin typeface="HSE Sans" panose="02000000000000000000" pitchFamily="2" charset="0"/>
              </a:rPr>
              <a:t> П</a:t>
            </a:r>
            <a:r>
              <a:rPr lang="en-US" sz="4000" baseline="-25000" dirty="0">
                <a:latin typeface="HSE Sans" panose="02000000000000000000" pitchFamily="2" charset="0"/>
              </a:rPr>
              <a:t>IM</a:t>
            </a:r>
            <a:r>
              <a:rPr lang="en-US" sz="4000" dirty="0">
                <a:latin typeface="HSE Sans" panose="02000000000000000000" pitchFamily="2" charset="0"/>
              </a:rPr>
              <a:t>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ru-RU" sz="4000" baseline="-25000" dirty="0">
                <a:latin typeface="HSE Sans" panose="02000000000000000000" pitchFamily="2" charset="0"/>
              </a:rPr>
              <a:t>Е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g </a:t>
            </a:r>
            <a:r>
              <a:rPr lang="en-US" sz="4000" dirty="0">
                <a:latin typeface="HSE Sans" panose="02000000000000000000" pitchFamily="2" charset="0"/>
              </a:rPr>
              <a:t>+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S</a:t>
            </a:r>
            <a:r>
              <a:rPr lang="en-US" sz="4000" dirty="0">
                <a:latin typeface="HSE Sans" panose="02000000000000000000" pitchFamily="2" charset="0"/>
              </a:rPr>
              <a:t>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g</a:t>
            </a:r>
            <a:r>
              <a:rPr lang="en-US" sz="4000" dirty="0">
                <a:latin typeface="HSE Sans" panose="02000000000000000000" pitchFamily="2" charset="0"/>
              </a:rPr>
              <a:t> +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I</a:t>
            </a:r>
            <a:r>
              <a:rPr lang="en-US" sz="4000" dirty="0">
                <a:latin typeface="HSE Sans" panose="02000000000000000000" pitchFamily="2" charset="0"/>
              </a:rPr>
              <a:t> +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N </a:t>
            </a:r>
            <a:r>
              <a:rPr lang="en-US" sz="4000" dirty="0">
                <a:latin typeface="HSE Sans" panose="02000000000000000000" pitchFamily="2" charset="0"/>
              </a:rPr>
              <a:t>+</a:t>
            </a:r>
            <a:r>
              <a:rPr lang="ru-RU" sz="4000" dirty="0">
                <a:latin typeface="HSE Sans" panose="02000000000000000000" pitchFamily="2" charset="0"/>
              </a:rPr>
              <a:t> П</a:t>
            </a:r>
            <a:r>
              <a:rPr lang="en-US" sz="4000" baseline="-25000" dirty="0">
                <a:latin typeface="HSE Sans" panose="02000000000000000000" pitchFamily="2" charset="0"/>
              </a:rPr>
              <a:t>W</a:t>
            </a:r>
            <a:r>
              <a:rPr lang="en-US" sz="4000" dirty="0">
                <a:latin typeface="HSE Sans" panose="02000000000000000000" pitchFamily="2" charset="0"/>
              </a:rPr>
              <a:t>) +</a:t>
            </a:r>
            <a:r>
              <a:rPr lang="ru-RU" sz="4000" dirty="0">
                <a:latin typeface="HSE Sans" panose="02000000000000000000" pitchFamily="2" charset="0"/>
              </a:rPr>
              <a:t> </a:t>
            </a:r>
            <a:r>
              <a:rPr lang="el-GR" sz="4000" dirty="0">
                <a:latin typeface="HSE Sans" panose="02000000000000000000" pitchFamily="2" charset="0"/>
              </a:rPr>
              <a:t>λ</a:t>
            </a:r>
            <a:r>
              <a:rPr lang="en-US" sz="4000" baseline="-25000" dirty="0">
                <a:latin typeface="HSE Sans" panose="02000000000000000000" pitchFamily="2" charset="0"/>
              </a:rPr>
              <a:t>SW</a:t>
            </a:r>
            <a:endParaRPr lang="ru-RU" sz="4000" dirty="0">
              <a:latin typeface="HSE Sans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66F8CC-596C-451B-B4EA-9EA4BC787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11" y="3762063"/>
            <a:ext cx="7520895" cy="2058407"/>
          </a:xfrm>
          <a:prstGeom prst="rect">
            <a:avLst/>
          </a:prstGeom>
        </p:spPr>
      </p:pic>
      <p:sp>
        <p:nvSpPr>
          <p:cNvPr id="9" name="Текст 6">
            <a:extLst>
              <a:ext uri="{FF2B5EF4-FFF2-40B4-BE49-F238E27FC236}">
                <a16:creationId xmlns:a16="http://schemas.microsoft.com/office/drawing/2014/main" id="{0C532561-901B-46E3-A1B5-285142397973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842B70-FD09-4494-A6B6-9C7C5BD35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426" y="2914422"/>
            <a:ext cx="4331179" cy="375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8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>
            <a:extLst>
              <a:ext uri="{FF2B5EF4-FFF2-40B4-BE49-F238E27FC236}">
                <a16:creationId xmlns:a16="http://schemas.microsoft.com/office/drawing/2014/main" id="{9F06BF96-6724-46DE-9FDE-F0B2ADDBDDC3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3760885E-CA77-4C44-820C-1E3CFF826D29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618F48AB-8046-4DD6-B56C-C666921A2084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23A108A1-588E-4B50-B852-0423493A1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592678"/>
              </p:ext>
            </p:extLst>
          </p:nvPr>
        </p:nvGraphicFramePr>
        <p:xfrm>
          <a:off x="1216714" y="1450001"/>
          <a:ext cx="3432743" cy="485927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20520">
                  <a:extLst>
                    <a:ext uri="{9D8B030D-6E8A-4147-A177-3AD203B41FA5}">
                      <a16:colId xmlns:a16="http://schemas.microsoft.com/office/drawing/2014/main" val="2875774112"/>
                    </a:ext>
                  </a:extLst>
                </a:gridCol>
                <a:gridCol w="1512223">
                  <a:extLst>
                    <a:ext uri="{9D8B030D-6E8A-4147-A177-3AD203B41FA5}">
                      <a16:colId xmlns:a16="http://schemas.microsoft.com/office/drawing/2014/main" val="1243581316"/>
                    </a:ext>
                  </a:extLst>
                </a:gridCol>
              </a:tblGrid>
              <a:tr h="377206">
                <a:tc>
                  <a:txBody>
                    <a:bodyPr/>
                    <a:lstStyle/>
                    <a:p>
                      <a:pPr rtl="0" fontAlgn="ctr"/>
                      <a:r>
                        <a:rPr lang="ru-RU" sz="1600">
                          <a:effectLst/>
                          <a:latin typeface="HSE Sans" panose="02000000000000000000" pitchFamily="50" charset="-52"/>
                        </a:rPr>
                        <a:t>Конструктивные отказы</a:t>
                      </a: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dirty="0">
                          <a:effectLst/>
                          <a:latin typeface="HSE Sans" panose="02000000000000000000" pitchFamily="50" charset="-52"/>
                        </a:rPr>
                        <a:t>П</a:t>
                      </a:r>
                      <a:r>
                        <a:rPr lang="en-US" sz="2400" baseline="-25000" dirty="0">
                          <a:effectLst/>
                          <a:latin typeface="HSE Sans" panose="02000000000000000000" pitchFamily="50" charset="-52"/>
                        </a:rPr>
                        <a:t>D</a:t>
                      </a:r>
                      <a:endParaRPr lang="en-GB" sz="2400" dirty="0"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6689866"/>
                  </a:ext>
                </a:extLst>
              </a:tr>
              <a:tr h="498450">
                <a:tc>
                  <a:txBody>
                    <a:bodyPr/>
                    <a:lstStyle/>
                    <a:p>
                      <a:pPr rtl="0" fontAlgn="ctr"/>
                      <a:r>
                        <a:rPr lang="ru-RU" sz="1600" dirty="0">
                          <a:effectLst/>
                          <a:latin typeface="HSE Sans" panose="02000000000000000000" pitchFamily="50" charset="-52"/>
                        </a:rPr>
                        <a:t>Производственные отказы</a:t>
                      </a: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dirty="0">
                          <a:effectLst/>
                          <a:latin typeface="HSE Sans" panose="02000000000000000000" pitchFamily="50" charset="-52"/>
                        </a:rPr>
                        <a:t>П</a:t>
                      </a:r>
                      <a:r>
                        <a:rPr lang="en-US" sz="2400" baseline="-25000" dirty="0">
                          <a:effectLst/>
                          <a:latin typeface="HSE Sans" panose="02000000000000000000" pitchFamily="50" charset="-52"/>
                        </a:rPr>
                        <a:t>M</a:t>
                      </a:r>
                      <a:endParaRPr lang="ru-RU" sz="2400" dirty="0"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9214591"/>
                  </a:ext>
                </a:extLst>
              </a:tr>
              <a:tr h="619695">
                <a:tc>
                  <a:txBody>
                    <a:bodyPr/>
                    <a:lstStyle/>
                    <a:p>
                      <a:pPr rtl="0" fontAlgn="ctr"/>
                      <a:r>
                        <a:rPr lang="ru-RU" sz="1600" dirty="0">
                          <a:effectLst/>
                          <a:latin typeface="HSE Sans" panose="02000000000000000000" pitchFamily="50" charset="-52"/>
                        </a:rPr>
                        <a:t>Отказы комплектующих элементов</a:t>
                      </a: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dirty="0">
                          <a:effectLst/>
                          <a:latin typeface="HSE Sans" panose="02000000000000000000" pitchFamily="50" charset="-52"/>
                        </a:rPr>
                        <a:t>П</a:t>
                      </a:r>
                      <a:r>
                        <a:rPr lang="en-US" sz="2400" baseline="-25000" dirty="0">
                          <a:effectLst/>
                          <a:latin typeface="HSE Sans" panose="02000000000000000000" pitchFamily="50" charset="-52"/>
                        </a:rPr>
                        <a:t>P</a:t>
                      </a:r>
                      <a:endParaRPr lang="ru-RU" sz="2400" dirty="0"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2992577"/>
                  </a:ext>
                </a:extLst>
              </a:tr>
              <a:tr h="619695">
                <a:tc>
                  <a:txBody>
                    <a:bodyPr/>
                    <a:lstStyle/>
                    <a:p>
                      <a:pPr rtl="0" fontAlgn="ctr"/>
                      <a:r>
                        <a:rPr lang="ru-RU" sz="1600">
                          <a:effectLst/>
                          <a:latin typeface="HSE Sans" panose="02000000000000000000" pitchFamily="50" charset="-52"/>
                        </a:rPr>
                        <a:t>Несовершенство системы управления</a:t>
                      </a: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dirty="0">
                          <a:effectLst/>
                          <a:latin typeface="HSE Sans" panose="02000000000000000000" pitchFamily="50" charset="-52"/>
                        </a:rPr>
                        <a:t>П</a:t>
                      </a:r>
                      <a:r>
                        <a:rPr lang="en-GB" sz="2400" baseline="-25000" dirty="0">
                          <a:effectLst/>
                          <a:latin typeface="HSE Sans" panose="02000000000000000000" pitchFamily="50" charset="-52"/>
                        </a:rPr>
                        <a:t>S</a:t>
                      </a:r>
                      <a:endParaRPr lang="en-GB" sz="2400" dirty="0"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3740981"/>
                  </a:ext>
                </a:extLst>
              </a:tr>
              <a:tr h="498450">
                <a:tc>
                  <a:txBody>
                    <a:bodyPr/>
                    <a:lstStyle/>
                    <a:p>
                      <a:pPr rtl="0" fontAlgn="ctr"/>
                      <a:r>
                        <a:rPr lang="ru-RU" sz="1600">
                          <a:effectLst/>
                          <a:latin typeface="HSE Sans" panose="02000000000000000000" pitchFamily="50" charset="-52"/>
                        </a:rPr>
                        <a:t>Несовершенство методов контроля</a:t>
                      </a: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dirty="0">
                          <a:effectLst/>
                          <a:latin typeface="HSE Sans" panose="02000000000000000000" pitchFamily="50" charset="-52"/>
                        </a:rPr>
                        <a:t>П</a:t>
                      </a:r>
                      <a:r>
                        <a:rPr lang="en-GB" sz="2400" baseline="-25000" dirty="0">
                          <a:effectLst/>
                          <a:latin typeface="HSE Sans" panose="02000000000000000000" pitchFamily="50" charset="-52"/>
                        </a:rPr>
                        <a:t>N</a:t>
                      </a:r>
                      <a:endParaRPr lang="en-GB" sz="2400" dirty="0"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7599487"/>
                  </a:ext>
                </a:extLst>
              </a:tr>
              <a:tr h="377206">
                <a:tc>
                  <a:txBody>
                    <a:bodyPr/>
                    <a:lstStyle/>
                    <a:p>
                      <a:pPr rtl="0" fontAlgn="ctr"/>
                      <a:r>
                        <a:rPr lang="ru-RU" sz="1600">
                          <a:effectLst/>
                          <a:latin typeface="HSE Sans" panose="02000000000000000000" pitchFamily="50" charset="-52"/>
                        </a:rPr>
                        <a:t>Эксплуатационные отказы</a:t>
                      </a: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dirty="0">
                          <a:effectLst/>
                          <a:latin typeface="HSE Sans" panose="02000000000000000000" pitchFamily="50" charset="-52"/>
                        </a:rPr>
                        <a:t>П</a:t>
                      </a:r>
                      <a:r>
                        <a:rPr lang="en-GB" sz="2400" baseline="-25000" dirty="0">
                          <a:effectLst/>
                          <a:latin typeface="HSE Sans" panose="02000000000000000000" pitchFamily="50" charset="-52"/>
                        </a:rPr>
                        <a:t>I</a:t>
                      </a:r>
                      <a:endParaRPr lang="en-GB" sz="2400" dirty="0"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9816820"/>
                  </a:ext>
                </a:extLst>
              </a:tr>
              <a:tr h="377206">
                <a:tc>
                  <a:txBody>
                    <a:bodyPr/>
                    <a:lstStyle/>
                    <a:p>
                      <a:pPr rtl="0" fontAlgn="ctr"/>
                      <a:r>
                        <a:rPr lang="ru-RU" sz="1600" dirty="0" err="1">
                          <a:effectLst/>
                          <a:latin typeface="HSE Sans" panose="02000000000000000000" pitchFamily="50" charset="-52"/>
                        </a:rPr>
                        <a:t>Деградационные</a:t>
                      </a:r>
                      <a:r>
                        <a:rPr lang="ru-RU" sz="1600" dirty="0">
                          <a:effectLst/>
                          <a:latin typeface="HSE Sans" panose="02000000000000000000" pitchFamily="50" charset="-52"/>
                        </a:rPr>
                        <a:t> отказы</a:t>
                      </a: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dirty="0">
                          <a:effectLst/>
                          <a:latin typeface="HSE Sans" panose="02000000000000000000" pitchFamily="50" charset="-52"/>
                        </a:rPr>
                        <a:t>П</a:t>
                      </a:r>
                      <a:r>
                        <a:rPr lang="en-GB" sz="2400" baseline="-25000" dirty="0">
                          <a:effectLst/>
                          <a:latin typeface="HSE Sans" panose="02000000000000000000" pitchFamily="50" charset="-52"/>
                        </a:rPr>
                        <a:t>W</a:t>
                      </a:r>
                      <a:endParaRPr lang="en-GB" sz="2400" dirty="0"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8279920"/>
                  </a:ext>
                </a:extLst>
              </a:tr>
              <a:tr h="983429">
                <a:tc>
                  <a:txBody>
                    <a:bodyPr/>
                    <a:lstStyle/>
                    <a:p>
                      <a:pPr rtl="0" fontAlgn="ctr"/>
                      <a:r>
                        <a:rPr lang="ru-RU" sz="1600" dirty="0">
                          <a:effectLst/>
                          <a:latin typeface="HSE Sans" panose="02000000000000000000" pitchFamily="50" charset="-52"/>
                        </a:rPr>
                        <a:t>Несовершенство управления повышением надежности</a:t>
                      </a: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dirty="0">
                          <a:effectLst/>
                          <a:latin typeface="HSE Sans" panose="02000000000000000000" pitchFamily="50" charset="-52"/>
                        </a:rPr>
                        <a:t>П</a:t>
                      </a:r>
                      <a:r>
                        <a:rPr lang="en-US" sz="2400" baseline="-25000" dirty="0">
                          <a:effectLst/>
                          <a:latin typeface="HSE Sans" panose="02000000000000000000" pitchFamily="50" charset="-52"/>
                        </a:rPr>
                        <a:t>g</a:t>
                      </a:r>
                      <a:endParaRPr lang="en-GB" sz="2400" dirty="0"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254833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8D7155-FD21-4EF9-85B6-9DDC55680774}"/>
                  </a:ext>
                </a:extLst>
              </p:cNvPr>
              <p:cNvSpPr txBox="1"/>
              <p:nvPr/>
            </p:nvSpPr>
            <p:spPr>
              <a:xfrm>
                <a:off x="7294942" y="1438975"/>
                <a:ext cx="4378611" cy="1076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4000" b="0" i="1" smtClean="0">
                              <a:latin typeface="Cambria Math" panose="02040503050406030204" pitchFamily="18" charset="0"/>
                            </a:rPr>
                            <m:t>П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(−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  <m:sup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ru-RU" sz="4000" dirty="0">
                  <a:latin typeface="HSE Sans" panose="02000000000000000000" pitchFamily="50" charset="-52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8D7155-FD21-4EF9-85B6-9DDC55680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4942" y="1438975"/>
                <a:ext cx="4378611" cy="10765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93E512-9487-445A-9B08-FE6885B55DB0}"/>
                  </a:ext>
                </a:extLst>
              </p:cNvPr>
              <p:cNvSpPr txBox="1"/>
              <p:nvPr/>
            </p:nvSpPr>
            <p:spPr>
              <a:xfrm>
                <a:off x="5082715" y="2753265"/>
                <a:ext cx="4378611" cy="1763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ru-RU" sz="4000" dirty="0">
                  <a:latin typeface="HSE Sans" panose="02000000000000000000" pitchFamily="50" charset="-52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93E512-9487-445A-9B08-FE6885B55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715" y="2753265"/>
                <a:ext cx="4378611" cy="17638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4ADF9B-8888-47C9-885B-97D311D5937A}"/>
                  </a:ext>
                </a:extLst>
              </p:cNvPr>
              <p:cNvSpPr txBox="1"/>
              <p:nvPr/>
            </p:nvSpPr>
            <p:spPr>
              <a:xfrm>
                <a:off x="6813756" y="4777535"/>
                <a:ext cx="4582866" cy="1282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4000" b="0" i="1" smtClean="0">
                              <a:latin typeface="Cambria Math" panose="02040503050406030204" pitchFamily="18" charset="0"/>
                            </a:rPr>
                            <m:t>П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1.12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4000" dirty="0">
                  <a:latin typeface="HSE Sans" panose="02000000000000000000" pitchFamily="50" charset="-52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4ADF9B-8888-47C9-885B-97D311D59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756" y="4777535"/>
                <a:ext cx="4582866" cy="12829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Текст 6">
            <a:extLst>
              <a:ext uri="{FF2B5EF4-FFF2-40B4-BE49-F238E27FC236}">
                <a16:creationId xmlns:a16="http://schemas.microsoft.com/office/drawing/2014/main" id="{58676B9F-56BF-4125-A526-B4F98053AE69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C23E7E-D336-4275-B7B8-B7958BBFC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372" y="1142115"/>
            <a:ext cx="6324646" cy="350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06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>
            <a:extLst>
              <a:ext uri="{FF2B5EF4-FFF2-40B4-BE49-F238E27FC236}">
                <a16:creationId xmlns:a16="http://schemas.microsoft.com/office/drawing/2014/main" id="{362CBE3C-EE69-4727-992B-FFB54BA7119F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E6C6CA08-353F-451C-852B-6620E04D8B55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Современные техника и технологии в научных исследованиях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0E620C20-82CE-4E50-84C7-1A76BAA7FEFF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7148E573-7027-4B52-92AA-F05D3153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447791"/>
            <a:ext cx="7621031" cy="404864"/>
          </a:xfrm>
        </p:spPr>
        <p:txBody>
          <a:bodyPr>
            <a:normAutofit/>
          </a:bodyPr>
          <a:lstStyle/>
          <a:p>
            <a:r>
              <a:rPr lang="ru-RU" dirty="0">
                <a:latin typeface="HSE Sans Black" panose="02000000000000000000" pitchFamily="50" charset="0"/>
                <a:cs typeface="Arial" panose="020B0604020202020204" pitchFamily="34" charset="0"/>
              </a:rPr>
              <a:t>Существующая методика оценки показателей надежности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35E162-9B23-4F47-B194-24DF4ADC4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83"/>
          <a:stretch/>
        </p:blipFill>
        <p:spPr>
          <a:xfrm>
            <a:off x="339979" y="1913579"/>
            <a:ext cx="11513185" cy="4716487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59A26BEC-C162-4E60-AB6D-0BB0D8077D79}"/>
              </a:ext>
            </a:extLst>
          </p:cNvPr>
          <p:cNvSpPr/>
          <p:nvPr/>
        </p:nvSpPr>
        <p:spPr>
          <a:xfrm>
            <a:off x="6892007" y="4760926"/>
            <a:ext cx="1753229" cy="8539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63C7E982-A141-40D7-979A-06B2EB5EC964}"/>
              </a:ext>
            </a:extLst>
          </p:cNvPr>
          <p:cNvSpPr txBox="1">
            <a:spLocks/>
          </p:cNvSpPr>
          <p:nvPr/>
        </p:nvSpPr>
        <p:spPr>
          <a:xfrm>
            <a:off x="6259891" y="548720"/>
            <a:ext cx="3017333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/>
                </a:solidFill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методики оценки надежности электронных модулей с применением онтологического анализа и дифференциального подхода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281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purl.org/dc/terms/"/>
    <ds:schemaRef ds:uri="e96afe77-3acb-4328-97fc-408e1bde3ecd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875bd71-cde8-496c-a136-433f55d5e6d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19102</TotalTime>
  <Words>1754</Words>
  <Application>Microsoft Office PowerPoint</Application>
  <PresentationFormat>Широкоэкранный</PresentationFormat>
  <Paragraphs>255</Paragraphs>
  <Slides>24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Alexandria</vt:lpstr>
      <vt:lpstr>Arial</vt:lpstr>
      <vt:lpstr>Calibri</vt:lpstr>
      <vt:lpstr>Calibri Light</vt:lpstr>
      <vt:lpstr>Cambria Math</vt:lpstr>
      <vt:lpstr>HSE Sans</vt:lpstr>
      <vt:lpstr>HSE Sans Black</vt:lpstr>
      <vt:lpstr>Nobile</vt:lpstr>
      <vt:lpstr>Symbol</vt:lpstr>
      <vt:lpstr>Times New Roman</vt:lpstr>
      <vt:lpstr>Office Theme</vt:lpstr>
      <vt:lpstr>Презентация PowerPoint</vt:lpstr>
      <vt:lpstr>Презентация PowerPoint</vt:lpstr>
      <vt:lpstr>Влияние Системы Менеджмента Качества на целевой уровень надежности ЭМ</vt:lpstr>
      <vt:lpstr>Международные стандарты и их ограничения</vt:lpstr>
      <vt:lpstr>Цель исследования</vt:lpstr>
      <vt:lpstr>Коэффициент качества производства</vt:lpstr>
      <vt:lpstr>Презентация PowerPoint</vt:lpstr>
      <vt:lpstr>Презентация PowerPoint</vt:lpstr>
      <vt:lpstr>Существующая методика оценки показателей надежности</vt:lpstr>
      <vt:lpstr>Модифицированная структура опросника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Иерархия электронных модулей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Anastaz</cp:lastModifiedBy>
  <cp:revision>622</cp:revision>
  <cp:lastPrinted>2021-11-11T13:08:42Z</cp:lastPrinted>
  <dcterms:created xsi:type="dcterms:W3CDTF">2021-11-11T08:52:47Z</dcterms:created>
  <dcterms:modified xsi:type="dcterms:W3CDTF">2025-04-23T02:56:23Z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