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embeddedFontLst>
    <p:embeddedFont>
      <p:font typeface="Arial Narrow" pitchFamily="34" charset="0"/>
      <p:regular r:id="rId27"/>
      <p:bold r:id="rId28"/>
      <p:italic r:id="rId29"/>
      <p:boldItalic r:id="rId30"/>
    </p:embeddedFont>
    <p:embeddedFont>
      <p:font typeface="Helvetica Neue Light" charset="0"/>
      <p:regular r:id="rId31"/>
      <p:bold r:id="rId32"/>
      <p:italic r:id="rId33"/>
      <p:boldItalic r:id="rId34"/>
    </p:embeddedFont>
    <p:embeddedFont>
      <p:font typeface="Helvetica Neue"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C318600-6771-4A3F-B524-8D40EF8C45BC}">
  <a:tblStyle styleId="{FC318600-6771-4A3F-B524-8D40EF8C45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558" y="-90"/>
      </p:cViewPr>
      <p:guideLst>
        <p:guide orient="horz" pos="4320"/>
        <p:guide pos="76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58db88058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858db88058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58cca5337_0_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858cca533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58cca5337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858cca5337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58cca5337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858cca5337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58cca5337_0_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858cca5337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58cca5337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858cca5337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58cca5337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858cca5337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58cca5337_0_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858cca5337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58cca5337_0_1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858cca5337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58cca5337_0_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858cca5337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58db88058_0_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858db88058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58cca5337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858cca5337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6735e7f33_1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c6735e7f33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6735e7f33_1_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c6735e7f33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8dd38f3eb_0_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c8dd38f3eb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58db8805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858db8805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469cc61e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c469cc61e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23d6a8bc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c623d6a8bc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469cc61ef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c469cc61ef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623d6a8bc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c623d6a8bc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623d6a8bc_0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c623d6a8b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623d6a8bc_0_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c623d6a8bc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58cca5337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858cca533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подзаголовок" type="title">
  <p:cSld name="TITLE">
    <p:spTree>
      <p:nvGrpSpPr>
        <p:cNvPr id="1" name="Shape 9"/>
        <p:cNvGrpSpPr/>
        <p:nvPr/>
      </p:nvGrpSpPr>
      <p:grpSpPr>
        <a:xfrm>
          <a:off x="0" y="0"/>
          <a:ext cx="0" cy="0"/>
          <a:chOff x="0" y="0"/>
          <a:chExt cx="0" cy="0"/>
        </a:xfrm>
      </p:grpSpPr>
      <p:sp>
        <p:nvSpPr>
          <p:cNvPr id="10" name="Google Shape;10;p2"/>
          <p:cNvSpPr/>
          <p:nvPr/>
        </p:nvSpPr>
        <p:spPr>
          <a:xfrm>
            <a:off x="5230254" y="-37339"/>
            <a:ext cx="19217709" cy="13716002"/>
          </a:xfrm>
          <a:prstGeom prst="rect">
            <a:avLst/>
          </a:prstGeom>
          <a:solidFill>
            <a:srgbClr val="FFFFFF"/>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1" name="Google Shape;11;p2"/>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Цитата">
  <p:cSld name="Цитата">
    <p:bg>
      <p:bgPr>
        <a:solidFill>
          <a:srgbClr val="FFFFFF"/>
        </a:solidFill>
        <a:effectLst/>
      </p:bgPr>
    </p:bg>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4833937" y="8947546"/>
            <a:ext cx="14716126" cy="660798"/>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marL="914400" lvl="1" indent="-314325" algn="l">
              <a:lnSpc>
                <a:spcPct val="100000"/>
              </a:lnSpc>
              <a:spcBef>
                <a:spcPts val="5900"/>
              </a:spcBef>
              <a:spcAft>
                <a:spcPts val="0"/>
              </a:spcAft>
              <a:buClr>
                <a:srgbClr val="000000"/>
              </a:buClr>
              <a:buSzPts val="1350"/>
              <a:buChar char="•"/>
              <a:defRPr/>
            </a:lvl2pPr>
            <a:lvl3pPr marL="1371600" lvl="2" indent="-314325" algn="l">
              <a:lnSpc>
                <a:spcPct val="100000"/>
              </a:lnSpc>
              <a:spcBef>
                <a:spcPts val="5900"/>
              </a:spcBef>
              <a:spcAft>
                <a:spcPts val="0"/>
              </a:spcAft>
              <a:buClr>
                <a:srgbClr val="000000"/>
              </a:buClr>
              <a:buSzPts val="1350"/>
              <a:buChar char="•"/>
              <a:defRPr/>
            </a:lvl3pPr>
            <a:lvl4pPr marL="1828800" lvl="3" indent="-314325" algn="l">
              <a:lnSpc>
                <a:spcPct val="100000"/>
              </a:lnSpc>
              <a:spcBef>
                <a:spcPts val="5900"/>
              </a:spcBef>
              <a:spcAft>
                <a:spcPts val="0"/>
              </a:spcAft>
              <a:buClr>
                <a:srgbClr val="000000"/>
              </a:buClr>
              <a:buSzPts val="1350"/>
              <a:buChar char="•"/>
              <a:defRPr/>
            </a:lvl4pPr>
            <a:lvl5pPr marL="2286000" lvl="4" indent="-314325" algn="l">
              <a:lnSpc>
                <a:spcPct val="100000"/>
              </a:lnSpc>
              <a:spcBef>
                <a:spcPts val="5900"/>
              </a:spcBef>
              <a:spcAft>
                <a:spcPts val="0"/>
              </a:spcAft>
              <a:buClr>
                <a:srgbClr val="000000"/>
              </a:buClr>
              <a:buSzPts val="1350"/>
              <a:buChar char="•"/>
              <a:defRPr/>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45" name="Google Shape;45;p11"/>
          <p:cNvSpPr txBox="1">
            <a:spLocks noGrp="1"/>
          </p:cNvSpPr>
          <p:nvPr>
            <p:ph type="body" idx="2"/>
          </p:nvPr>
        </p:nvSpPr>
        <p:spPr>
          <a:xfrm>
            <a:off x="4833937" y="6000353"/>
            <a:ext cx="14716126" cy="965201"/>
          </a:xfrm>
          <a:prstGeom prst="rect">
            <a:avLst/>
          </a:prstGeom>
          <a:noFill/>
          <a:ln>
            <a:noFill/>
          </a:ln>
        </p:spPr>
        <p:txBody>
          <a:bodyPr spcFirstLastPara="1" wrap="square" lIns="71425" tIns="71425" rIns="71425" bIns="71425" anchor="ctr" anchorCtr="0">
            <a:noAutofit/>
          </a:bodyPr>
          <a:lstStyle>
            <a:lvl1pPr marL="457200" lvl="0" indent="-228600" algn="ctr">
              <a:lnSpc>
                <a:spcPct val="100000"/>
              </a:lnSpc>
              <a:spcBef>
                <a:spcPts val="0"/>
              </a:spcBef>
              <a:spcAft>
                <a:spcPts val="0"/>
              </a:spcAft>
              <a:buClr>
                <a:srgbClr val="000000"/>
              </a:buClr>
              <a:buSzPts val="5200"/>
              <a:buFont typeface="Helvetica Neue Light"/>
              <a:buNone/>
              <a:defRPr sz="5200"/>
            </a:lvl1pPr>
            <a:lvl2pPr marL="914400" lvl="1" indent="-314325" algn="l">
              <a:lnSpc>
                <a:spcPct val="100000"/>
              </a:lnSpc>
              <a:spcBef>
                <a:spcPts val="5900"/>
              </a:spcBef>
              <a:spcAft>
                <a:spcPts val="0"/>
              </a:spcAft>
              <a:buClr>
                <a:srgbClr val="000000"/>
              </a:buClr>
              <a:buSzPts val="1350"/>
              <a:buChar char="•"/>
              <a:defRPr/>
            </a:lvl2pPr>
            <a:lvl3pPr marL="1371600" lvl="2" indent="-314325" algn="l">
              <a:lnSpc>
                <a:spcPct val="100000"/>
              </a:lnSpc>
              <a:spcBef>
                <a:spcPts val="5900"/>
              </a:spcBef>
              <a:spcAft>
                <a:spcPts val="0"/>
              </a:spcAft>
              <a:buClr>
                <a:srgbClr val="000000"/>
              </a:buClr>
              <a:buSzPts val="1350"/>
              <a:buChar char="•"/>
              <a:defRPr/>
            </a:lvl3pPr>
            <a:lvl4pPr marL="1828800" lvl="3" indent="-314325" algn="l">
              <a:lnSpc>
                <a:spcPct val="100000"/>
              </a:lnSpc>
              <a:spcBef>
                <a:spcPts val="5900"/>
              </a:spcBef>
              <a:spcAft>
                <a:spcPts val="0"/>
              </a:spcAft>
              <a:buClr>
                <a:srgbClr val="000000"/>
              </a:buClr>
              <a:buSzPts val="1350"/>
              <a:buChar char="•"/>
              <a:defRPr/>
            </a:lvl4pPr>
            <a:lvl5pPr marL="2286000" lvl="4" indent="-314325" algn="l">
              <a:lnSpc>
                <a:spcPct val="100000"/>
              </a:lnSpc>
              <a:spcBef>
                <a:spcPts val="5900"/>
              </a:spcBef>
              <a:spcAft>
                <a:spcPts val="0"/>
              </a:spcAft>
              <a:buClr>
                <a:srgbClr val="000000"/>
              </a:buClr>
              <a:buSzPts val="1350"/>
              <a:buChar char="•"/>
              <a:defRPr/>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46" name="Google Shape;46;p11"/>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Фото">
  <p:cSld name="Фото">
    <p:bg>
      <p:bgPr>
        <a:solidFill>
          <a:srgbClr val="FFFFFF"/>
        </a:solidFill>
        <a:effectLst/>
      </p:bgPr>
    </p:bg>
    <p:spTree>
      <p:nvGrpSpPr>
        <p:cNvPr id="1" name="Shape 47"/>
        <p:cNvGrpSpPr/>
        <p:nvPr/>
      </p:nvGrpSpPr>
      <p:grpSpPr>
        <a:xfrm>
          <a:off x="0" y="0"/>
          <a:ext cx="0" cy="0"/>
          <a:chOff x="0" y="0"/>
          <a:chExt cx="0" cy="0"/>
        </a:xfrm>
      </p:grpSpPr>
      <p:sp>
        <p:nvSpPr>
          <p:cNvPr id="48" name="Google Shape;48;p12"/>
          <p:cNvSpPr>
            <a:spLocks noGrp="1"/>
          </p:cNvSpPr>
          <p:nvPr>
            <p:ph type="pic" idx="2"/>
          </p:nvPr>
        </p:nvSpPr>
        <p:spPr>
          <a:xfrm>
            <a:off x="3048000" y="0"/>
            <a:ext cx="18288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9" name="Google Shape;49;p12"/>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p:cSld name="Пустой">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 по центру" type="tx">
  <p:cSld name="TITLE_AND_BODY">
    <p:bg>
      <p:bgPr>
        <a:solidFill>
          <a:srgbClr val="FFFFFF"/>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 вверху">
  <p:cSld name="Заголовок — вверху">
    <p:spTree>
      <p:nvGrpSpPr>
        <p:cNvPr id="1" name="Shape 14"/>
        <p:cNvGrpSpPr/>
        <p:nvPr/>
      </p:nvGrpSpPr>
      <p:grpSpPr>
        <a:xfrm>
          <a:off x="0" y="0"/>
          <a:ext cx="0" cy="0"/>
          <a:chOff x="0" y="0"/>
          <a:chExt cx="0" cy="0"/>
        </a:xfrm>
      </p:grpSpPr>
      <p:sp>
        <p:nvSpPr>
          <p:cNvPr id="15" name="Google Shape;15;p4"/>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Фото — горизонтально">
  <p:cSld name="Фото — горизонтально">
    <p:bg>
      <p:bgPr>
        <a:solidFill>
          <a:srgbClr val="FFFFFF"/>
        </a:solidFill>
        <a:effectLst/>
      </p:bgPr>
    </p:bg>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5307210" y="892968"/>
            <a:ext cx="13751720" cy="832247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 name="Google Shape;18;p5"/>
          <p:cNvSpPr txBox="1">
            <a:spLocks noGrp="1"/>
          </p:cNvSpPr>
          <p:nvPr>
            <p:ph type="title"/>
          </p:nvPr>
        </p:nvSpPr>
        <p:spPr>
          <a:xfrm>
            <a:off x="4833937" y="9447609"/>
            <a:ext cx="14716126" cy="2000251"/>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5"/>
          <p:cNvSpPr txBox="1">
            <a:spLocks noGrp="1"/>
          </p:cNvSpPr>
          <p:nvPr>
            <p:ph type="body" idx="1"/>
          </p:nvPr>
        </p:nvSpPr>
        <p:spPr>
          <a:xfrm>
            <a:off x="4833937" y="11519296"/>
            <a:ext cx="14716126" cy="1589486"/>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4400"/>
              <a:buFont typeface="Helvetica Neue Light"/>
              <a:buNone/>
              <a:defRPr sz="4400"/>
            </a:lvl1pPr>
            <a:lvl2pPr marL="914400" lvl="1" indent="-228600" algn="ctr">
              <a:lnSpc>
                <a:spcPct val="100000"/>
              </a:lnSpc>
              <a:spcBef>
                <a:spcPts val="0"/>
              </a:spcBef>
              <a:spcAft>
                <a:spcPts val="0"/>
              </a:spcAft>
              <a:buClr>
                <a:srgbClr val="000000"/>
              </a:buClr>
              <a:buSzPts val="4400"/>
              <a:buFont typeface="Helvetica Neue Light"/>
              <a:buNone/>
              <a:defRPr sz="4400"/>
            </a:lvl2pPr>
            <a:lvl3pPr marL="1371600" lvl="2" indent="-228600" algn="ctr">
              <a:lnSpc>
                <a:spcPct val="100000"/>
              </a:lnSpc>
              <a:spcBef>
                <a:spcPts val="0"/>
              </a:spcBef>
              <a:spcAft>
                <a:spcPts val="0"/>
              </a:spcAft>
              <a:buClr>
                <a:srgbClr val="000000"/>
              </a:buClr>
              <a:buSzPts val="4400"/>
              <a:buFont typeface="Helvetica Neue Light"/>
              <a:buNone/>
              <a:defRPr sz="4400"/>
            </a:lvl3pPr>
            <a:lvl4pPr marL="1828800" lvl="3" indent="-228600" algn="ctr">
              <a:lnSpc>
                <a:spcPct val="100000"/>
              </a:lnSpc>
              <a:spcBef>
                <a:spcPts val="0"/>
              </a:spcBef>
              <a:spcAft>
                <a:spcPts val="0"/>
              </a:spcAft>
              <a:buClr>
                <a:srgbClr val="000000"/>
              </a:buClr>
              <a:buSzPts val="4400"/>
              <a:buFont typeface="Helvetica Neue Light"/>
              <a:buNone/>
              <a:defRPr sz="4400"/>
            </a:lvl4pPr>
            <a:lvl5pPr marL="2286000" lvl="4" indent="-228600" algn="ctr">
              <a:lnSpc>
                <a:spcPct val="100000"/>
              </a:lnSpc>
              <a:spcBef>
                <a:spcPts val="0"/>
              </a:spcBef>
              <a:spcAft>
                <a:spcPts val="0"/>
              </a:spcAft>
              <a:buClr>
                <a:srgbClr val="000000"/>
              </a:buClr>
              <a:buSzPts val="4400"/>
              <a:buFont typeface="Helvetica Neue Light"/>
              <a:buNone/>
              <a:defRPr sz="4400"/>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20" name="Google Shape;20;p5"/>
          <p:cNvSpPr txBox="1">
            <a:spLocks noGrp="1"/>
          </p:cNvSpPr>
          <p:nvPr>
            <p:ph type="sldNum" idx="12"/>
          </p:nvPr>
        </p:nvSpPr>
        <p:spPr>
          <a:xfrm>
            <a:off x="11935814" y="13001625"/>
            <a:ext cx="494513" cy="511175"/>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Фото — вертикально">
  <p:cSld name="Фото — вертикально">
    <p:bg>
      <p:bgPr>
        <a:solidFill>
          <a:srgbClr val="FFFFFF"/>
        </a:solidFill>
        <a:effectLst/>
      </p:bgPr>
    </p:bg>
    <p:spTree>
      <p:nvGrpSpPr>
        <p:cNvPr id="1" name="Shape 21"/>
        <p:cNvGrpSpPr/>
        <p:nvPr/>
      </p:nvGrpSpPr>
      <p:grpSpPr>
        <a:xfrm>
          <a:off x="0" y="0"/>
          <a:ext cx="0" cy="0"/>
          <a:chOff x="0" y="0"/>
          <a:chExt cx="0" cy="0"/>
        </a:xfrm>
      </p:grpSpPr>
      <p:sp>
        <p:nvSpPr>
          <p:cNvPr id="22" name="Google Shape;22;p6"/>
          <p:cNvSpPr>
            <a:spLocks noGrp="1"/>
          </p:cNvSpPr>
          <p:nvPr>
            <p:ph type="pic" idx="2"/>
          </p:nvPr>
        </p:nvSpPr>
        <p:spPr>
          <a:xfrm>
            <a:off x="12495609" y="892968"/>
            <a:ext cx="7500938" cy="1157287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3" name="Google Shape;23;p6"/>
          <p:cNvSpPr txBox="1">
            <a:spLocks noGrp="1"/>
          </p:cNvSpPr>
          <p:nvPr>
            <p:ph type="title"/>
          </p:nvPr>
        </p:nvSpPr>
        <p:spPr>
          <a:xfrm>
            <a:off x="4387453" y="892968"/>
            <a:ext cx="7500938" cy="5607845"/>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6"/>
          <p:cNvSpPr txBox="1">
            <a:spLocks noGrp="1"/>
          </p:cNvSpPr>
          <p:nvPr>
            <p:ph type="body" idx="1"/>
          </p:nvPr>
        </p:nvSpPr>
        <p:spPr>
          <a:xfrm>
            <a:off x="4387453" y="6697265"/>
            <a:ext cx="7500938" cy="5768579"/>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4400"/>
              <a:buFont typeface="Helvetica Neue Light"/>
              <a:buNone/>
              <a:defRPr sz="4400"/>
            </a:lvl1pPr>
            <a:lvl2pPr marL="914400" lvl="1" indent="-228600" algn="ctr">
              <a:lnSpc>
                <a:spcPct val="100000"/>
              </a:lnSpc>
              <a:spcBef>
                <a:spcPts val="0"/>
              </a:spcBef>
              <a:spcAft>
                <a:spcPts val="0"/>
              </a:spcAft>
              <a:buClr>
                <a:srgbClr val="000000"/>
              </a:buClr>
              <a:buSzPts val="4400"/>
              <a:buFont typeface="Helvetica Neue Light"/>
              <a:buNone/>
              <a:defRPr sz="4400"/>
            </a:lvl2pPr>
            <a:lvl3pPr marL="1371600" lvl="2" indent="-228600" algn="ctr">
              <a:lnSpc>
                <a:spcPct val="100000"/>
              </a:lnSpc>
              <a:spcBef>
                <a:spcPts val="0"/>
              </a:spcBef>
              <a:spcAft>
                <a:spcPts val="0"/>
              </a:spcAft>
              <a:buClr>
                <a:srgbClr val="000000"/>
              </a:buClr>
              <a:buSzPts val="4400"/>
              <a:buFont typeface="Helvetica Neue Light"/>
              <a:buNone/>
              <a:defRPr sz="4400"/>
            </a:lvl3pPr>
            <a:lvl4pPr marL="1828800" lvl="3" indent="-228600" algn="ctr">
              <a:lnSpc>
                <a:spcPct val="100000"/>
              </a:lnSpc>
              <a:spcBef>
                <a:spcPts val="0"/>
              </a:spcBef>
              <a:spcAft>
                <a:spcPts val="0"/>
              </a:spcAft>
              <a:buClr>
                <a:srgbClr val="000000"/>
              </a:buClr>
              <a:buSzPts val="4400"/>
              <a:buFont typeface="Helvetica Neue Light"/>
              <a:buNone/>
              <a:defRPr sz="4400"/>
            </a:lvl4pPr>
            <a:lvl5pPr marL="2286000" lvl="4" indent="-228600" algn="ctr">
              <a:lnSpc>
                <a:spcPct val="100000"/>
              </a:lnSpc>
              <a:spcBef>
                <a:spcPts val="0"/>
              </a:spcBef>
              <a:spcAft>
                <a:spcPts val="0"/>
              </a:spcAft>
              <a:buClr>
                <a:srgbClr val="000000"/>
              </a:buClr>
              <a:buSzPts val="4400"/>
              <a:buFont typeface="Helvetica Neue Light"/>
              <a:buNone/>
              <a:defRPr sz="4400"/>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25" name="Google Shape;25;p6"/>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пункты">
  <p:cSld name="Заголовок и пункты">
    <p:bg>
      <p:bgPr>
        <a:solidFill>
          <a:srgbClr val="FFFFFF"/>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7"/>
          <p:cNvSpPr txBox="1">
            <a:spLocks noGrp="1"/>
          </p:cNvSpPr>
          <p:nvPr>
            <p:ph type="body" idx="1"/>
          </p:nvPr>
        </p:nvSpPr>
        <p:spPr>
          <a:xfrm>
            <a:off x="4387453" y="3661171"/>
            <a:ext cx="15609095" cy="8840392"/>
          </a:xfrm>
          <a:prstGeom prst="rect">
            <a:avLst/>
          </a:prstGeom>
          <a:noFill/>
          <a:ln>
            <a:noFill/>
          </a:ln>
        </p:spPr>
        <p:txBody>
          <a:bodyPr spcFirstLastPara="1" wrap="square" lIns="71425" tIns="71425" rIns="71425" bIns="71425" anchor="ctr" anchorCtr="0">
            <a:noAutofit/>
          </a:bodyPr>
          <a:lstStyle>
            <a:lvl1pPr marL="457200" lvl="0" indent="-314325" algn="l">
              <a:lnSpc>
                <a:spcPct val="100000"/>
              </a:lnSpc>
              <a:spcBef>
                <a:spcPts val="5900"/>
              </a:spcBef>
              <a:spcAft>
                <a:spcPts val="0"/>
              </a:spcAft>
              <a:buClr>
                <a:srgbClr val="000000"/>
              </a:buClr>
              <a:buSzPts val="1350"/>
              <a:buChar char="•"/>
              <a:defRPr/>
            </a:lvl1pPr>
            <a:lvl2pPr marL="914400" lvl="1" indent="-314325" algn="l">
              <a:lnSpc>
                <a:spcPct val="100000"/>
              </a:lnSpc>
              <a:spcBef>
                <a:spcPts val="5900"/>
              </a:spcBef>
              <a:spcAft>
                <a:spcPts val="0"/>
              </a:spcAft>
              <a:buClr>
                <a:srgbClr val="000000"/>
              </a:buClr>
              <a:buSzPts val="1350"/>
              <a:buChar char="•"/>
              <a:defRPr/>
            </a:lvl2pPr>
            <a:lvl3pPr marL="1371600" lvl="2" indent="-314325" algn="l">
              <a:lnSpc>
                <a:spcPct val="100000"/>
              </a:lnSpc>
              <a:spcBef>
                <a:spcPts val="5900"/>
              </a:spcBef>
              <a:spcAft>
                <a:spcPts val="0"/>
              </a:spcAft>
              <a:buClr>
                <a:srgbClr val="000000"/>
              </a:buClr>
              <a:buSzPts val="1350"/>
              <a:buChar char="•"/>
              <a:defRPr/>
            </a:lvl3pPr>
            <a:lvl4pPr marL="1828800" lvl="3" indent="-314325" algn="l">
              <a:lnSpc>
                <a:spcPct val="100000"/>
              </a:lnSpc>
              <a:spcBef>
                <a:spcPts val="5900"/>
              </a:spcBef>
              <a:spcAft>
                <a:spcPts val="0"/>
              </a:spcAft>
              <a:buClr>
                <a:srgbClr val="000000"/>
              </a:buClr>
              <a:buSzPts val="1350"/>
              <a:buChar char="•"/>
              <a:defRPr/>
            </a:lvl4pPr>
            <a:lvl5pPr marL="2286000" lvl="4" indent="-314325" algn="l">
              <a:lnSpc>
                <a:spcPct val="100000"/>
              </a:lnSpc>
              <a:spcBef>
                <a:spcPts val="5900"/>
              </a:spcBef>
              <a:spcAft>
                <a:spcPts val="0"/>
              </a:spcAft>
              <a:buClr>
                <a:srgbClr val="000000"/>
              </a:buClr>
              <a:buSzPts val="1350"/>
              <a:buChar char="•"/>
              <a:defRPr/>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29" name="Google Shape;29;p7"/>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пункты и фото">
  <p:cSld name="Заголовок, пункты и фото">
    <p:bg>
      <p:bgPr>
        <a:solidFill>
          <a:srgbClr val="FFFFFF"/>
        </a:solidFill>
        <a:effectLst/>
      </p:bgPr>
    </p:bg>
    <p:spTree>
      <p:nvGrpSpPr>
        <p:cNvPr id="1" name="Shape 30"/>
        <p:cNvGrpSpPr/>
        <p:nvPr/>
      </p:nvGrpSpPr>
      <p:grpSpPr>
        <a:xfrm>
          <a:off x="0" y="0"/>
          <a:ext cx="0" cy="0"/>
          <a:chOff x="0" y="0"/>
          <a:chExt cx="0" cy="0"/>
        </a:xfrm>
      </p:grpSpPr>
      <p:sp>
        <p:nvSpPr>
          <p:cNvPr id="31" name="Google Shape;31;p8"/>
          <p:cNvSpPr>
            <a:spLocks noGrp="1"/>
          </p:cNvSpPr>
          <p:nvPr>
            <p:ph type="pic" idx="2"/>
          </p:nvPr>
        </p:nvSpPr>
        <p:spPr>
          <a:xfrm>
            <a:off x="12495609" y="3661171"/>
            <a:ext cx="7500938" cy="884039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 name="Google Shape;32;p8"/>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3" name="Google Shape;33;p8"/>
          <p:cNvSpPr txBox="1">
            <a:spLocks noGrp="1"/>
          </p:cNvSpPr>
          <p:nvPr>
            <p:ph type="body" idx="1"/>
          </p:nvPr>
        </p:nvSpPr>
        <p:spPr>
          <a:xfrm>
            <a:off x="4387453" y="3661171"/>
            <a:ext cx="7500938" cy="8840392"/>
          </a:xfrm>
          <a:prstGeom prst="rect">
            <a:avLst/>
          </a:prstGeom>
          <a:noFill/>
          <a:ln>
            <a:noFill/>
          </a:ln>
        </p:spPr>
        <p:txBody>
          <a:bodyPr spcFirstLastPara="1" wrap="square" lIns="71425" tIns="71425" rIns="71425" bIns="71425" anchor="ctr" anchorCtr="0">
            <a:noAutofit/>
          </a:bodyPr>
          <a:lstStyle>
            <a:lvl1pPr marL="457200" lvl="0" indent="-409575" algn="l">
              <a:lnSpc>
                <a:spcPct val="100000"/>
              </a:lnSpc>
              <a:spcBef>
                <a:spcPts val="4500"/>
              </a:spcBef>
              <a:spcAft>
                <a:spcPts val="0"/>
              </a:spcAft>
              <a:buClr>
                <a:srgbClr val="000000"/>
              </a:buClr>
              <a:buSzPts val="2850"/>
              <a:buFont typeface="Helvetica Neue Light"/>
              <a:buChar char="•"/>
              <a:defRPr sz="3800"/>
            </a:lvl1pPr>
            <a:lvl2pPr marL="914400" lvl="1" indent="-409575" algn="l">
              <a:lnSpc>
                <a:spcPct val="100000"/>
              </a:lnSpc>
              <a:spcBef>
                <a:spcPts val="4500"/>
              </a:spcBef>
              <a:spcAft>
                <a:spcPts val="0"/>
              </a:spcAft>
              <a:buClr>
                <a:srgbClr val="000000"/>
              </a:buClr>
              <a:buSzPts val="2850"/>
              <a:buFont typeface="Helvetica Neue Light"/>
              <a:buChar char="•"/>
              <a:defRPr sz="3800"/>
            </a:lvl2pPr>
            <a:lvl3pPr marL="1371600" lvl="2" indent="-409575" algn="l">
              <a:lnSpc>
                <a:spcPct val="100000"/>
              </a:lnSpc>
              <a:spcBef>
                <a:spcPts val="4500"/>
              </a:spcBef>
              <a:spcAft>
                <a:spcPts val="0"/>
              </a:spcAft>
              <a:buClr>
                <a:srgbClr val="000000"/>
              </a:buClr>
              <a:buSzPts val="2850"/>
              <a:buFont typeface="Helvetica Neue Light"/>
              <a:buChar char="•"/>
              <a:defRPr sz="3800"/>
            </a:lvl3pPr>
            <a:lvl4pPr marL="1828800" lvl="3" indent="-409575" algn="l">
              <a:lnSpc>
                <a:spcPct val="100000"/>
              </a:lnSpc>
              <a:spcBef>
                <a:spcPts val="4500"/>
              </a:spcBef>
              <a:spcAft>
                <a:spcPts val="0"/>
              </a:spcAft>
              <a:buClr>
                <a:srgbClr val="000000"/>
              </a:buClr>
              <a:buSzPts val="2850"/>
              <a:buFont typeface="Helvetica Neue Light"/>
              <a:buChar char="•"/>
              <a:defRPr sz="3800"/>
            </a:lvl4pPr>
            <a:lvl5pPr marL="2286000" lvl="4" indent="-409575" algn="l">
              <a:lnSpc>
                <a:spcPct val="100000"/>
              </a:lnSpc>
              <a:spcBef>
                <a:spcPts val="4500"/>
              </a:spcBef>
              <a:spcAft>
                <a:spcPts val="0"/>
              </a:spcAft>
              <a:buClr>
                <a:srgbClr val="000000"/>
              </a:buClr>
              <a:buSzPts val="2850"/>
              <a:buFont typeface="Helvetica Neue Light"/>
              <a:buChar char="•"/>
              <a:defRPr sz="3800"/>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34" name="Google Shape;34;p8"/>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нкты">
  <p:cSld name="Пункты">
    <p:bg>
      <p:bgPr>
        <a:solidFill>
          <a:srgbClr val="FFFFFF"/>
        </a:solidFill>
        <a:effectLst/>
      </p:bgPr>
    </p:bg>
    <p:spTree>
      <p:nvGrpSpPr>
        <p:cNvPr id="1" name="Shape 35"/>
        <p:cNvGrpSpPr/>
        <p:nvPr/>
      </p:nvGrpSpPr>
      <p:grpSpPr>
        <a:xfrm>
          <a:off x="0" y="0"/>
          <a:ext cx="0" cy="0"/>
          <a:chOff x="0" y="0"/>
          <a:chExt cx="0" cy="0"/>
        </a:xfrm>
      </p:grpSpPr>
      <p:sp>
        <p:nvSpPr>
          <p:cNvPr id="36" name="Google Shape;36;p9"/>
          <p:cNvSpPr txBox="1">
            <a:spLocks noGrp="1"/>
          </p:cNvSpPr>
          <p:nvPr>
            <p:ph type="body" idx="1"/>
          </p:nvPr>
        </p:nvSpPr>
        <p:spPr>
          <a:xfrm>
            <a:off x="4387453" y="1785937"/>
            <a:ext cx="15609095" cy="10144126"/>
          </a:xfrm>
          <a:prstGeom prst="rect">
            <a:avLst/>
          </a:prstGeom>
          <a:noFill/>
          <a:ln>
            <a:noFill/>
          </a:ln>
        </p:spPr>
        <p:txBody>
          <a:bodyPr spcFirstLastPara="1" wrap="square" lIns="71425" tIns="71425" rIns="71425" bIns="71425" anchor="ctr" anchorCtr="0">
            <a:noAutofit/>
          </a:bodyPr>
          <a:lstStyle>
            <a:lvl1pPr marL="457200" lvl="0" indent="-314325" algn="l">
              <a:lnSpc>
                <a:spcPct val="100000"/>
              </a:lnSpc>
              <a:spcBef>
                <a:spcPts val="5900"/>
              </a:spcBef>
              <a:spcAft>
                <a:spcPts val="0"/>
              </a:spcAft>
              <a:buClr>
                <a:srgbClr val="000000"/>
              </a:buClr>
              <a:buSzPts val="1350"/>
              <a:buChar char="•"/>
              <a:defRPr/>
            </a:lvl1pPr>
            <a:lvl2pPr marL="914400" lvl="1" indent="-314325" algn="l">
              <a:lnSpc>
                <a:spcPct val="100000"/>
              </a:lnSpc>
              <a:spcBef>
                <a:spcPts val="5900"/>
              </a:spcBef>
              <a:spcAft>
                <a:spcPts val="0"/>
              </a:spcAft>
              <a:buClr>
                <a:srgbClr val="000000"/>
              </a:buClr>
              <a:buSzPts val="1350"/>
              <a:buChar char="•"/>
              <a:defRPr/>
            </a:lvl2pPr>
            <a:lvl3pPr marL="1371600" lvl="2" indent="-314325" algn="l">
              <a:lnSpc>
                <a:spcPct val="100000"/>
              </a:lnSpc>
              <a:spcBef>
                <a:spcPts val="5900"/>
              </a:spcBef>
              <a:spcAft>
                <a:spcPts val="0"/>
              </a:spcAft>
              <a:buClr>
                <a:srgbClr val="000000"/>
              </a:buClr>
              <a:buSzPts val="1350"/>
              <a:buChar char="•"/>
              <a:defRPr/>
            </a:lvl3pPr>
            <a:lvl4pPr marL="1828800" lvl="3" indent="-314325" algn="l">
              <a:lnSpc>
                <a:spcPct val="100000"/>
              </a:lnSpc>
              <a:spcBef>
                <a:spcPts val="5900"/>
              </a:spcBef>
              <a:spcAft>
                <a:spcPts val="0"/>
              </a:spcAft>
              <a:buClr>
                <a:srgbClr val="000000"/>
              </a:buClr>
              <a:buSzPts val="1350"/>
              <a:buChar char="•"/>
              <a:defRPr/>
            </a:lvl4pPr>
            <a:lvl5pPr marL="2286000" lvl="4" indent="-314325" algn="l">
              <a:lnSpc>
                <a:spcPct val="100000"/>
              </a:lnSpc>
              <a:spcBef>
                <a:spcPts val="5900"/>
              </a:spcBef>
              <a:spcAft>
                <a:spcPts val="0"/>
              </a:spcAft>
              <a:buClr>
                <a:srgbClr val="000000"/>
              </a:buClr>
              <a:buSzPts val="1350"/>
              <a:buChar char="•"/>
              <a:defRPr/>
            </a:lvl5pPr>
            <a:lvl6pPr marL="2743200" lvl="5" indent="-314325" algn="l">
              <a:lnSpc>
                <a:spcPct val="100000"/>
              </a:lnSpc>
              <a:spcBef>
                <a:spcPts val="5900"/>
              </a:spcBef>
              <a:spcAft>
                <a:spcPts val="0"/>
              </a:spcAft>
              <a:buClr>
                <a:srgbClr val="000000"/>
              </a:buClr>
              <a:buSzPts val="1350"/>
              <a:buChar char="•"/>
              <a:defRPr/>
            </a:lvl6pPr>
            <a:lvl7pPr marL="3200400" lvl="6" indent="-314325" algn="l">
              <a:lnSpc>
                <a:spcPct val="100000"/>
              </a:lnSpc>
              <a:spcBef>
                <a:spcPts val="5900"/>
              </a:spcBef>
              <a:spcAft>
                <a:spcPts val="0"/>
              </a:spcAft>
              <a:buClr>
                <a:srgbClr val="000000"/>
              </a:buClr>
              <a:buSzPts val="1350"/>
              <a:buChar char="•"/>
              <a:defRPr/>
            </a:lvl7pPr>
            <a:lvl8pPr marL="3657600" lvl="7" indent="-314325" algn="l">
              <a:lnSpc>
                <a:spcPct val="100000"/>
              </a:lnSpc>
              <a:spcBef>
                <a:spcPts val="5900"/>
              </a:spcBef>
              <a:spcAft>
                <a:spcPts val="0"/>
              </a:spcAft>
              <a:buClr>
                <a:srgbClr val="000000"/>
              </a:buClr>
              <a:buSzPts val="1350"/>
              <a:buChar char="•"/>
              <a:defRPr/>
            </a:lvl8pPr>
            <a:lvl9pPr marL="4114800" lvl="8" indent="-314325" algn="l">
              <a:lnSpc>
                <a:spcPct val="100000"/>
              </a:lnSpc>
              <a:spcBef>
                <a:spcPts val="5900"/>
              </a:spcBef>
              <a:spcAft>
                <a:spcPts val="0"/>
              </a:spcAft>
              <a:buClr>
                <a:srgbClr val="000000"/>
              </a:buClr>
              <a:buSzPts val="1350"/>
              <a:buChar char="•"/>
              <a:defRPr/>
            </a:lvl9pPr>
          </a:lstStyle>
          <a:p>
            <a:endParaRPr/>
          </a:p>
        </p:txBody>
      </p:sp>
      <p:sp>
        <p:nvSpPr>
          <p:cNvPr id="37" name="Google Shape;37;p9"/>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Фото — 3 шт.">
  <p:cSld name="Фото — 3 шт.">
    <p:bg>
      <p:bgPr>
        <a:solidFill>
          <a:srgbClr val="FFFFFF"/>
        </a:solidFill>
        <a:effectLst/>
      </p:bgPr>
    </p:bg>
    <p:spTree>
      <p:nvGrpSpPr>
        <p:cNvPr id="1" name="Shape 38"/>
        <p:cNvGrpSpPr/>
        <p:nvPr/>
      </p:nvGrpSpPr>
      <p:grpSpPr>
        <a:xfrm>
          <a:off x="0" y="0"/>
          <a:ext cx="0" cy="0"/>
          <a:chOff x="0" y="0"/>
          <a:chExt cx="0" cy="0"/>
        </a:xfrm>
      </p:grpSpPr>
      <p:sp>
        <p:nvSpPr>
          <p:cNvPr id="39" name="Google Shape;39;p10"/>
          <p:cNvSpPr>
            <a:spLocks noGrp="1"/>
          </p:cNvSpPr>
          <p:nvPr>
            <p:ph type="pic" idx="2"/>
          </p:nvPr>
        </p:nvSpPr>
        <p:spPr>
          <a:xfrm>
            <a:off x="12495609" y="7161609"/>
            <a:ext cx="7500938" cy="53042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0" name="Google Shape;40;p10"/>
          <p:cNvSpPr>
            <a:spLocks noGrp="1"/>
          </p:cNvSpPr>
          <p:nvPr>
            <p:ph type="pic" idx="3"/>
          </p:nvPr>
        </p:nvSpPr>
        <p:spPr>
          <a:xfrm>
            <a:off x="12504353" y="1250156"/>
            <a:ext cx="7500939" cy="53042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1" name="Google Shape;41;p10"/>
          <p:cNvSpPr>
            <a:spLocks noGrp="1"/>
          </p:cNvSpPr>
          <p:nvPr>
            <p:ph type="pic" idx="4"/>
          </p:nvPr>
        </p:nvSpPr>
        <p:spPr>
          <a:xfrm>
            <a:off x="4387453" y="1250156"/>
            <a:ext cx="7500938" cy="11215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2" name="Google Shape;42;p10"/>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a:lvl1pPr>
            <a:lvl2pPr marL="0" lvl="1" indent="0" algn="ctr">
              <a:lnSpc>
                <a:spcPct val="100000"/>
              </a:lnSpc>
              <a:spcBef>
                <a:spcPts val="0"/>
              </a:spcBef>
              <a:spcAft>
                <a:spcPts val="0"/>
              </a:spcAft>
              <a:buClr>
                <a:srgbClr val="000000"/>
              </a:buClr>
              <a:buSzPts val="2400"/>
              <a:buFont typeface="Helvetica Neue Light"/>
              <a:buNone/>
              <a:defRPr sz="2400"/>
            </a:lvl2pPr>
            <a:lvl3pPr marL="0" lvl="2" indent="0" algn="ctr">
              <a:lnSpc>
                <a:spcPct val="100000"/>
              </a:lnSpc>
              <a:spcBef>
                <a:spcPts val="0"/>
              </a:spcBef>
              <a:spcAft>
                <a:spcPts val="0"/>
              </a:spcAft>
              <a:buClr>
                <a:srgbClr val="000000"/>
              </a:buClr>
              <a:buSzPts val="2400"/>
              <a:buFont typeface="Helvetica Neue Light"/>
              <a:buNone/>
              <a:defRPr sz="2400"/>
            </a:lvl3pPr>
            <a:lvl4pPr marL="0" lvl="3" indent="0" algn="ctr">
              <a:lnSpc>
                <a:spcPct val="100000"/>
              </a:lnSpc>
              <a:spcBef>
                <a:spcPts val="0"/>
              </a:spcBef>
              <a:spcAft>
                <a:spcPts val="0"/>
              </a:spcAft>
              <a:buClr>
                <a:srgbClr val="000000"/>
              </a:buClr>
              <a:buSzPts val="2400"/>
              <a:buFont typeface="Helvetica Neue Light"/>
              <a:buNone/>
              <a:defRPr sz="2400"/>
            </a:lvl4pPr>
            <a:lvl5pPr marL="0" lvl="4" indent="0" algn="ctr">
              <a:lnSpc>
                <a:spcPct val="100000"/>
              </a:lnSpc>
              <a:spcBef>
                <a:spcPts val="0"/>
              </a:spcBef>
              <a:spcAft>
                <a:spcPts val="0"/>
              </a:spcAft>
              <a:buClr>
                <a:srgbClr val="000000"/>
              </a:buClr>
              <a:buSzPts val="2400"/>
              <a:buFont typeface="Helvetica Neue Light"/>
              <a:buNone/>
              <a:defRPr sz="2400"/>
            </a:lvl5pPr>
            <a:lvl6pPr marL="0" lvl="5" indent="0" algn="ctr">
              <a:lnSpc>
                <a:spcPct val="100000"/>
              </a:lnSpc>
              <a:spcBef>
                <a:spcPts val="0"/>
              </a:spcBef>
              <a:spcAft>
                <a:spcPts val="0"/>
              </a:spcAft>
              <a:buClr>
                <a:srgbClr val="000000"/>
              </a:buClr>
              <a:buSzPts val="2400"/>
              <a:buFont typeface="Helvetica Neue Light"/>
              <a:buNone/>
              <a:defRPr sz="2400"/>
            </a:lvl6pPr>
            <a:lvl7pPr marL="0" lvl="6" indent="0" algn="ctr">
              <a:lnSpc>
                <a:spcPct val="100000"/>
              </a:lnSpc>
              <a:spcBef>
                <a:spcPts val="0"/>
              </a:spcBef>
              <a:spcAft>
                <a:spcPts val="0"/>
              </a:spcAft>
              <a:buClr>
                <a:srgbClr val="000000"/>
              </a:buClr>
              <a:buSzPts val="2400"/>
              <a:buFont typeface="Helvetica Neue Light"/>
              <a:buNone/>
              <a:defRPr sz="2400"/>
            </a:lvl7pPr>
            <a:lvl8pPr marL="0" lvl="7" indent="0" algn="ctr">
              <a:lnSpc>
                <a:spcPct val="100000"/>
              </a:lnSpc>
              <a:spcBef>
                <a:spcPts val="0"/>
              </a:spcBef>
              <a:spcAft>
                <a:spcPts val="0"/>
              </a:spcAft>
              <a:buClr>
                <a:srgbClr val="000000"/>
              </a:buClr>
              <a:buSzPts val="2400"/>
              <a:buFont typeface="Helvetica Neue Light"/>
              <a:buNone/>
              <a:defRPr sz="2400"/>
            </a:lvl8pPr>
            <a:lvl9pPr marL="0" lvl="8" indent="0" algn="ctr">
              <a:lnSpc>
                <a:spcPct val="100000"/>
              </a:lnSpc>
              <a:spcBef>
                <a:spcPts val="0"/>
              </a:spcBef>
              <a:spcAft>
                <a:spcPts val="0"/>
              </a:spcAft>
              <a:buClr>
                <a:srgbClr val="000000"/>
              </a:buClr>
              <a:buSzPts val="2400"/>
              <a:buFont typeface="Helvetica Neue Light"/>
              <a:buNone/>
              <a:defRPr sz="2400"/>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marR="0" lvl="0"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4387453" y="3661171"/>
            <a:ext cx="15609095" cy="8840392"/>
          </a:xfrm>
          <a:prstGeom prst="rect">
            <a:avLst/>
          </a:prstGeom>
          <a:noFill/>
          <a:ln>
            <a:noFill/>
          </a:ln>
        </p:spPr>
        <p:txBody>
          <a:bodyPr spcFirstLastPara="1" wrap="square" lIns="71425" tIns="71425" rIns="71425" bIns="71425" anchor="ctr" anchorCtr="0">
            <a:noAutofit/>
          </a:bodyPr>
          <a:lstStyle>
            <a:lvl1pPr marL="457200" marR="0" lvl="0"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1pPr>
            <a:lvl2pPr marL="914400" marR="0" lvl="1"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2pPr>
            <a:lvl3pPr marL="1371600" marR="0" lvl="2"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3pPr>
            <a:lvl4pPr marL="1828800" marR="0" lvl="3"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4pPr>
            <a:lvl5pPr marL="2286000" marR="0" lvl="4"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5pPr>
            <a:lvl6pPr marL="2743200" marR="0" lvl="5"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6pPr>
            <a:lvl7pPr marL="3200400" marR="0" lvl="6"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7pPr>
            <a:lvl8pPr marL="3657600" marR="0" lvl="7"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8pPr>
            <a:lvl9pPr marL="4114800" marR="0" lvl="8" indent="-466725" algn="l" rtl="0">
              <a:lnSpc>
                <a:spcPct val="100000"/>
              </a:lnSpc>
              <a:spcBef>
                <a:spcPts val="5900"/>
              </a:spcBef>
              <a:spcAft>
                <a:spcPts val="0"/>
              </a:spcAft>
              <a:buClr>
                <a:srgbClr val="000000"/>
              </a:buClr>
              <a:buSzPts val="3750"/>
              <a:buFont typeface="Helvetica Neue Light"/>
              <a:buChar char="•"/>
              <a:defRPr sz="5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usedu.hse.ru/catalog/210564713.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cxnSp>
        <p:nvCxnSpPr>
          <p:cNvPr id="56" name="Google Shape;56;p14"/>
          <p:cNvCxnSpPr/>
          <p:nvPr/>
        </p:nvCxnSpPr>
        <p:spPr>
          <a:xfrm rot="10800000" flipH="1">
            <a:off x="10370343" y="1604166"/>
            <a:ext cx="1" cy="2777349"/>
          </a:xfrm>
          <a:prstGeom prst="straightConnector1">
            <a:avLst/>
          </a:prstGeom>
          <a:noFill/>
          <a:ln w="12700" cap="flat" cmpd="sng">
            <a:solidFill>
              <a:srgbClr val="FFFFFF"/>
            </a:solidFill>
            <a:prstDash val="solid"/>
            <a:miter lim="400000"/>
            <a:headEnd type="none" w="sm" len="sm"/>
            <a:tailEnd type="none" w="sm" len="sm"/>
          </a:ln>
        </p:spPr>
      </p:cxnSp>
      <p:sp>
        <p:nvSpPr>
          <p:cNvPr id="57" name="Google Shape;57;p14"/>
          <p:cNvSpPr txBox="1"/>
          <p:nvPr/>
        </p:nvSpPr>
        <p:spPr>
          <a:xfrm>
            <a:off x="6692275" y="3976275"/>
            <a:ext cx="15028200" cy="4156200"/>
          </a:xfrm>
          <a:prstGeom prst="rect">
            <a:avLst/>
          </a:prstGeom>
          <a:noFill/>
          <a:ln>
            <a:noFill/>
          </a:ln>
        </p:spPr>
        <p:txBody>
          <a:bodyPr spcFirstLastPara="1" wrap="square" lIns="71425" tIns="71425" rIns="71425" bIns="71425" anchor="b" anchorCtr="0">
            <a:noAutofit/>
          </a:bodyPr>
          <a:lstStyle/>
          <a:p>
            <a:pPr marL="342900" lvl="0" algn="ctr">
              <a:lnSpc>
                <a:spcPct val="115000"/>
              </a:lnSpc>
              <a:spcBef>
                <a:spcPts val="600"/>
              </a:spcBef>
              <a:buClr>
                <a:schemeClr val="dk1"/>
              </a:buClr>
              <a:buSzPts val="1100"/>
            </a:pPr>
            <a:r>
              <a:rPr lang="ru-RU" altLang="ru-RU" sz="4500" b="1" dirty="0" smtClean="0">
                <a:latin typeface="Times New Roman" pitchFamily="18" charset="0"/>
                <a:cs typeface="Times New Roman" pitchFamily="18" charset="0"/>
              </a:rPr>
              <a:t>НУГ «Управление надежностью на предприятиях»</a:t>
            </a:r>
            <a:endParaRPr lang="ru-RU" sz="4500" b="1" dirty="0" smtClean="0">
              <a:solidFill>
                <a:srgbClr val="1C2A55"/>
              </a:solidFill>
              <a:latin typeface="Times New Roman" pitchFamily="18" charset="0"/>
              <a:ea typeface="Arial Narrow"/>
              <a:cs typeface="Times New Roman" pitchFamily="18" charset="0"/>
              <a:sym typeface="Arial Narrow"/>
            </a:endParaRPr>
          </a:p>
          <a:p>
            <a:pPr marL="342900" lvl="0" indent="0" algn="ctr" rtl="0">
              <a:lnSpc>
                <a:spcPct val="115000"/>
              </a:lnSpc>
              <a:spcBef>
                <a:spcPts val="600"/>
              </a:spcBef>
              <a:spcAft>
                <a:spcPts val="0"/>
              </a:spcAft>
              <a:buClr>
                <a:schemeClr val="dk1"/>
              </a:buClr>
              <a:buSzPts val="1100"/>
              <a:buFont typeface="Arial"/>
              <a:buNone/>
            </a:pPr>
            <a:r>
              <a:rPr lang="en-US" altLang="ru-RU" sz="4500" b="1" dirty="0" err="1" smtClean="0">
                <a:latin typeface="Times New Roman" pitchFamily="18" charset="0"/>
                <a:cs typeface="Times New Roman" pitchFamily="18" charset="0"/>
                <a:sym typeface="Arial Narrow"/>
              </a:rPr>
              <a:t>Расчет</a:t>
            </a:r>
            <a:r>
              <a:rPr lang="en-US" altLang="ru-RU" sz="4500" b="1" dirty="0" smtClean="0">
                <a:latin typeface="Times New Roman" pitchFamily="18" charset="0"/>
                <a:cs typeface="Times New Roman" pitchFamily="18" charset="0"/>
                <a:sym typeface="Arial Narrow"/>
              </a:rPr>
              <a:t> </a:t>
            </a:r>
            <a:r>
              <a:rPr lang="en-US" altLang="ru-RU" sz="4500" b="1" dirty="0" err="1" smtClean="0">
                <a:latin typeface="Times New Roman" pitchFamily="18" charset="0"/>
                <a:cs typeface="Times New Roman" pitchFamily="18" charset="0"/>
                <a:sym typeface="Arial Narrow"/>
              </a:rPr>
              <a:t>надежности</a:t>
            </a:r>
            <a:endParaRPr lang="ru-RU" altLang="ru-RU" sz="4500" b="1" dirty="0" smtClean="0">
              <a:latin typeface="Times New Roman" pitchFamily="18" charset="0"/>
              <a:cs typeface="Times New Roman" pitchFamily="18" charset="0"/>
              <a:sym typeface="Arial Narrow"/>
            </a:endParaRPr>
          </a:p>
          <a:p>
            <a:pPr marL="342900" lvl="0" indent="0" algn="l" rtl="0">
              <a:lnSpc>
                <a:spcPct val="100000"/>
              </a:lnSpc>
              <a:spcBef>
                <a:spcPts val="600"/>
              </a:spcBef>
              <a:spcAft>
                <a:spcPts val="0"/>
              </a:spcAft>
              <a:buClr>
                <a:schemeClr val="dk1"/>
              </a:buClr>
              <a:buSzPts val="1100"/>
              <a:buFont typeface="Arial"/>
              <a:buNone/>
            </a:pPr>
            <a:endParaRPr sz="6500" b="1" dirty="0">
              <a:solidFill>
                <a:srgbClr val="1C2A55"/>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253957"/>
              </a:buClr>
              <a:buSzPts val="7000"/>
              <a:buFont typeface="Arial Narrow"/>
              <a:buNone/>
            </a:pPr>
            <a:endParaRPr sz="6500" b="1" dirty="0">
              <a:solidFill>
                <a:srgbClr val="253957"/>
              </a:solidFill>
              <a:latin typeface="Arial Narrow"/>
              <a:ea typeface="Arial Narrow"/>
              <a:cs typeface="Arial Narrow"/>
              <a:sym typeface="Arial Narrow"/>
            </a:endParaRPr>
          </a:p>
        </p:txBody>
      </p:sp>
      <p:sp>
        <p:nvSpPr>
          <p:cNvPr id="58" name="Google Shape;58;p14"/>
          <p:cNvSpPr txBox="1"/>
          <p:nvPr/>
        </p:nvSpPr>
        <p:spPr>
          <a:xfrm>
            <a:off x="7116925" y="7910450"/>
            <a:ext cx="8424900" cy="22173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RU" sz="4200" dirty="0" smtClean="0">
                <a:solidFill>
                  <a:srgbClr val="253957"/>
                </a:solidFill>
                <a:latin typeface="Arial Narrow"/>
                <a:ea typeface="Arial Narrow"/>
                <a:cs typeface="Arial Narrow"/>
                <a:sym typeface="Arial Narrow"/>
              </a:rPr>
              <a:t>Доклад</a:t>
            </a:r>
            <a:r>
              <a:rPr lang="en-US" sz="4200" dirty="0" smtClean="0">
                <a:solidFill>
                  <a:srgbClr val="253957"/>
                </a:solidFill>
                <a:latin typeface="Arial Narrow"/>
                <a:ea typeface="Arial Narrow"/>
                <a:cs typeface="Arial Narrow"/>
                <a:sym typeface="Arial Narrow"/>
              </a:rPr>
              <a:t>:</a:t>
            </a:r>
            <a:endParaRPr sz="4200" dirty="0">
              <a:solidFill>
                <a:srgbClr val="253957"/>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4200" dirty="0">
              <a:solidFill>
                <a:srgbClr val="253957"/>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US" sz="4200" dirty="0" err="1">
                <a:solidFill>
                  <a:srgbClr val="253957"/>
                </a:solidFill>
                <a:latin typeface="Arial Narrow"/>
                <a:ea typeface="Arial Narrow"/>
                <a:cs typeface="Arial Narrow"/>
                <a:sym typeface="Arial Narrow"/>
              </a:rPr>
              <a:t>к.т.н</a:t>
            </a:r>
            <a:r>
              <a:rPr lang="en-US" sz="4200" dirty="0" smtClean="0">
                <a:solidFill>
                  <a:srgbClr val="253957"/>
                </a:solidFill>
                <a:latin typeface="Arial Narrow"/>
                <a:ea typeface="Arial Narrow"/>
                <a:cs typeface="Arial Narrow"/>
                <a:sym typeface="Arial Narrow"/>
              </a:rPr>
              <a:t>.</a:t>
            </a:r>
            <a:r>
              <a:rPr lang="ru-RU" sz="4200" dirty="0" smtClean="0">
                <a:solidFill>
                  <a:srgbClr val="253957"/>
                </a:solidFill>
                <a:latin typeface="Arial Narrow"/>
                <a:ea typeface="Arial Narrow"/>
                <a:cs typeface="Arial Narrow"/>
                <a:sym typeface="Arial Narrow"/>
              </a:rPr>
              <a:t>, доцент</a:t>
            </a:r>
            <a:r>
              <a:rPr lang="en-US" sz="4200" dirty="0" smtClean="0">
                <a:solidFill>
                  <a:srgbClr val="253957"/>
                </a:solidFill>
                <a:latin typeface="Arial Narrow"/>
                <a:ea typeface="Arial Narrow"/>
                <a:cs typeface="Arial Narrow"/>
                <a:sym typeface="Arial Narrow"/>
              </a:rPr>
              <a:t> </a:t>
            </a:r>
            <a:r>
              <a:rPr lang="en-US" sz="4200" dirty="0" err="1">
                <a:solidFill>
                  <a:srgbClr val="253957"/>
                </a:solidFill>
                <a:latin typeface="Arial Narrow"/>
                <a:ea typeface="Arial Narrow"/>
                <a:cs typeface="Arial Narrow"/>
                <a:sym typeface="Arial Narrow"/>
              </a:rPr>
              <a:t>Полесский</a:t>
            </a:r>
            <a:r>
              <a:rPr lang="en-US" sz="4200" dirty="0">
                <a:solidFill>
                  <a:srgbClr val="253957"/>
                </a:solidFill>
                <a:latin typeface="Arial Narrow"/>
                <a:ea typeface="Arial Narrow"/>
                <a:cs typeface="Arial Narrow"/>
                <a:sym typeface="Arial Narrow"/>
              </a:rPr>
              <a:t> С.Н.</a:t>
            </a:r>
            <a:endParaRPr sz="4200" dirty="0">
              <a:solidFill>
                <a:srgbClr val="253957"/>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253957"/>
              </a:buClr>
              <a:buSzPts val="4200"/>
              <a:buFont typeface="Arial Narrow"/>
              <a:buNone/>
            </a:pPr>
            <a:endParaRPr sz="4200" dirty="0">
              <a:solidFill>
                <a:srgbClr val="253957"/>
              </a:solidFill>
              <a:latin typeface="Arial Narrow"/>
              <a:ea typeface="Arial Narrow"/>
              <a:cs typeface="Arial Narrow"/>
              <a:sym typeface="Arial Narrow"/>
            </a:endParaRPr>
          </a:p>
        </p:txBody>
      </p:sp>
      <p:sp>
        <p:nvSpPr>
          <p:cNvPr id="59" name="Google Shape;59;p14"/>
          <p:cNvSpPr txBox="1"/>
          <p:nvPr/>
        </p:nvSpPr>
        <p:spPr>
          <a:xfrm>
            <a:off x="7116915" y="1561709"/>
            <a:ext cx="9443423" cy="1362076"/>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253957"/>
              </a:buClr>
              <a:buSzPts val="4200"/>
              <a:buFont typeface="Arial Narrow"/>
              <a:buNone/>
            </a:pPr>
            <a:r>
              <a:rPr lang="en-US" sz="4200">
                <a:solidFill>
                  <a:srgbClr val="253957"/>
                </a:solidFill>
                <a:latin typeface="Arial Narrow"/>
                <a:ea typeface="Arial Narrow"/>
                <a:cs typeface="Arial Narrow"/>
                <a:sym typeface="Arial Narrow"/>
              </a:rPr>
              <a:t>Московский институт электроники и математики им. А.Н. Тихонова</a:t>
            </a:r>
            <a:endParaRPr/>
          </a:p>
        </p:txBody>
      </p:sp>
      <p:sp>
        <p:nvSpPr>
          <p:cNvPr id="60" name="Google Shape;60;p14"/>
          <p:cNvSpPr txBox="1"/>
          <p:nvPr/>
        </p:nvSpPr>
        <p:spPr>
          <a:xfrm>
            <a:off x="7116915" y="11892516"/>
            <a:ext cx="9443424" cy="575156"/>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253957"/>
              </a:buClr>
              <a:buSzPts val="2800"/>
              <a:buFont typeface="Arial Narrow"/>
              <a:buNone/>
            </a:pPr>
            <a:r>
              <a:rPr lang="en-US" sz="2800" b="0" i="0" u="none" strike="noStrike" cap="none" dirty="0" err="1">
                <a:solidFill>
                  <a:srgbClr val="253957"/>
                </a:solidFill>
                <a:latin typeface="Arial Narrow"/>
                <a:ea typeface="Arial Narrow"/>
                <a:cs typeface="Arial Narrow"/>
                <a:sym typeface="Arial Narrow"/>
              </a:rPr>
              <a:t>Москва</a:t>
            </a:r>
            <a:r>
              <a:rPr lang="en-US" sz="2800" b="0" i="0" u="none" strike="noStrike" cap="none" dirty="0">
                <a:solidFill>
                  <a:srgbClr val="253957"/>
                </a:solidFill>
                <a:latin typeface="Arial Narrow"/>
                <a:ea typeface="Arial Narrow"/>
                <a:cs typeface="Arial Narrow"/>
                <a:sym typeface="Arial Narrow"/>
              </a:rPr>
              <a:t>, </a:t>
            </a:r>
            <a:r>
              <a:rPr lang="en-US" sz="2800" b="0" i="0" u="none" strike="noStrike" cap="none" dirty="0" smtClean="0">
                <a:solidFill>
                  <a:srgbClr val="253957"/>
                </a:solidFill>
                <a:latin typeface="Arial Narrow"/>
                <a:ea typeface="Arial Narrow"/>
                <a:cs typeface="Arial Narrow"/>
                <a:sym typeface="Arial Narrow"/>
              </a:rPr>
              <a:t>20</a:t>
            </a:r>
            <a:r>
              <a:rPr lang="en-US" sz="2800" dirty="0" smtClean="0">
                <a:solidFill>
                  <a:srgbClr val="253957"/>
                </a:solidFill>
                <a:latin typeface="Arial Narrow"/>
                <a:ea typeface="Arial Narrow"/>
                <a:cs typeface="Arial Narrow"/>
                <a:sym typeface="Arial Narrow"/>
              </a:rPr>
              <a:t>2</a:t>
            </a:r>
            <a:r>
              <a:rPr lang="ru-RU" sz="2800" dirty="0" smtClean="0">
                <a:solidFill>
                  <a:srgbClr val="253957"/>
                </a:solidFill>
                <a:latin typeface="Arial Narrow"/>
                <a:ea typeface="Arial Narrow"/>
                <a:cs typeface="Arial Narrow"/>
                <a:sym typeface="Arial Narrow"/>
              </a:rPr>
              <a:t>5</a:t>
            </a:r>
            <a:endParaRPr sz="2800" b="0" i="0" u="none" strike="noStrike" cap="none" dirty="0">
              <a:solidFill>
                <a:srgbClr val="253957"/>
              </a:solidFill>
              <a:latin typeface="Arial Narrow"/>
              <a:ea typeface="Arial Narrow"/>
              <a:cs typeface="Arial Narrow"/>
              <a:sym typeface="Arial Narrow"/>
            </a:endParaRPr>
          </a:p>
        </p:txBody>
      </p:sp>
      <p:pic>
        <p:nvPicPr>
          <p:cNvPr id="61" name="Google Shape;61;p14" descr="Изображение"/>
          <p:cNvPicPr preferRelativeResize="0"/>
          <p:nvPr/>
        </p:nvPicPr>
        <p:blipFill rotWithShape="1">
          <a:blip r:embed="rId3">
            <a:alphaModFix/>
          </a:blip>
          <a:srcRect/>
          <a:stretch/>
        </p:blipFill>
        <p:spPr>
          <a:xfrm>
            <a:off x="1221970" y="1330739"/>
            <a:ext cx="2736119" cy="26455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23"/>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53" name="Google Shape;153;p23"/>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Классификация методов расчета надежности</a:t>
            </a:r>
            <a:endParaRPr sz="6000" b="1"/>
          </a:p>
        </p:txBody>
      </p:sp>
      <p:sp>
        <p:nvSpPr>
          <p:cNvPr id="154" name="Google Shape;154;p23"/>
          <p:cNvSpPr txBox="1"/>
          <p:nvPr/>
        </p:nvSpPr>
        <p:spPr>
          <a:xfrm>
            <a:off x="4310125" y="3997625"/>
            <a:ext cx="18395100" cy="80973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На этапе изготовления и эксплуатации расчеты надежности проводятся для оценки количественных значений показателей надежности. Такие расчеты носят, как правило, характер констатации. Результаты расчетов в этом случае показывают, какой надежностью обладают ЭС, прошедшие испытания или используемые в конкретных условиях эксплуатации. На основании этих расчетов разрабатываются меры по повышению надежности, определяются слабые места ЭС, даются оценки надежности ЭС и влияния на нее отдельных факторов.</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chemeClr val="dk1"/>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Многочисленные цели расчетов надежности привели к большому их разнообразию. Далее приведена классификация методов расчета надежности, проводимых на этапе проектирования.</a:t>
            </a: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endParaRPr sz="16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155" name="Google Shape;155;p23"/>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56" name="Google Shape;156;p23"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57" name="Google Shape;157;p23"/>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10</a:t>
            </a:fld>
            <a:endParaRPr/>
          </a:p>
        </p:txBody>
      </p:sp>
      <p:pic>
        <p:nvPicPr>
          <p:cNvPr id="158" name="Google Shape;158;p23"/>
          <p:cNvPicPr preferRelativeResize="0"/>
          <p:nvPr/>
        </p:nvPicPr>
        <p:blipFill>
          <a:blip r:embed="rId4">
            <a:alphaModFix/>
          </a:blip>
          <a:stretch>
            <a:fillRect/>
          </a:stretch>
        </p:blipFill>
        <p:spPr>
          <a:xfrm>
            <a:off x="1611525" y="4426450"/>
            <a:ext cx="1800950" cy="1800950"/>
          </a:xfrm>
          <a:prstGeom prst="rect">
            <a:avLst/>
          </a:prstGeom>
          <a:noFill/>
          <a:ln>
            <a:noFill/>
          </a:ln>
        </p:spPr>
      </p:pic>
      <p:pic>
        <p:nvPicPr>
          <p:cNvPr id="159" name="Google Shape;159;p23"/>
          <p:cNvPicPr preferRelativeResize="0"/>
          <p:nvPr/>
        </p:nvPicPr>
        <p:blipFill>
          <a:blip r:embed="rId5">
            <a:alphaModFix/>
          </a:blip>
          <a:stretch>
            <a:fillRect/>
          </a:stretch>
        </p:blipFill>
        <p:spPr>
          <a:xfrm>
            <a:off x="1226600" y="6947900"/>
            <a:ext cx="2570803" cy="2553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p24"/>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65" name="Google Shape;165;p24"/>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Классификация методов расчета надежности</a:t>
            </a:r>
            <a:endParaRPr sz="6000" b="1"/>
          </a:p>
        </p:txBody>
      </p:sp>
      <p:sp>
        <p:nvSpPr>
          <p:cNvPr id="166" name="Google Shape;166;p24"/>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67" name="Google Shape;167;p24"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68" name="Google Shape;168;p24"/>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11</a:t>
            </a:fld>
            <a:endParaRPr/>
          </a:p>
        </p:txBody>
      </p:sp>
      <p:pic>
        <p:nvPicPr>
          <p:cNvPr id="169" name="Google Shape;169;p24"/>
          <p:cNvPicPr preferRelativeResize="0"/>
          <p:nvPr/>
        </p:nvPicPr>
        <p:blipFill>
          <a:blip r:embed="rId4">
            <a:alphaModFix/>
          </a:blip>
          <a:stretch>
            <a:fillRect/>
          </a:stretch>
        </p:blipFill>
        <p:spPr>
          <a:xfrm>
            <a:off x="6746275" y="3705950"/>
            <a:ext cx="10873500" cy="912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cxnSp>
        <p:nvCxnSpPr>
          <p:cNvPr id="174" name="Google Shape;174;p25"/>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75" name="Google Shape;175;p25"/>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Классификация методов расчета надежности</a:t>
            </a:r>
            <a:endParaRPr sz="6000" b="1"/>
          </a:p>
        </p:txBody>
      </p:sp>
      <p:sp>
        <p:nvSpPr>
          <p:cNvPr id="176" name="Google Shape;176;p25"/>
          <p:cNvSpPr txBox="1"/>
          <p:nvPr/>
        </p:nvSpPr>
        <p:spPr>
          <a:xfrm>
            <a:off x="1592400" y="3997650"/>
            <a:ext cx="20913600" cy="80973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Элементный расчет аппаратурной надежности — определение показателей надежности ЭС, обусловленных надежностью его комплектующих элементов (ИЭТ). В результате такого расчета оценивается техническое состояние ЭС (вероятность того, что изделие находится в работоспособном состоянии, средняя наработка изделия на отказ и т.п.).</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chemeClr val="dk1"/>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Расчет функциональной надежности — определение показателей надежности выполнения заданных функций (например, вероятность того, что информация заданного объема будет передаваться за заданное время на протяжении заданного периода эксплуатации). Поскольку такие показатели зависят от ряда действующих факторов (вида заданной функции; аппаратурной надежности; математического обеспечения; работы операторов и др.), то, как правило, расчет функциональной надежности более сложен, чем элементный расчет аппаратурной надежности.</a:t>
            </a:r>
            <a:endParaRPr sz="3000">
              <a:solidFill>
                <a:srgbClr val="1C2A55"/>
              </a:solidFill>
            </a:endParaRPr>
          </a:p>
          <a:p>
            <a:pPr marL="457200" lvl="0" indent="0" algn="l" rtl="0">
              <a:lnSpc>
                <a:spcPct val="115000"/>
              </a:lnSpc>
              <a:spcBef>
                <a:spcPts val="400"/>
              </a:spcBef>
              <a:spcAft>
                <a:spcPts val="0"/>
              </a:spcAft>
              <a:buNone/>
            </a:pPr>
            <a:endParaRPr sz="3000">
              <a:solidFill>
                <a:srgbClr val="1C2A55"/>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Выбирая на рисунке различные пути перемещения (представленные стрелками), можно получить различные варианты расчетов.</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rgbClr val="1C2A55"/>
              </a:solidFill>
            </a:endParaRPr>
          </a:p>
        </p:txBody>
      </p:sp>
      <p:sp>
        <p:nvSpPr>
          <p:cNvPr id="177" name="Google Shape;177;p25"/>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78" name="Google Shape;178;p25"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79" name="Google Shape;179;p25"/>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p26"/>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85" name="Google Shape;185;p26"/>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Классификация методов расчета надежности</a:t>
            </a:r>
            <a:endParaRPr sz="6000" b="1"/>
          </a:p>
        </p:txBody>
      </p:sp>
      <p:sp>
        <p:nvSpPr>
          <p:cNvPr id="186" name="Google Shape;186;p26"/>
          <p:cNvSpPr txBox="1"/>
          <p:nvPr/>
        </p:nvSpPr>
        <p:spPr>
          <a:xfrm>
            <a:off x="3906725" y="3997650"/>
            <a:ext cx="18599400" cy="8097300"/>
          </a:xfrm>
          <a:prstGeom prst="rect">
            <a:avLst/>
          </a:prstGeom>
          <a:noFill/>
          <a:ln>
            <a:noFill/>
          </a:ln>
        </p:spPr>
        <p:txBody>
          <a:bodyPr spcFirstLastPara="1" wrap="square" lIns="71425" tIns="71425" rIns="71425" bIns="71425" anchor="t" anchorCtr="0">
            <a:noAutofit/>
          </a:bodyPr>
          <a:lstStyle/>
          <a:p>
            <a:pPr marL="0" lvl="0" indent="0" algn="l" rtl="0">
              <a:lnSpc>
                <a:spcPct val="115000"/>
              </a:lnSpc>
              <a:spcBef>
                <a:spcPts val="400"/>
              </a:spcBef>
              <a:spcAft>
                <a:spcPts val="0"/>
              </a:spcAft>
              <a:buNone/>
            </a:pPr>
            <a:r>
              <a:rPr lang="en-US" sz="3000">
                <a:solidFill>
                  <a:srgbClr val="1C2A55"/>
                </a:solidFill>
              </a:rPr>
              <a:t>Например:</a:t>
            </a:r>
            <a:endParaRPr sz="3000">
              <a:solidFill>
                <a:srgbClr val="1C2A55"/>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элементный расчет простого нерезервированного ЭС с восстановлением с учетом того, что все отказы внезапные;</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элементный расчет сложного резервированного ЭС с восстановлением с учетом того, что отказы могут быть и внезапные, и постепенные;</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функциональный расчет сложного резервированного ЭС с восстановлением с учетом того, что все отказы внезапные.</a:t>
            </a:r>
            <a:endParaRPr sz="3000">
              <a:solidFill>
                <a:srgbClr val="1C2A55"/>
              </a:solidFill>
            </a:endParaRPr>
          </a:p>
          <a:p>
            <a:pPr marL="457200" lvl="0" indent="0" algn="l" rtl="0">
              <a:lnSpc>
                <a:spcPct val="115000"/>
              </a:lnSpc>
              <a:spcBef>
                <a:spcPts val="400"/>
              </a:spcBef>
              <a:spcAft>
                <a:spcPts val="0"/>
              </a:spcAft>
              <a:buNone/>
            </a:pPr>
            <a:endParaRPr sz="3000">
              <a:solidFill>
                <a:srgbClr val="1C2A55"/>
              </a:solidFill>
            </a:endParaRPr>
          </a:p>
          <a:p>
            <a:pPr marL="0" lvl="0" indent="0" algn="l" rtl="0">
              <a:lnSpc>
                <a:spcPct val="115000"/>
              </a:lnSpc>
              <a:spcBef>
                <a:spcPts val="400"/>
              </a:spcBef>
              <a:spcAft>
                <a:spcPts val="0"/>
              </a:spcAft>
              <a:buNone/>
            </a:pPr>
            <a:r>
              <a:rPr lang="en-US" sz="3000">
                <a:solidFill>
                  <a:srgbClr val="1C2A55"/>
                </a:solidFill>
              </a:rPr>
              <a:t>Выбор того или другого вида расчета надежности определяется заданием на расчет надежности. На основании задания и последующего изучения работы устройства (по его техническому описанию) составляется алгоритм расчета надежности, т. е. последовательности этапов расчета и расчетные формулы.</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rgbClr val="1C2A55"/>
              </a:solidFill>
            </a:endParaRPr>
          </a:p>
        </p:txBody>
      </p:sp>
      <p:sp>
        <p:nvSpPr>
          <p:cNvPr id="187" name="Google Shape;187;p26"/>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88" name="Google Shape;188;p26"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89" name="Google Shape;189;p26"/>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13</a:t>
            </a:fld>
            <a:endParaRPr/>
          </a:p>
        </p:txBody>
      </p:sp>
      <p:pic>
        <p:nvPicPr>
          <p:cNvPr id="190" name="Google Shape;190;p26"/>
          <p:cNvPicPr preferRelativeResize="0"/>
          <p:nvPr/>
        </p:nvPicPr>
        <p:blipFill>
          <a:blip r:embed="rId4">
            <a:alphaModFix/>
          </a:blip>
          <a:stretch>
            <a:fillRect/>
          </a:stretch>
        </p:blipFill>
        <p:spPr>
          <a:xfrm>
            <a:off x="1143837" y="3997650"/>
            <a:ext cx="2159300" cy="2159300"/>
          </a:xfrm>
          <a:prstGeom prst="rect">
            <a:avLst/>
          </a:prstGeom>
          <a:noFill/>
          <a:ln>
            <a:noFill/>
          </a:ln>
        </p:spPr>
      </p:pic>
      <p:pic>
        <p:nvPicPr>
          <p:cNvPr id="191" name="Google Shape;191;p26"/>
          <p:cNvPicPr preferRelativeResize="0"/>
          <p:nvPr/>
        </p:nvPicPr>
        <p:blipFill>
          <a:blip r:embed="rId5">
            <a:alphaModFix/>
          </a:blip>
          <a:stretch>
            <a:fillRect/>
          </a:stretch>
        </p:blipFill>
        <p:spPr>
          <a:xfrm>
            <a:off x="1056200" y="7736049"/>
            <a:ext cx="2334575" cy="23127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196" name="Google Shape;196;p27"/>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97" name="Google Shape;197;p27"/>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Последовательность расчета надежности</a:t>
            </a:r>
            <a:endParaRPr sz="6000" b="1"/>
          </a:p>
        </p:txBody>
      </p:sp>
      <p:sp>
        <p:nvSpPr>
          <p:cNvPr id="198" name="Google Shape;198;p27"/>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99" name="Google Shape;199;p27"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00" name="Google Shape;200;p27"/>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14</a:t>
            </a:fld>
            <a:endParaRPr/>
          </a:p>
        </p:txBody>
      </p:sp>
      <p:pic>
        <p:nvPicPr>
          <p:cNvPr id="201" name="Google Shape;201;p27"/>
          <p:cNvPicPr preferRelativeResize="0"/>
          <p:nvPr/>
        </p:nvPicPr>
        <p:blipFill>
          <a:blip r:embed="rId4">
            <a:alphaModFix/>
          </a:blip>
          <a:stretch>
            <a:fillRect/>
          </a:stretch>
        </p:blipFill>
        <p:spPr>
          <a:xfrm>
            <a:off x="5334939" y="3705950"/>
            <a:ext cx="13696161" cy="930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cxnSp>
        <p:nvCxnSpPr>
          <p:cNvPr id="206" name="Google Shape;206;p28"/>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07" name="Google Shape;207;p28"/>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lvl="0" indent="0" algn="l" rtl="0">
              <a:spcBef>
                <a:spcPts val="0"/>
              </a:spcBef>
              <a:spcAft>
                <a:spcPts val="0"/>
              </a:spcAft>
              <a:buClr>
                <a:srgbClr val="253957"/>
              </a:buClr>
              <a:buSzPts val="7000"/>
              <a:buFont typeface="Arial Narrow"/>
              <a:buNone/>
            </a:pPr>
            <a:r>
              <a:rPr lang="en-US" sz="6000" b="1">
                <a:solidFill>
                  <a:srgbClr val="1C2A55"/>
                </a:solidFill>
              </a:rPr>
              <a:t>Последовательность расчета надежности</a:t>
            </a:r>
            <a:endParaRPr sz="6000" b="1">
              <a:solidFill>
                <a:schemeClr val="dk1"/>
              </a:solidFill>
            </a:endParaRPr>
          </a:p>
          <a:p>
            <a:pPr marL="0" marR="0" lvl="0" indent="0" algn="l" rtl="0">
              <a:lnSpc>
                <a:spcPct val="100000"/>
              </a:lnSpc>
              <a:spcBef>
                <a:spcPts val="0"/>
              </a:spcBef>
              <a:spcAft>
                <a:spcPts val="0"/>
              </a:spcAft>
              <a:buClr>
                <a:srgbClr val="253957"/>
              </a:buClr>
              <a:buSzPts val="7000"/>
              <a:buFont typeface="Arial Narrow"/>
              <a:buNone/>
            </a:pPr>
            <a:endParaRPr sz="6000" b="1">
              <a:solidFill>
                <a:srgbClr val="1C2A55"/>
              </a:solidFill>
            </a:endParaRPr>
          </a:p>
        </p:txBody>
      </p:sp>
      <p:sp>
        <p:nvSpPr>
          <p:cNvPr id="208" name="Google Shape;208;p28"/>
          <p:cNvSpPr txBox="1"/>
          <p:nvPr/>
        </p:nvSpPr>
        <p:spPr>
          <a:xfrm>
            <a:off x="2723425" y="3997650"/>
            <a:ext cx="20279100" cy="8097300"/>
          </a:xfrm>
          <a:prstGeom prst="rect">
            <a:avLst/>
          </a:prstGeom>
          <a:noFill/>
          <a:ln>
            <a:noFill/>
          </a:ln>
        </p:spPr>
        <p:txBody>
          <a:bodyPr spcFirstLastPara="1" wrap="square" lIns="71425" tIns="71425" rIns="71425" bIns="71425" anchor="t" anchorCtr="0">
            <a:noAutofit/>
          </a:bodyPr>
          <a:lstStyle/>
          <a:p>
            <a:pPr marL="342900" lvl="0" indent="0" algn="l" rtl="0">
              <a:lnSpc>
                <a:spcPct val="115000"/>
              </a:lnSpc>
              <a:spcBef>
                <a:spcPts val="400"/>
              </a:spcBef>
              <a:spcAft>
                <a:spcPts val="0"/>
              </a:spcAft>
              <a:buClr>
                <a:schemeClr val="dk1"/>
              </a:buClr>
              <a:buSzPts val="1100"/>
              <a:buFont typeface="Arial"/>
              <a:buNone/>
            </a:pPr>
            <a:r>
              <a:rPr lang="en-US" sz="3000">
                <a:solidFill>
                  <a:srgbClr val="1C2A55"/>
                </a:solidFill>
              </a:rPr>
              <a:t>Прежде всего, следует четко сформулировать задание на расчет надежности. В нем должны быть указаны:</a:t>
            </a:r>
            <a:endParaRPr sz="3000">
              <a:solidFill>
                <a:srgbClr val="1C2A55"/>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назначение ЭС, его состав и основные сведения о функционировании;</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показатели надежности и признаки отказов, целевое назначение расчетов;</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условия, в которых работает (или будет работать) ЭС; требования к точности и достоверности расчетов, к полноте учета действующих факторов.</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chemeClr val="dk1"/>
              </a:solidFill>
            </a:endParaRPr>
          </a:p>
          <a:p>
            <a:pPr marL="342900" lvl="0" indent="0" algn="l" rtl="0">
              <a:lnSpc>
                <a:spcPct val="115000"/>
              </a:lnSpc>
              <a:spcBef>
                <a:spcPts val="400"/>
              </a:spcBef>
              <a:spcAft>
                <a:spcPts val="0"/>
              </a:spcAft>
              <a:buClr>
                <a:schemeClr val="dk1"/>
              </a:buClr>
              <a:buSzPts val="1100"/>
              <a:buFont typeface="Arial"/>
              <a:buNone/>
            </a:pPr>
            <a:r>
              <a:rPr lang="en-US" sz="3000">
                <a:solidFill>
                  <a:srgbClr val="1C2A55"/>
                </a:solidFill>
              </a:rPr>
              <a:t>На основании изучения задания делается вывод о характере предстоящих расчетов. В случае расчета функциональной надежности осуществляется переход к этапам 4—5—7, в случае расчета аппаратурной надежности — к этапам 3—6—7 ( см. пред. слайд).</a:t>
            </a: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r>
              <a:rPr lang="en-US" sz="3000">
                <a:solidFill>
                  <a:srgbClr val="1C2A55"/>
                </a:solidFill>
              </a:rPr>
              <a:t>Под </a:t>
            </a:r>
            <a:r>
              <a:rPr lang="en-US" sz="3000" b="1">
                <a:solidFill>
                  <a:srgbClr val="1C2A55"/>
                </a:solidFill>
              </a:rPr>
              <a:t>структурной схемой надежности </a:t>
            </a:r>
            <a:r>
              <a:rPr lang="en-US" sz="3000">
                <a:solidFill>
                  <a:srgbClr val="1C2A55"/>
                </a:solidFill>
              </a:rPr>
              <a:t>(ССН) понимается наглядное представление (графическое или в виде логических уравнений) условий, при которых работает или не работает исследуемое ЭС (РЭС, ЭВС, составная часть, ИЭТ и т. д.).</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209" name="Google Shape;209;p28"/>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10" name="Google Shape;210;p28"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11" name="Google Shape;211;p28"/>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15</a:t>
            </a:fld>
            <a:endParaRPr/>
          </a:p>
        </p:txBody>
      </p:sp>
      <p:pic>
        <p:nvPicPr>
          <p:cNvPr id="212" name="Google Shape;212;p28"/>
          <p:cNvPicPr preferRelativeResize="0"/>
          <p:nvPr/>
        </p:nvPicPr>
        <p:blipFill>
          <a:blip r:embed="rId4">
            <a:alphaModFix/>
          </a:blip>
          <a:stretch>
            <a:fillRect/>
          </a:stretch>
        </p:blipFill>
        <p:spPr>
          <a:xfrm>
            <a:off x="678562" y="3997660"/>
            <a:ext cx="1747625" cy="174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7" name="Google Shape;217;p29"/>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18" name="Google Shape;218;p29"/>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Примеры типовых структурных схем надежности</a:t>
            </a:r>
            <a:endParaRPr sz="6000" b="1"/>
          </a:p>
        </p:txBody>
      </p:sp>
      <p:sp>
        <p:nvSpPr>
          <p:cNvPr id="219" name="Google Shape;219;p29"/>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20" name="Google Shape;220;p29"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21" name="Google Shape;221;p29"/>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16</a:t>
            </a:fld>
            <a:endParaRPr/>
          </a:p>
        </p:txBody>
      </p:sp>
      <p:pic>
        <p:nvPicPr>
          <p:cNvPr id="222" name="Google Shape;222;p29"/>
          <p:cNvPicPr preferRelativeResize="0"/>
          <p:nvPr/>
        </p:nvPicPr>
        <p:blipFill>
          <a:blip r:embed="rId4">
            <a:alphaModFix/>
          </a:blip>
          <a:stretch>
            <a:fillRect/>
          </a:stretch>
        </p:blipFill>
        <p:spPr>
          <a:xfrm>
            <a:off x="7905350" y="4252563"/>
            <a:ext cx="9348575" cy="82113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30"/>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28" name="Google Shape;228;p30"/>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lvl="0" indent="0" algn="l" rtl="0">
              <a:spcBef>
                <a:spcPts val="0"/>
              </a:spcBef>
              <a:spcAft>
                <a:spcPts val="0"/>
              </a:spcAft>
              <a:buClr>
                <a:srgbClr val="253957"/>
              </a:buClr>
              <a:buSzPts val="7000"/>
              <a:buFont typeface="Arial Narrow"/>
              <a:buNone/>
            </a:pPr>
            <a:r>
              <a:rPr lang="en-US" sz="6000" b="1">
                <a:solidFill>
                  <a:srgbClr val="1C2A55"/>
                </a:solidFill>
              </a:rPr>
              <a:t>Последовательность расчета надежности</a:t>
            </a:r>
            <a:endParaRPr sz="6000" b="1"/>
          </a:p>
        </p:txBody>
      </p:sp>
      <p:sp>
        <p:nvSpPr>
          <p:cNvPr id="229" name="Google Shape;229;p30"/>
          <p:cNvSpPr txBox="1"/>
          <p:nvPr/>
        </p:nvSpPr>
        <p:spPr>
          <a:xfrm>
            <a:off x="1428275" y="3912675"/>
            <a:ext cx="21183900" cy="80973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Простейшей формой структурной схемы надежности является параллельно-последовательная структура. На ней параллельно соединяются элементы, совместный отказ которых приводит к отказу ЭС.</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В последовательную цепочку соединяются такие элементы, отказ каждого из которых приводит к отказу ЭС.</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На рисунке а) представлен вариант параллельно-последовательной структуры. По этой структуре можно сделать следующее заключение:</a:t>
            </a:r>
            <a:endParaRPr sz="3000">
              <a:solidFill>
                <a:srgbClr val="1C2A55"/>
              </a:solidFill>
            </a:endParaRPr>
          </a:p>
          <a:p>
            <a:pPr marL="0" lvl="0" indent="0" algn="l" rtl="0">
              <a:lnSpc>
                <a:spcPct val="115000"/>
              </a:lnSpc>
              <a:spcBef>
                <a:spcPts val="400"/>
              </a:spcBef>
              <a:spcAft>
                <a:spcPts val="0"/>
              </a:spcAft>
              <a:buNone/>
            </a:pP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r>
              <a:rPr lang="en-US" sz="3000">
                <a:solidFill>
                  <a:srgbClr val="1C2A55"/>
                </a:solidFill>
              </a:rPr>
              <a:t>ЭС состоит из пяти элементов. Отказ ЭС наступает тогда, когда откажет либо элемент 5, либо группа, состоящая из элементов 1-4. Группа может отказать тогда, когда одновременно откажет группа, состоящая из элементов 3 и 4, и группа, состоящая из элементов 1 и 2. Группа из элементов 3 и 4 отказывает, если откажет хотя бы один из составляющих ее элементов, а группа из элементов 1 и 2 — если откажут оба элемента. Расчет надежности при наличии таких структур отличается наибольшей простотой и наглядностью.</a:t>
            </a:r>
            <a:endParaRPr sz="3000">
              <a:solidFill>
                <a:srgbClr val="1C2A55"/>
              </a:solidFill>
            </a:endParaRPr>
          </a:p>
          <a:p>
            <a:pPr marL="0" lvl="0" indent="0" algn="l" rtl="0">
              <a:lnSpc>
                <a:spcPct val="115000"/>
              </a:lnSpc>
              <a:spcBef>
                <a:spcPts val="400"/>
              </a:spcBef>
              <a:spcAft>
                <a:spcPts val="0"/>
              </a:spcAft>
              <a:buNone/>
            </a:pP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endParaRPr sz="16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230" name="Google Shape;230;p30"/>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31" name="Google Shape;231;p30"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32" name="Google Shape;232;p30"/>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31"/>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38" name="Google Shape;238;p31"/>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lvl="0" indent="0" algn="l" rtl="0">
              <a:spcBef>
                <a:spcPts val="0"/>
              </a:spcBef>
              <a:spcAft>
                <a:spcPts val="0"/>
              </a:spcAft>
              <a:buClr>
                <a:srgbClr val="253957"/>
              </a:buClr>
              <a:buSzPts val="7000"/>
              <a:buFont typeface="Arial Narrow"/>
              <a:buNone/>
            </a:pPr>
            <a:r>
              <a:rPr lang="en-US" sz="6000" b="1">
                <a:solidFill>
                  <a:srgbClr val="1C2A55"/>
                </a:solidFill>
              </a:rPr>
              <a:t>Последовательность расчета надежности</a:t>
            </a:r>
            <a:endParaRPr sz="6000" b="1"/>
          </a:p>
        </p:txBody>
      </p:sp>
      <p:sp>
        <p:nvSpPr>
          <p:cNvPr id="239" name="Google Shape;239;p31"/>
          <p:cNvSpPr txBox="1"/>
          <p:nvPr/>
        </p:nvSpPr>
        <p:spPr>
          <a:xfrm>
            <a:off x="4501225" y="3912675"/>
            <a:ext cx="18111000" cy="80973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К сожалению, не всегда удается условие работоспособности представить в виде простой параллельно-последовательной структуры. Иногда структура приобретает чрезвычайно громоздкий и сложный вид. В таких случаях используют либо логические функции, либо графы и ветвящиеся структуры, по которым составляются системы уравнений работоспособности.</a:t>
            </a:r>
            <a:endParaRPr sz="3000">
              <a:solidFill>
                <a:srgbClr val="1C2A55"/>
              </a:solidFill>
            </a:endParaRPr>
          </a:p>
          <a:p>
            <a:pPr marL="457200" lvl="0" indent="0" algn="l" rtl="0">
              <a:lnSpc>
                <a:spcPct val="115000"/>
              </a:lnSpc>
              <a:spcBef>
                <a:spcPts val="400"/>
              </a:spcBef>
              <a:spcAft>
                <a:spcPts val="0"/>
              </a:spcAft>
              <a:buNone/>
            </a:pPr>
            <a:endParaRPr sz="3000">
              <a:solidFill>
                <a:srgbClr val="1C2A55"/>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На основе структурной схемы надежности составляется набор расчетных формул. Для типовых случаев расчета используют формулы, приведенные в справочниках по расчетам надежности, стандартах и методических указаниях. Однако прежде чем применять эти формулы, необходимо предварительно внимательно изучить их существо, природу происхождения и области использования.</a:t>
            </a:r>
            <a:endParaRPr sz="3000">
              <a:solidFill>
                <a:srgbClr val="1C2A55"/>
              </a:solidFill>
            </a:endParaRPr>
          </a:p>
          <a:p>
            <a:pPr marL="0" lvl="0" indent="0" algn="l" rtl="0">
              <a:lnSpc>
                <a:spcPct val="115000"/>
              </a:lnSpc>
              <a:spcBef>
                <a:spcPts val="400"/>
              </a:spcBef>
              <a:spcAft>
                <a:spcPts val="0"/>
              </a:spcAft>
              <a:buNone/>
            </a:pPr>
            <a:endParaRPr sz="3000">
              <a:solidFill>
                <a:srgbClr val="1C2A55"/>
              </a:solidFill>
            </a:endParaRPr>
          </a:p>
          <a:p>
            <a:pPr marL="0" lvl="0" indent="0" algn="l" rtl="0">
              <a:lnSpc>
                <a:spcPct val="115000"/>
              </a:lnSpc>
              <a:spcBef>
                <a:spcPts val="400"/>
              </a:spcBef>
              <a:spcAft>
                <a:spcPts val="0"/>
              </a:spcAft>
              <a:buNone/>
            </a:pP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240" name="Google Shape;240;p31"/>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41" name="Google Shape;241;p31"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42" name="Google Shape;242;p31"/>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18</a:t>
            </a:fld>
            <a:endParaRPr/>
          </a:p>
        </p:txBody>
      </p:sp>
      <p:pic>
        <p:nvPicPr>
          <p:cNvPr id="243" name="Google Shape;243;p31"/>
          <p:cNvPicPr preferRelativeResize="0"/>
          <p:nvPr/>
        </p:nvPicPr>
        <p:blipFill>
          <a:blip r:embed="rId4">
            <a:alphaModFix/>
          </a:blip>
          <a:stretch>
            <a:fillRect/>
          </a:stretch>
        </p:blipFill>
        <p:spPr>
          <a:xfrm>
            <a:off x="1613650" y="4163700"/>
            <a:ext cx="1783500" cy="1783500"/>
          </a:xfrm>
          <a:prstGeom prst="rect">
            <a:avLst/>
          </a:prstGeom>
          <a:noFill/>
          <a:ln>
            <a:noFill/>
          </a:ln>
        </p:spPr>
      </p:pic>
      <p:pic>
        <p:nvPicPr>
          <p:cNvPr id="244" name="Google Shape;244;p31"/>
          <p:cNvPicPr preferRelativeResize="0"/>
          <p:nvPr/>
        </p:nvPicPr>
        <p:blipFill>
          <a:blip r:embed="rId5">
            <a:alphaModFix/>
          </a:blip>
          <a:stretch>
            <a:fillRect/>
          </a:stretch>
        </p:blipFill>
        <p:spPr>
          <a:xfrm>
            <a:off x="1613650" y="6858000"/>
            <a:ext cx="1783500" cy="178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cxnSp>
        <p:nvCxnSpPr>
          <p:cNvPr id="249" name="Google Shape;249;p32"/>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50" name="Google Shape;250;p32"/>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Логические основы расчета надежности</a:t>
            </a:r>
            <a:endParaRPr sz="6000" b="1"/>
          </a:p>
        </p:txBody>
      </p:sp>
      <p:sp>
        <p:nvSpPr>
          <p:cNvPr id="251" name="Google Shape;251;p32"/>
          <p:cNvSpPr txBox="1"/>
          <p:nvPr/>
        </p:nvSpPr>
        <p:spPr>
          <a:xfrm>
            <a:off x="1226600" y="3891475"/>
            <a:ext cx="21237000" cy="80973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В основе расчетов надежности лежит исследование событий и высказываний. Провести расчет надежности сложного ЭС означает определить связь между сложным событием (отказы ЭС) и событиями, от которых оно зависит (отказы элементов изделия). Таким образом, в основе расчетов на надежность лежат операции с событиями и высказываниями. Такими операциями занимается математическая логика. Ее основные положения, точнее положения, одного из ее разделов — алгебры высказываний используются при расчете надежности. Кратко они могут быть сформулированы следующим образом.</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chemeClr val="dk1"/>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Объектом исследований алгебры высказываний являются высказывания, о которых можно утверждать, что они либо истинны, либо ложны. Например: «вычислительный комплекс находится в работоспособном состоянии». Высказывания могут быть простыми и сложными. Сложное высказывание — высказывание, состоящее из простых высказываний, соединенных между собой логическими операциями.</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Каждая из логических операций устанавливает вполне определенную связь между истинностью сложного высказывания и истинностью простых высказываний.</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252" name="Google Shape;252;p32"/>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53" name="Google Shape;253;p32"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54" name="Google Shape;254;p32"/>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cxnSp>
        <p:nvCxnSpPr>
          <p:cNvPr id="66" name="Google Shape;66;p15"/>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67" name="Google Shape;67;p15"/>
          <p:cNvSpPr txBox="1"/>
          <p:nvPr/>
        </p:nvSpPr>
        <p:spPr>
          <a:xfrm>
            <a:off x="6142050" y="3862550"/>
            <a:ext cx="14425800" cy="7500000"/>
          </a:xfrm>
          <a:prstGeom prst="rect">
            <a:avLst/>
          </a:prstGeom>
          <a:noFill/>
          <a:ln>
            <a:noFill/>
          </a:ln>
        </p:spPr>
        <p:txBody>
          <a:bodyPr spcFirstLastPara="1" wrap="square" lIns="71425" tIns="71425" rIns="71425" bIns="71425" anchor="t" anchorCtr="0">
            <a:noAutofit/>
          </a:bodyPr>
          <a:lstStyle/>
          <a:p>
            <a:pPr marL="457200" lvl="0" indent="-533400" algn="l" rtl="0">
              <a:lnSpc>
                <a:spcPct val="115000"/>
              </a:lnSpc>
              <a:spcBef>
                <a:spcPts val="500"/>
              </a:spcBef>
              <a:spcAft>
                <a:spcPts val="0"/>
              </a:spcAft>
              <a:buClr>
                <a:srgbClr val="1C2A55"/>
              </a:buClr>
              <a:buSzPts val="4800"/>
              <a:buChar char="●"/>
            </a:pPr>
            <a:r>
              <a:rPr lang="en-US" sz="4800">
                <a:solidFill>
                  <a:srgbClr val="1C2A55"/>
                </a:solidFill>
              </a:rPr>
              <a:t>Классификация методов расчета надежности</a:t>
            </a:r>
            <a:endParaRPr sz="4800">
              <a:solidFill>
                <a:srgbClr val="1C2A55"/>
              </a:solidFill>
            </a:endParaRPr>
          </a:p>
          <a:p>
            <a:pPr marL="457200" lvl="0" indent="0" algn="l" rtl="0">
              <a:lnSpc>
                <a:spcPct val="115000"/>
              </a:lnSpc>
              <a:spcBef>
                <a:spcPts val="500"/>
              </a:spcBef>
              <a:spcAft>
                <a:spcPts val="0"/>
              </a:spcAft>
              <a:buNone/>
            </a:pPr>
            <a:endParaRPr sz="4800">
              <a:solidFill>
                <a:srgbClr val="1C2A55"/>
              </a:solidFill>
            </a:endParaRPr>
          </a:p>
          <a:p>
            <a:pPr marL="457200" lvl="0" indent="-533400" algn="l" rtl="0">
              <a:lnSpc>
                <a:spcPct val="115000"/>
              </a:lnSpc>
              <a:spcBef>
                <a:spcPts val="500"/>
              </a:spcBef>
              <a:spcAft>
                <a:spcPts val="0"/>
              </a:spcAft>
              <a:buClr>
                <a:srgbClr val="1C2A55"/>
              </a:buClr>
              <a:buSzPts val="4800"/>
              <a:buChar char="●"/>
            </a:pPr>
            <a:r>
              <a:rPr lang="en-US" sz="4800">
                <a:solidFill>
                  <a:srgbClr val="1C2A55"/>
                </a:solidFill>
              </a:rPr>
              <a:t>Последовательность расчета надежности</a:t>
            </a:r>
            <a:endParaRPr sz="4800">
              <a:solidFill>
                <a:srgbClr val="1C2A55"/>
              </a:solidFill>
            </a:endParaRPr>
          </a:p>
          <a:p>
            <a:pPr marL="457200" lvl="0" indent="0" algn="l" rtl="0">
              <a:lnSpc>
                <a:spcPct val="115000"/>
              </a:lnSpc>
              <a:spcBef>
                <a:spcPts val="500"/>
              </a:spcBef>
              <a:spcAft>
                <a:spcPts val="0"/>
              </a:spcAft>
              <a:buNone/>
            </a:pPr>
            <a:endParaRPr sz="4800">
              <a:solidFill>
                <a:srgbClr val="1C2A55"/>
              </a:solidFill>
            </a:endParaRPr>
          </a:p>
          <a:p>
            <a:pPr marL="457200" lvl="0" indent="-533400" algn="l" rtl="0">
              <a:lnSpc>
                <a:spcPct val="115000"/>
              </a:lnSpc>
              <a:spcBef>
                <a:spcPts val="500"/>
              </a:spcBef>
              <a:spcAft>
                <a:spcPts val="0"/>
              </a:spcAft>
              <a:buClr>
                <a:srgbClr val="1C2A55"/>
              </a:buClr>
              <a:buSzPts val="4800"/>
              <a:buChar char="●"/>
            </a:pPr>
            <a:r>
              <a:rPr lang="en-US" sz="4800">
                <a:solidFill>
                  <a:srgbClr val="1C2A55"/>
                </a:solidFill>
              </a:rPr>
              <a:t>Логические основы расчета надежности</a:t>
            </a:r>
            <a:endParaRPr sz="4800">
              <a:solidFill>
                <a:schemeClr val="dk1"/>
              </a:solidFill>
            </a:endParaRPr>
          </a:p>
          <a:p>
            <a:pPr marL="0" lvl="0" indent="0" algn="l" rtl="0">
              <a:lnSpc>
                <a:spcPct val="115000"/>
              </a:lnSpc>
              <a:spcBef>
                <a:spcPts val="500"/>
              </a:spcBef>
              <a:spcAft>
                <a:spcPts val="0"/>
              </a:spcAft>
              <a:buNone/>
            </a:pPr>
            <a:endParaRPr sz="4800" b="1">
              <a:solidFill>
                <a:srgbClr val="1C2A55"/>
              </a:solidFill>
            </a:endParaRPr>
          </a:p>
          <a:p>
            <a:pPr marL="0" lvl="0" indent="0" algn="l" rtl="0">
              <a:lnSpc>
                <a:spcPct val="115000"/>
              </a:lnSpc>
              <a:spcBef>
                <a:spcPts val="500"/>
              </a:spcBef>
              <a:spcAft>
                <a:spcPts val="0"/>
              </a:spcAft>
              <a:buClr>
                <a:schemeClr val="dk1"/>
              </a:buClr>
              <a:buSzPts val="1100"/>
              <a:buFont typeface="Arial"/>
              <a:buNone/>
            </a:pPr>
            <a:endParaRPr sz="2000">
              <a:solidFill>
                <a:schemeClr val="dk1"/>
              </a:solidFill>
            </a:endParaRPr>
          </a:p>
          <a:p>
            <a:pPr marL="0" marR="0" lvl="0" indent="0" algn="l" rtl="0">
              <a:lnSpc>
                <a:spcPct val="100000"/>
              </a:lnSpc>
              <a:spcBef>
                <a:spcPts val="2800"/>
              </a:spcBef>
              <a:spcAft>
                <a:spcPts val="0"/>
              </a:spcAft>
              <a:buClr>
                <a:srgbClr val="253957"/>
              </a:buClr>
              <a:buSzPts val="2800"/>
              <a:buFont typeface="Arial Narrow"/>
              <a:buNone/>
            </a:pPr>
            <a:endParaRPr sz="2800">
              <a:solidFill>
                <a:srgbClr val="253957"/>
              </a:solidFill>
              <a:latin typeface="Arial Narrow"/>
              <a:ea typeface="Arial Narrow"/>
              <a:cs typeface="Arial Narrow"/>
              <a:sym typeface="Arial Narrow"/>
            </a:endParaRPr>
          </a:p>
        </p:txBody>
      </p:sp>
      <p:sp>
        <p:nvSpPr>
          <p:cNvPr id="68" name="Google Shape;68;p15"/>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69" name="Google Shape;69;p15"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70" name="Google Shape;70;p15"/>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a:t>
            </a:fld>
            <a:endParaRPr/>
          </a:p>
        </p:txBody>
      </p:sp>
      <p:pic>
        <p:nvPicPr>
          <p:cNvPr id="71" name="Google Shape;71;p15"/>
          <p:cNvPicPr preferRelativeResize="0"/>
          <p:nvPr/>
        </p:nvPicPr>
        <p:blipFill>
          <a:blip r:embed="rId4">
            <a:alphaModFix/>
          </a:blip>
          <a:stretch>
            <a:fillRect/>
          </a:stretch>
        </p:blipFill>
        <p:spPr>
          <a:xfrm>
            <a:off x="3798200" y="3862552"/>
            <a:ext cx="1199575" cy="1220991"/>
          </a:xfrm>
          <a:prstGeom prst="rect">
            <a:avLst/>
          </a:prstGeom>
          <a:noFill/>
          <a:ln>
            <a:noFill/>
          </a:ln>
        </p:spPr>
      </p:pic>
      <p:pic>
        <p:nvPicPr>
          <p:cNvPr id="72" name="Google Shape;72;p15"/>
          <p:cNvPicPr preferRelativeResize="0"/>
          <p:nvPr/>
        </p:nvPicPr>
        <p:blipFill>
          <a:blip r:embed="rId5">
            <a:alphaModFix/>
          </a:blip>
          <a:stretch>
            <a:fillRect/>
          </a:stretch>
        </p:blipFill>
        <p:spPr>
          <a:xfrm>
            <a:off x="3798200" y="5559073"/>
            <a:ext cx="1199575" cy="1220996"/>
          </a:xfrm>
          <a:prstGeom prst="rect">
            <a:avLst/>
          </a:prstGeom>
          <a:noFill/>
          <a:ln>
            <a:noFill/>
          </a:ln>
        </p:spPr>
      </p:pic>
      <p:pic>
        <p:nvPicPr>
          <p:cNvPr id="73" name="Google Shape;73;p15"/>
          <p:cNvPicPr preferRelativeResize="0"/>
          <p:nvPr/>
        </p:nvPicPr>
        <p:blipFill>
          <a:blip r:embed="rId6">
            <a:alphaModFix/>
          </a:blip>
          <a:stretch>
            <a:fillRect/>
          </a:stretch>
        </p:blipFill>
        <p:spPr>
          <a:xfrm>
            <a:off x="3798200" y="7255567"/>
            <a:ext cx="1199575" cy="12209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cxnSp>
        <p:nvCxnSpPr>
          <p:cNvPr id="259" name="Google Shape;259;p33"/>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60" name="Google Shape;260;p33"/>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Логические основы расчета надежности</a:t>
            </a:r>
            <a:endParaRPr sz="6000" b="1"/>
          </a:p>
        </p:txBody>
      </p:sp>
      <p:sp>
        <p:nvSpPr>
          <p:cNvPr id="261" name="Google Shape;261;p33"/>
          <p:cNvSpPr txBox="1"/>
          <p:nvPr/>
        </p:nvSpPr>
        <p:spPr>
          <a:xfrm>
            <a:off x="1201075" y="10558400"/>
            <a:ext cx="21237000" cy="2265900"/>
          </a:xfrm>
          <a:prstGeom prst="rect">
            <a:avLst/>
          </a:prstGeom>
          <a:noFill/>
          <a:ln>
            <a:noFill/>
          </a:ln>
        </p:spPr>
        <p:txBody>
          <a:bodyPr spcFirstLastPara="1" wrap="square" lIns="71425" tIns="71425" rIns="71425" bIns="71425" anchor="t" anchorCtr="0">
            <a:noAutofit/>
          </a:bodyPr>
          <a:lstStyle/>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Таблица позволяет получить представление об условиях, при которых сложное высказывание становится истинным или ложным для различных логических операций. Так, например, сложное высказывание при конъюнкции двух простых высказываний становится истинным только тогда, когда оба простых высказывания истинны.</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262" name="Google Shape;262;p33"/>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63" name="Google Shape;263;p33"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64" name="Google Shape;264;p33"/>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20</a:t>
            </a:fld>
            <a:endParaRPr/>
          </a:p>
        </p:txBody>
      </p:sp>
      <p:pic>
        <p:nvPicPr>
          <p:cNvPr id="265" name="Google Shape;265;p33"/>
          <p:cNvPicPr preferRelativeResize="0"/>
          <p:nvPr/>
        </p:nvPicPr>
        <p:blipFill>
          <a:blip r:embed="rId4">
            <a:alphaModFix/>
          </a:blip>
          <a:stretch>
            <a:fillRect/>
          </a:stretch>
        </p:blipFill>
        <p:spPr>
          <a:xfrm>
            <a:off x="6451863" y="3619200"/>
            <a:ext cx="11004825" cy="6752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34"/>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71" name="Google Shape;271;p34"/>
          <p:cNvSpPr txBox="1"/>
          <p:nvPr/>
        </p:nvSpPr>
        <p:spPr>
          <a:xfrm>
            <a:off x="2569425" y="742525"/>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rPr>
              <a:t>Методы анализа надежности</a:t>
            </a:r>
            <a:endParaRPr sz="4800" b="1"/>
          </a:p>
        </p:txBody>
      </p:sp>
      <p:sp>
        <p:nvSpPr>
          <p:cNvPr id="272" name="Google Shape;272;p34"/>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73" name="Google Shape;273;p34"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74" name="Google Shape;274;p34"/>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21</a:t>
            </a:fld>
            <a:endParaRPr/>
          </a:p>
        </p:txBody>
      </p:sp>
      <p:graphicFrame>
        <p:nvGraphicFramePr>
          <p:cNvPr id="275" name="Google Shape;275;p34"/>
          <p:cNvGraphicFramePr/>
          <p:nvPr/>
        </p:nvGraphicFramePr>
        <p:xfrm>
          <a:off x="753425" y="2214550"/>
          <a:ext cx="22908775" cy="10698300"/>
        </p:xfrm>
        <a:graphic>
          <a:graphicData uri="http://schemas.openxmlformats.org/drawingml/2006/table">
            <a:tbl>
              <a:tblPr>
                <a:noFill/>
                <a:tableStyleId>{FC318600-6771-4A3F-B524-8D40EF8C45BC}</a:tableStyleId>
              </a:tblPr>
              <a:tblGrid>
                <a:gridCol w="3503150"/>
                <a:gridCol w="5732275"/>
                <a:gridCol w="4689625"/>
                <a:gridCol w="6595050"/>
                <a:gridCol w="2388675"/>
              </a:tblGrid>
              <a:tr h="381000">
                <a:tc>
                  <a:txBody>
                    <a:bodyPr/>
                    <a:lstStyle/>
                    <a:p>
                      <a:pPr marL="0" lvl="0" indent="0" algn="l" rtl="0">
                        <a:spcBef>
                          <a:spcPts val="0"/>
                        </a:spcBef>
                        <a:spcAft>
                          <a:spcPts val="0"/>
                        </a:spcAft>
                        <a:buNone/>
                      </a:pPr>
                      <a:r>
                        <a:rPr lang="en-US" sz="3000" b="1">
                          <a:solidFill>
                            <a:srgbClr val="1C2A55"/>
                          </a:solidFill>
                        </a:rPr>
                        <a:t>Метод</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Распределение требований/целей надежности</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Качественный анализ</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Количественный анализ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Рекомендации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Прогнозирование интенсивности отказов</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 для последовательных систем без резервирования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Возможно применение для анализа стратегии технического обслуживания</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интенсивностей отказов и MTTF* для электронных компонентов и оборудования</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дерева неисправностей</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 если поведение системы зависит от времени или последовательности событий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комбинации неисправностей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показателей безотказности работоспособности и относительного вклада подсистем в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1088875">
                <a:tc>
                  <a:txBody>
                    <a:bodyPr/>
                    <a:lstStyle/>
                    <a:p>
                      <a:pPr marL="0" lvl="0" indent="0" algn="l" rtl="0">
                        <a:spcBef>
                          <a:spcPts val="0"/>
                        </a:spcBef>
                        <a:spcAft>
                          <a:spcPts val="0"/>
                        </a:spcAft>
                        <a:buNone/>
                      </a:pPr>
                      <a:r>
                        <a:rPr lang="en-US" sz="3000">
                          <a:solidFill>
                            <a:srgbClr val="1C2A55"/>
                          </a:solidFill>
                        </a:rPr>
                        <a:t>Анализ дерева событий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Возможен</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последовательности отказов</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интенсивностей отказов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структурной схемы надежности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 для систем, у которых можно выделить независимые блоки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путей работоспособности</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показателей безотказности и комплексных показателей надежности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Марковский анализ</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последовательности отказов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показателей безотказности и комплексных показателей надежности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35"/>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81" name="Google Shape;281;p35"/>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82" name="Google Shape;282;p35"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83" name="Google Shape;283;p35"/>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22</a:t>
            </a:fld>
            <a:endParaRPr/>
          </a:p>
        </p:txBody>
      </p:sp>
      <p:graphicFrame>
        <p:nvGraphicFramePr>
          <p:cNvPr id="284" name="Google Shape;284;p35"/>
          <p:cNvGraphicFramePr/>
          <p:nvPr/>
        </p:nvGraphicFramePr>
        <p:xfrm>
          <a:off x="714775" y="2214550"/>
          <a:ext cx="22479000" cy="11338350"/>
        </p:xfrm>
        <a:graphic>
          <a:graphicData uri="http://schemas.openxmlformats.org/drawingml/2006/table">
            <a:tbl>
              <a:tblPr>
                <a:noFill/>
                <a:tableStyleId>{FC318600-6771-4A3F-B524-8D40EF8C45BC}</a:tableStyleId>
              </a:tblPr>
              <a:tblGrid>
                <a:gridCol w="4388350"/>
                <a:gridCol w="4316725"/>
                <a:gridCol w="5749275"/>
                <a:gridCol w="5641750"/>
                <a:gridCol w="2382900"/>
              </a:tblGrid>
              <a:tr h="381000">
                <a:tc>
                  <a:txBody>
                    <a:bodyPr/>
                    <a:lstStyle/>
                    <a:p>
                      <a:pPr marL="0" lvl="0" indent="0" algn="l" rtl="0">
                        <a:spcBef>
                          <a:spcPts val="0"/>
                        </a:spcBef>
                        <a:spcAft>
                          <a:spcPts val="0"/>
                        </a:spcAft>
                        <a:buNone/>
                      </a:pPr>
                      <a:r>
                        <a:rPr lang="en-US" sz="3000" b="1">
                          <a:solidFill>
                            <a:srgbClr val="1C2A55"/>
                          </a:solidFill>
                        </a:rPr>
                        <a:t>Метод</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Распределение требований/целей надежности</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Качественный анализ</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Количественный анализ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Рекомендации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сети Петри</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последовательности отказов</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Подготовка описания системы для марковского анализа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режимов и последствий (критичности) отказов FME(C)A</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 для систем, у которых преобладают единичные отказы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воздействия отказов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интенсивностей отказов (и критичности) системы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Исследование HAZOP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причин и последствий отклонений</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Не 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человеческого фактора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воздействия действий эффективности человека на работу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вероятностей ошибок человека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Анализ прочности и напряжений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Не 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Применим как средство для предотвращения неисправности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показателей безотказности для электромеханических компонентов</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Статистические методы надежности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Возможен</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Анализ воздействия неисправностей</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Определение количественных оценок показателей безотказности с неопределенностью</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285" name="Google Shape;285;p35"/>
          <p:cNvSpPr txBox="1"/>
          <p:nvPr/>
        </p:nvSpPr>
        <p:spPr>
          <a:xfrm>
            <a:off x="2569425" y="742525"/>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rPr>
              <a:t>Методы анализа надежности</a:t>
            </a:r>
            <a:endParaRPr sz="4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290" name="Google Shape;290;p36"/>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291" name="Google Shape;291;p36"/>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292" name="Google Shape;292;p36"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293" name="Google Shape;293;p36"/>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23</a:t>
            </a:fld>
            <a:endParaRPr/>
          </a:p>
        </p:txBody>
      </p:sp>
      <p:graphicFrame>
        <p:nvGraphicFramePr>
          <p:cNvPr id="294" name="Google Shape;294;p36"/>
          <p:cNvGraphicFramePr/>
          <p:nvPr/>
        </p:nvGraphicFramePr>
        <p:xfrm>
          <a:off x="1340150" y="3777500"/>
          <a:ext cx="21364975" cy="3566100"/>
        </p:xfrm>
        <a:graphic>
          <a:graphicData uri="http://schemas.openxmlformats.org/drawingml/2006/table">
            <a:tbl>
              <a:tblPr>
                <a:noFill/>
                <a:tableStyleId>{FC318600-6771-4A3F-B524-8D40EF8C45BC}</a:tableStyleId>
              </a:tblPr>
              <a:tblGrid>
                <a:gridCol w="3741125"/>
                <a:gridCol w="4174425"/>
                <a:gridCol w="5321100"/>
                <a:gridCol w="5863525"/>
                <a:gridCol w="2264800"/>
              </a:tblGrid>
              <a:tr h="381000">
                <a:tc>
                  <a:txBody>
                    <a:bodyPr/>
                    <a:lstStyle/>
                    <a:p>
                      <a:pPr marL="0" lvl="0" indent="0" algn="l" rtl="0">
                        <a:spcBef>
                          <a:spcPts val="0"/>
                        </a:spcBef>
                        <a:spcAft>
                          <a:spcPts val="0"/>
                        </a:spcAft>
                        <a:buNone/>
                      </a:pPr>
                      <a:r>
                        <a:rPr lang="en-US" sz="3000" b="1">
                          <a:solidFill>
                            <a:srgbClr val="1C2A55"/>
                          </a:solidFill>
                        </a:rPr>
                        <a:t>Метод</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Распределение требований/целей надежности</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Качественный анализ</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Количественный анализ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b="1">
                          <a:solidFill>
                            <a:srgbClr val="1C2A55"/>
                          </a:solidFill>
                        </a:rPr>
                        <a:t>Рекомендации </a:t>
                      </a:r>
                      <a:endParaRPr sz="3000" b="1">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sz="3000">
                          <a:solidFill>
                            <a:srgbClr val="1C2A55"/>
                          </a:solidFill>
                        </a:rPr>
                        <a:t>Таблица истинности (анализ функциональной структуры)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Не применим</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Возможен </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Вычисление показателей безотказности и комплексных показателей надежности системы</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3000">
                          <a:solidFill>
                            <a:srgbClr val="1C2A55"/>
                          </a:solidFill>
                        </a:rPr>
                        <a:t>Поддержка</a:t>
                      </a:r>
                      <a:endParaRPr sz="3000">
                        <a:solidFill>
                          <a:srgbClr val="1C2A55"/>
                        </a:solidFill>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bl>
          </a:graphicData>
        </a:graphic>
      </p:graphicFrame>
      <p:sp>
        <p:nvSpPr>
          <p:cNvPr id="295" name="Google Shape;295;p36"/>
          <p:cNvSpPr txBox="1"/>
          <p:nvPr/>
        </p:nvSpPr>
        <p:spPr>
          <a:xfrm>
            <a:off x="1226600" y="2396175"/>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rPr>
              <a:t>Методы анализа надежности</a:t>
            </a:r>
            <a:endParaRPr sz="4800" b="1"/>
          </a:p>
        </p:txBody>
      </p:sp>
      <p:sp>
        <p:nvSpPr>
          <p:cNvPr id="296" name="Google Shape;296;p36"/>
          <p:cNvSpPr txBox="1"/>
          <p:nvPr/>
        </p:nvSpPr>
        <p:spPr>
          <a:xfrm>
            <a:off x="1340150" y="7986100"/>
            <a:ext cx="213651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rgbClr val="1C2A55"/>
                </a:solidFill>
              </a:rPr>
              <a:t>* MTTF - средняя наработка до отказа.</a:t>
            </a:r>
            <a:endParaRPr sz="3000">
              <a:solidFill>
                <a:srgbClr val="1C2A55"/>
              </a:solidFill>
            </a:endParaRPr>
          </a:p>
          <a:p>
            <a:pPr marL="0" lvl="0" indent="0" algn="l" rtl="0">
              <a:spcBef>
                <a:spcPts val="0"/>
              </a:spcBef>
              <a:spcAft>
                <a:spcPts val="0"/>
              </a:spcAft>
              <a:buNone/>
            </a:pPr>
            <a:r>
              <a:rPr lang="en-US" sz="3000">
                <a:solidFill>
                  <a:srgbClr val="1C2A55"/>
                </a:solidFill>
              </a:rPr>
              <a:t>Примечание - Слова-обозначения, принятые в таблице:</a:t>
            </a:r>
            <a:endParaRPr sz="3000">
              <a:solidFill>
                <a:srgbClr val="1C2A55"/>
              </a:solidFill>
            </a:endParaRPr>
          </a:p>
          <a:p>
            <a:pPr marL="457200" lvl="0" indent="-419100" algn="l" rtl="0">
              <a:spcBef>
                <a:spcPts val="0"/>
              </a:spcBef>
              <a:spcAft>
                <a:spcPts val="0"/>
              </a:spcAft>
              <a:buClr>
                <a:srgbClr val="1C2A55"/>
              </a:buClr>
              <a:buSzPts val="3000"/>
              <a:buChar char="●"/>
            </a:pPr>
            <a:r>
              <a:rPr lang="en-US" sz="3000">
                <a:solidFill>
                  <a:srgbClr val="1C2A55"/>
                </a:solidFill>
              </a:rPr>
              <a:t>"применим" - метод рекомендован для решения задачи; </a:t>
            </a:r>
            <a:endParaRPr sz="3000">
              <a:solidFill>
                <a:srgbClr val="1C2A55"/>
              </a:solidFill>
            </a:endParaRPr>
          </a:p>
          <a:p>
            <a:pPr marL="457200" lvl="0" indent="-419100" algn="l" rtl="0">
              <a:spcBef>
                <a:spcPts val="0"/>
              </a:spcBef>
              <a:spcAft>
                <a:spcPts val="0"/>
              </a:spcAft>
              <a:buClr>
                <a:srgbClr val="1C2A55"/>
              </a:buClr>
              <a:buSzPts val="3000"/>
              <a:buChar char="●"/>
            </a:pPr>
            <a:r>
              <a:rPr lang="en-US" sz="3000">
                <a:solidFill>
                  <a:srgbClr val="1C2A55"/>
                </a:solidFill>
              </a:rPr>
              <a:t>"возможен" - метод допускается использовать для решения задачи, учитывая, что он имеет некоторые недостатки по сравнению с другими методами; </a:t>
            </a:r>
            <a:endParaRPr sz="3000">
              <a:solidFill>
                <a:srgbClr val="1C2A55"/>
              </a:solidFill>
            </a:endParaRPr>
          </a:p>
          <a:p>
            <a:pPr marL="457200" lvl="0" indent="-419100" algn="l" rtl="0">
              <a:spcBef>
                <a:spcPts val="0"/>
              </a:spcBef>
              <a:spcAft>
                <a:spcPts val="0"/>
              </a:spcAft>
              <a:buClr>
                <a:srgbClr val="1C2A55"/>
              </a:buClr>
              <a:buSzPts val="3000"/>
              <a:buChar char="●"/>
            </a:pPr>
            <a:r>
              <a:rPr lang="en-US" sz="3000">
                <a:solidFill>
                  <a:srgbClr val="1C2A55"/>
                </a:solidFill>
              </a:rPr>
              <a:t>"поддержка" - метод применим для некоторой части задачи и может использоваться для решения всей задачи только в комбинации с другими методами; </a:t>
            </a:r>
            <a:endParaRPr sz="3000">
              <a:solidFill>
                <a:srgbClr val="1C2A55"/>
              </a:solidFill>
            </a:endParaRPr>
          </a:p>
          <a:p>
            <a:pPr marL="457200" lvl="0" indent="-419100" algn="l" rtl="0">
              <a:spcBef>
                <a:spcPts val="0"/>
              </a:spcBef>
              <a:spcAft>
                <a:spcPts val="0"/>
              </a:spcAft>
              <a:buClr>
                <a:srgbClr val="1C2A55"/>
              </a:buClr>
              <a:buSzPts val="3000"/>
              <a:buChar char="●"/>
            </a:pPr>
            <a:r>
              <a:rPr lang="en-US" sz="3000">
                <a:solidFill>
                  <a:srgbClr val="1C2A55"/>
                </a:solidFill>
              </a:rPr>
              <a:t>"не применим" - метод не допускается использовать для решения задачи. </a:t>
            </a:r>
            <a:endParaRPr sz="3000">
              <a:solidFill>
                <a:srgbClr val="1C2A5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p:nvPr/>
        </p:nvSpPr>
        <p:spPr>
          <a:xfrm>
            <a:off x="14773288" y="10767731"/>
            <a:ext cx="8579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FFFFFF"/>
              </a:buClr>
              <a:buSzPts val="2400"/>
              <a:buFont typeface="Arial Narrow"/>
              <a:buNone/>
            </a:pPr>
            <a:r>
              <a:rPr lang="en-US" sz="2400" i="0" u="none" strike="noStrike" cap="none">
                <a:solidFill>
                  <a:srgbClr val="FFFFFF"/>
                </a:solidFill>
              </a:rPr>
              <a:t>Адрес: 123458, </a:t>
            </a:r>
            <a:r>
              <a:rPr lang="en-US" sz="2400">
                <a:solidFill>
                  <a:srgbClr val="FFFFFF"/>
                </a:solidFill>
              </a:rPr>
              <a:t>Москва, Таллинская, 34</a:t>
            </a:r>
            <a:endParaRPr sz="2400"/>
          </a:p>
        </p:txBody>
      </p:sp>
      <p:sp>
        <p:nvSpPr>
          <p:cNvPr id="302" name="Google Shape;302;p37"/>
          <p:cNvSpPr txBox="1"/>
          <p:nvPr/>
        </p:nvSpPr>
        <p:spPr>
          <a:xfrm>
            <a:off x="1845325" y="10767725"/>
            <a:ext cx="7242000" cy="996000"/>
          </a:xfrm>
          <a:prstGeom prst="rect">
            <a:avLst/>
          </a:prstGeom>
          <a:noFill/>
          <a:ln>
            <a:noFill/>
          </a:ln>
        </p:spPr>
        <p:txBody>
          <a:bodyPr spcFirstLastPara="1" wrap="square" lIns="71425" tIns="71425" rIns="71425" bIns="7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lt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https://busedu.hse.ru/catalog/210564713.html</a:t>
            </a:r>
            <a:endParaRPr sz="2400">
              <a:solidFill>
                <a:schemeClr val="lt1"/>
              </a:solidFill>
            </a:endParaRPr>
          </a:p>
          <a:p>
            <a:pPr marL="0" marR="0" lvl="0" indent="0" algn="l" rtl="0">
              <a:lnSpc>
                <a:spcPct val="100000"/>
              </a:lnSpc>
              <a:spcBef>
                <a:spcPts val="0"/>
              </a:spcBef>
              <a:spcAft>
                <a:spcPts val="0"/>
              </a:spcAft>
              <a:buClr>
                <a:srgbClr val="FFFFFF"/>
              </a:buClr>
              <a:buSzPts val="2400"/>
              <a:buFont typeface="Arial Narrow"/>
              <a:buNone/>
            </a:pPr>
            <a:endParaRPr sz="2400">
              <a:solidFill>
                <a:srgbClr val="FFFFFF"/>
              </a:solidFill>
              <a:latin typeface="Arial Narrow"/>
              <a:ea typeface="Arial Narrow"/>
              <a:cs typeface="Arial Narrow"/>
              <a:sym typeface="Arial Narrow"/>
            </a:endParaRPr>
          </a:p>
        </p:txBody>
      </p:sp>
      <p:sp>
        <p:nvSpPr>
          <p:cNvPr id="303" name="Google Shape;303;p37"/>
          <p:cNvSpPr txBox="1"/>
          <p:nvPr/>
        </p:nvSpPr>
        <p:spPr>
          <a:xfrm>
            <a:off x="10169475" y="9720725"/>
            <a:ext cx="6285600" cy="3090000"/>
          </a:xfrm>
          <a:prstGeom prst="rect">
            <a:avLst/>
          </a:prstGeom>
          <a:noFill/>
          <a:ln>
            <a:noFill/>
          </a:ln>
        </p:spPr>
        <p:txBody>
          <a:bodyPr spcFirstLastPara="1" wrap="square" lIns="71425" tIns="71425" rIns="71425" bIns="7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lt1"/>
                </a:solidFill>
              </a:rPr>
              <a:t>Телефон: +7 (926) 563-70-04</a:t>
            </a:r>
            <a:endParaRPr sz="2400">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US" sz="2400">
                <a:solidFill>
                  <a:schemeClr val="lt1"/>
                </a:solidFill>
              </a:rPr>
              <a:t>Электронная почта: spolessky@hse.ru</a:t>
            </a:r>
            <a:endParaRPr sz="2400">
              <a:solidFill>
                <a:schemeClr val="lt1"/>
              </a:solidFill>
            </a:endParaRPr>
          </a:p>
          <a:p>
            <a:pPr marL="0" marR="0" lvl="0" indent="0" algn="l" rtl="0">
              <a:lnSpc>
                <a:spcPct val="100000"/>
              </a:lnSpc>
              <a:spcBef>
                <a:spcPts val="0"/>
              </a:spcBef>
              <a:spcAft>
                <a:spcPts val="0"/>
              </a:spcAft>
              <a:buClr>
                <a:srgbClr val="FFFFFF"/>
              </a:buClr>
              <a:buSzPts val="2400"/>
              <a:buFont typeface="Arial Narrow"/>
              <a:buNone/>
            </a:pPr>
            <a:endParaRPr sz="2400">
              <a:solidFill>
                <a:schemeClr val="lt1"/>
              </a:solidFill>
            </a:endParaRPr>
          </a:p>
        </p:txBody>
      </p:sp>
      <p:pic>
        <p:nvPicPr>
          <p:cNvPr id="304" name="Google Shape;304;p37" descr="Изображение"/>
          <p:cNvPicPr preferRelativeResize="0"/>
          <p:nvPr/>
        </p:nvPicPr>
        <p:blipFill rotWithShape="1">
          <a:blip r:embed="rId4">
            <a:alphaModFix/>
          </a:blip>
          <a:srcRect/>
          <a:stretch/>
        </p:blipFill>
        <p:spPr>
          <a:xfrm>
            <a:off x="10594075" y="4920064"/>
            <a:ext cx="3195850" cy="3090059"/>
          </a:xfrm>
          <a:prstGeom prst="rect">
            <a:avLst/>
          </a:prstGeom>
          <a:noFill/>
          <a:ln>
            <a:noFill/>
          </a:ln>
        </p:spPr>
      </p:pic>
      <p:sp>
        <p:nvSpPr>
          <p:cNvPr id="305" name="Google Shape;305;p37"/>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cxnSp>
        <p:nvCxnSpPr>
          <p:cNvPr id="78" name="Google Shape;78;p16"/>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79" name="Google Shape;79;p16"/>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lvl="0" indent="0" algn="l" rtl="0">
              <a:spcBef>
                <a:spcPts val="0"/>
              </a:spcBef>
              <a:spcAft>
                <a:spcPts val="0"/>
              </a:spcAft>
              <a:buClr>
                <a:srgbClr val="253957"/>
              </a:buClr>
              <a:buSzPts val="7000"/>
              <a:buFont typeface="Arial Narrow"/>
              <a:buNone/>
            </a:pPr>
            <a:r>
              <a:rPr lang="en-US" sz="6000" b="1">
                <a:solidFill>
                  <a:srgbClr val="1C2A55"/>
                </a:solidFill>
              </a:rPr>
              <a:t>Теория распределения Вейбулла</a:t>
            </a:r>
            <a:endParaRPr sz="6000" b="1"/>
          </a:p>
        </p:txBody>
      </p:sp>
      <p:sp>
        <p:nvSpPr>
          <p:cNvPr id="80" name="Google Shape;80;p16"/>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81" name="Google Shape;81;p16"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82" name="Google Shape;82;p16"/>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3</a:t>
            </a:fld>
            <a:endParaRPr/>
          </a:p>
        </p:txBody>
      </p:sp>
      <p:sp>
        <p:nvSpPr>
          <p:cNvPr id="83" name="Google Shape;83;p16"/>
          <p:cNvSpPr txBox="1"/>
          <p:nvPr/>
        </p:nvSpPr>
        <p:spPr>
          <a:xfrm>
            <a:off x="1760550" y="3705950"/>
            <a:ext cx="20862900" cy="1177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300"/>
              </a:spcAft>
              <a:buNone/>
            </a:pPr>
            <a:r>
              <a:rPr lang="en-US" sz="3000">
                <a:solidFill>
                  <a:srgbClr val="1C2A55"/>
                </a:solidFill>
                <a:highlight>
                  <a:srgbClr val="FFFFFF"/>
                </a:highlight>
              </a:rPr>
              <a:t>При оценке надежности любого оборудования различают </a:t>
            </a:r>
            <a:r>
              <a:rPr lang="en-US" sz="3000" b="1">
                <a:solidFill>
                  <a:srgbClr val="1C2A55"/>
                </a:solidFill>
                <a:highlight>
                  <a:srgbClr val="FFFFFF"/>
                </a:highlight>
              </a:rPr>
              <a:t>три периода</a:t>
            </a:r>
            <a:r>
              <a:rPr lang="en-US" sz="3000">
                <a:solidFill>
                  <a:srgbClr val="1C2A55"/>
                </a:solidFill>
                <a:highlight>
                  <a:srgbClr val="FFFFFF"/>
                </a:highlight>
              </a:rPr>
              <a:t> его эксплуатации: период приработки; период нормальной эксплуатации; период интенсивного износа и старения. </a:t>
            </a:r>
            <a:endParaRPr sz="3000">
              <a:solidFill>
                <a:srgbClr val="1C2A55"/>
              </a:solidFill>
              <a:highlight>
                <a:srgbClr val="FFFFFF"/>
              </a:highlight>
            </a:endParaRPr>
          </a:p>
        </p:txBody>
      </p:sp>
      <p:sp>
        <p:nvSpPr>
          <p:cNvPr id="84" name="Google Shape;84;p16"/>
          <p:cNvSpPr txBox="1"/>
          <p:nvPr/>
        </p:nvSpPr>
        <p:spPr>
          <a:xfrm>
            <a:off x="16451050" y="4770225"/>
            <a:ext cx="6670200" cy="6821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3000">
                <a:solidFill>
                  <a:srgbClr val="1C2A55"/>
                </a:solidFill>
                <a:highlight>
                  <a:srgbClr val="FFFFFF"/>
                </a:highlight>
              </a:rPr>
              <a:t>Эти периоды явно прослеживаются на кривой интенсивности отказов, иногда ее называют кривой жизни технического изделия.</a:t>
            </a:r>
            <a:endParaRPr sz="3000">
              <a:solidFill>
                <a:srgbClr val="1C2A55"/>
              </a:solidFill>
              <a:highlight>
                <a:srgbClr val="FFFFFF"/>
              </a:highlight>
            </a:endParaRPr>
          </a:p>
          <a:p>
            <a:pPr marL="0" lvl="0" indent="0" algn="just" rtl="0">
              <a:lnSpc>
                <a:spcPct val="115000"/>
              </a:lnSpc>
              <a:spcBef>
                <a:spcPts val="1300"/>
              </a:spcBef>
              <a:spcAft>
                <a:spcPts val="0"/>
              </a:spcAft>
              <a:buNone/>
            </a:pPr>
            <a:endParaRPr sz="3000">
              <a:solidFill>
                <a:srgbClr val="1C2A55"/>
              </a:solidFill>
              <a:highlight>
                <a:srgbClr val="FFFFFF"/>
              </a:highlight>
            </a:endParaRPr>
          </a:p>
          <a:p>
            <a:pPr marL="457200" lvl="0" indent="-419100" algn="just" rtl="0">
              <a:lnSpc>
                <a:spcPct val="115000"/>
              </a:lnSpc>
              <a:spcBef>
                <a:spcPts val="1300"/>
              </a:spcBef>
              <a:spcAft>
                <a:spcPts val="0"/>
              </a:spcAft>
              <a:buClr>
                <a:srgbClr val="1C2A55"/>
              </a:buClr>
              <a:buSzPts val="3000"/>
              <a:buChar char="●"/>
            </a:pPr>
            <a:r>
              <a:rPr lang="en-US" sz="3000">
                <a:solidFill>
                  <a:srgbClr val="1C2A55"/>
                </a:solidFill>
                <a:highlight>
                  <a:srgbClr val="FFFFFF"/>
                </a:highlight>
              </a:rPr>
              <a:t>На кривой интенсивности отказов показаны значения средней долговечности T1 и средней наработки до первого отказа &gt; T1. Обычно T1 соответствует начальному участку периода старения и износа.</a:t>
            </a:r>
            <a:endParaRPr/>
          </a:p>
        </p:txBody>
      </p:sp>
      <p:pic>
        <p:nvPicPr>
          <p:cNvPr id="85" name="Google Shape;85;p16"/>
          <p:cNvPicPr preferRelativeResize="0"/>
          <p:nvPr/>
        </p:nvPicPr>
        <p:blipFill>
          <a:blip r:embed="rId4">
            <a:alphaModFix/>
          </a:blip>
          <a:stretch>
            <a:fillRect/>
          </a:stretch>
        </p:blipFill>
        <p:spPr>
          <a:xfrm>
            <a:off x="1760550" y="5001200"/>
            <a:ext cx="14690499" cy="78916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7"/>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91" name="Google Shape;91;p17"/>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lvl="0" indent="0" algn="l" rtl="0">
              <a:spcBef>
                <a:spcPts val="0"/>
              </a:spcBef>
              <a:spcAft>
                <a:spcPts val="0"/>
              </a:spcAft>
              <a:buClr>
                <a:srgbClr val="253957"/>
              </a:buClr>
              <a:buSzPts val="7000"/>
              <a:buFont typeface="Arial Narrow"/>
              <a:buNone/>
            </a:pPr>
            <a:r>
              <a:rPr lang="en-US" sz="6000" b="1">
                <a:solidFill>
                  <a:srgbClr val="1C2A55"/>
                </a:solidFill>
              </a:rPr>
              <a:t>Теория распределения Вейбулла</a:t>
            </a:r>
            <a:endParaRPr sz="6000" b="1"/>
          </a:p>
        </p:txBody>
      </p:sp>
      <p:sp>
        <p:nvSpPr>
          <p:cNvPr id="92" name="Google Shape;92;p17"/>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93" name="Google Shape;93;p17"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94" name="Google Shape;94;p17"/>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4</a:t>
            </a:fld>
            <a:endParaRPr/>
          </a:p>
        </p:txBody>
      </p:sp>
      <p:sp>
        <p:nvSpPr>
          <p:cNvPr id="95" name="Google Shape;95;p17"/>
          <p:cNvSpPr txBox="1"/>
          <p:nvPr/>
        </p:nvSpPr>
        <p:spPr>
          <a:xfrm>
            <a:off x="1760550" y="3705950"/>
            <a:ext cx="20862900" cy="8914800"/>
          </a:xfrm>
          <a:prstGeom prst="rect">
            <a:avLst/>
          </a:prstGeom>
          <a:noFill/>
          <a:ln>
            <a:noFill/>
          </a:ln>
        </p:spPr>
        <p:txBody>
          <a:bodyPr spcFirstLastPara="1" wrap="square" lIns="91425" tIns="91425" rIns="91425" bIns="91425" anchor="t" anchorCtr="0">
            <a:spAutoFit/>
          </a:bodyPr>
          <a:lstStyle/>
          <a:p>
            <a:pPr marL="457200" lvl="0" indent="-419100" algn="just" rtl="0">
              <a:lnSpc>
                <a:spcPct val="115000"/>
              </a:lnSpc>
              <a:spcBef>
                <a:spcPts val="0"/>
              </a:spcBef>
              <a:spcAft>
                <a:spcPts val="0"/>
              </a:spcAft>
              <a:buClr>
                <a:srgbClr val="1C2A55"/>
              </a:buClr>
              <a:buSzPts val="3000"/>
              <a:buChar char="●"/>
            </a:pPr>
            <a:r>
              <a:rPr lang="en-US" sz="3000" b="1">
                <a:solidFill>
                  <a:srgbClr val="1C2A55"/>
                </a:solidFill>
                <a:highlight>
                  <a:srgbClr val="FFFFFF"/>
                </a:highlight>
              </a:rPr>
              <a:t>Период приработки</a:t>
            </a:r>
            <a:r>
              <a:rPr lang="en-US" sz="3000">
                <a:solidFill>
                  <a:srgbClr val="1C2A55"/>
                </a:solidFill>
                <a:highlight>
                  <a:srgbClr val="FFFFFF"/>
                </a:highlight>
              </a:rPr>
              <a:t> (0 &lt; t &lt; t1) начинается с момента функционирования оборудования (t = 0) и характеризуется высокой интенсивностью отказов, которая постепенно падает. Эти отказы обусловлены технологическими, производственными или конструкционными недостатками, присущими как самому оборудованию, так и производству. Отказы, возникающие в период приработки, стремятся исключить путем выявления скрытых дефектов монтажа и изготовления, отбраковкой элементов.</a:t>
            </a:r>
            <a:endParaRPr sz="3000">
              <a:solidFill>
                <a:srgbClr val="1C2A55"/>
              </a:solidFill>
              <a:highlight>
                <a:srgbClr val="FFFFFF"/>
              </a:highlight>
            </a:endParaRPr>
          </a:p>
          <a:p>
            <a:pPr marL="0" lvl="0" indent="0" algn="just" rtl="0">
              <a:lnSpc>
                <a:spcPct val="115000"/>
              </a:lnSpc>
              <a:spcBef>
                <a:spcPts val="1300"/>
              </a:spcBef>
              <a:spcAft>
                <a:spcPts val="0"/>
              </a:spcAft>
              <a:buNone/>
            </a:pPr>
            <a:endParaRPr sz="3000">
              <a:solidFill>
                <a:srgbClr val="1C2A55"/>
              </a:solidFill>
              <a:highlight>
                <a:srgbClr val="FFFFFF"/>
              </a:highlight>
            </a:endParaRPr>
          </a:p>
          <a:p>
            <a:pPr marL="457200" lvl="0" indent="-419100" algn="just" rtl="0">
              <a:lnSpc>
                <a:spcPct val="115000"/>
              </a:lnSpc>
              <a:spcBef>
                <a:spcPts val="1300"/>
              </a:spcBef>
              <a:spcAft>
                <a:spcPts val="0"/>
              </a:spcAft>
              <a:buClr>
                <a:srgbClr val="1C2A55"/>
              </a:buClr>
              <a:buSzPts val="3000"/>
              <a:buChar char="●"/>
            </a:pPr>
            <a:r>
              <a:rPr lang="en-US" sz="3000" b="1">
                <a:solidFill>
                  <a:srgbClr val="1C2A55"/>
                </a:solidFill>
                <a:highlight>
                  <a:srgbClr val="FFFFFF"/>
                </a:highlight>
              </a:rPr>
              <a:t>Период нормальной эксплуатации</a:t>
            </a:r>
            <a:r>
              <a:rPr lang="en-US" sz="3000">
                <a:solidFill>
                  <a:srgbClr val="1C2A55"/>
                </a:solidFill>
                <a:highlight>
                  <a:srgbClr val="FFFFFF"/>
                </a:highlight>
              </a:rPr>
              <a:t> (t1 &lt; t &lt; t2) характеризуется минимальной интенсивностью отказов. В период нормальной эксплуатации происходят внезапные отказы, которые имеют случайный характер. Регулярность событий в период нормальной эксплуатации не наблюдается. Закон распределения отказов в этот период экспоненциальный.</a:t>
            </a:r>
            <a:endParaRPr sz="3000">
              <a:solidFill>
                <a:srgbClr val="1C2A55"/>
              </a:solidFill>
              <a:highlight>
                <a:srgbClr val="FFFFFF"/>
              </a:highlight>
            </a:endParaRPr>
          </a:p>
          <a:p>
            <a:pPr marL="0" lvl="0" indent="0" algn="just" rtl="0">
              <a:lnSpc>
                <a:spcPct val="115000"/>
              </a:lnSpc>
              <a:spcBef>
                <a:spcPts val="1300"/>
              </a:spcBef>
              <a:spcAft>
                <a:spcPts val="0"/>
              </a:spcAft>
              <a:buNone/>
            </a:pPr>
            <a:endParaRPr sz="3000">
              <a:solidFill>
                <a:srgbClr val="1C2A55"/>
              </a:solidFill>
              <a:highlight>
                <a:srgbClr val="FFFFFF"/>
              </a:highlight>
            </a:endParaRPr>
          </a:p>
          <a:p>
            <a:pPr marL="457200" lvl="0" indent="-419100" algn="just" rtl="0">
              <a:lnSpc>
                <a:spcPct val="115000"/>
              </a:lnSpc>
              <a:spcBef>
                <a:spcPts val="1300"/>
              </a:spcBef>
              <a:spcAft>
                <a:spcPts val="0"/>
              </a:spcAft>
              <a:buClr>
                <a:srgbClr val="1C2A55"/>
              </a:buClr>
              <a:buSzPts val="3000"/>
              <a:buChar char="●"/>
            </a:pPr>
            <a:r>
              <a:rPr lang="en-US" sz="3000" b="1">
                <a:solidFill>
                  <a:srgbClr val="1C2A55"/>
                </a:solidFill>
                <a:highlight>
                  <a:srgbClr val="FFFFFF"/>
                </a:highlight>
              </a:rPr>
              <a:t>Период старения и износа</a:t>
            </a:r>
            <a:r>
              <a:rPr lang="en-US" sz="3000">
                <a:solidFill>
                  <a:srgbClr val="1C2A55"/>
                </a:solidFill>
                <a:highlight>
                  <a:srgbClr val="FFFFFF"/>
                </a:highlight>
              </a:rPr>
              <a:t> (t &gt; t2) характеризуется резким увеличением интенсивности отказов и связан с интенсивным износом и старением, необратимыми физико-химическими процессами в материалах, из которых изготовлено оборудование (постепенные отказы).</a:t>
            </a:r>
            <a:endParaRPr sz="3000">
              <a:solidFill>
                <a:srgbClr val="1C2A55"/>
              </a:solidFill>
              <a:highlight>
                <a:srgbClr val="FFFFFF"/>
              </a:highlight>
            </a:endParaRPr>
          </a:p>
          <a:p>
            <a:pPr marL="0" lvl="0" indent="0" algn="just" rtl="0">
              <a:lnSpc>
                <a:spcPct val="115000"/>
              </a:lnSpc>
              <a:spcBef>
                <a:spcPts val="1300"/>
              </a:spcBef>
              <a:spcAft>
                <a:spcPts val="1300"/>
              </a:spcAft>
              <a:buNone/>
            </a:pPr>
            <a:endParaRPr sz="3000">
              <a:solidFill>
                <a:srgbClr val="1C2A55"/>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Google Shape;100;p18"/>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01" name="Google Shape;101;p18"/>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highlight>
                  <a:srgbClr val="FFFFFF"/>
                </a:highlight>
              </a:rPr>
              <a:t>График кривой интенсивности отказов для электронного оборудования</a:t>
            </a:r>
            <a:endParaRPr sz="4800" b="1">
              <a:solidFill>
                <a:srgbClr val="1C2A55"/>
              </a:solidFill>
            </a:endParaRPr>
          </a:p>
        </p:txBody>
      </p:sp>
      <p:sp>
        <p:nvSpPr>
          <p:cNvPr id="102" name="Google Shape;102;p18"/>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03" name="Google Shape;103;p18"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04" name="Google Shape;104;p18"/>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5</a:t>
            </a:fld>
            <a:endParaRPr/>
          </a:p>
        </p:txBody>
      </p:sp>
      <p:pic>
        <p:nvPicPr>
          <p:cNvPr id="105" name="Google Shape;105;p18"/>
          <p:cNvPicPr preferRelativeResize="0"/>
          <p:nvPr/>
        </p:nvPicPr>
        <p:blipFill>
          <a:blip r:embed="rId4">
            <a:alphaModFix/>
          </a:blip>
          <a:stretch>
            <a:fillRect/>
          </a:stretch>
        </p:blipFill>
        <p:spPr>
          <a:xfrm>
            <a:off x="5324625" y="3913725"/>
            <a:ext cx="13734743" cy="88890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cxnSp>
        <p:nvCxnSpPr>
          <p:cNvPr id="110" name="Google Shape;110;p19"/>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11" name="Google Shape;111;p19"/>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highlight>
                  <a:srgbClr val="FFFFFF"/>
                </a:highlight>
              </a:rPr>
              <a:t>Жизненный цикл электронного оборудования</a:t>
            </a:r>
            <a:endParaRPr sz="4800" b="1">
              <a:solidFill>
                <a:srgbClr val="1C2A55"/>
              </a:solidFill>
            </a:endParaRPr>
          </a:p>
        </p:txBody>
      </p:sp>
      <p:sp>
        <p:nvSpPr>
          <p:cNvPr id="112" name="Google Shape;112;p19"/>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13" name="Google Shape;113;p19"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14" name="Google Shape;114;p19"/>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6</a:t>
            </a:fld>
            <a:endParaRPr/>
          </a:p>
        </p:txBody>
      </p:sp>
      <p:sp>
        <p:nvSpPr>
          <p:cNvPr id="115" name="Google Shape;115;p19"/>
          <p:cNvSpPr txBox="1"/>
          <p:nvPr/>
        </p:nvSpPr>
        <p:spPr>
          <a:xfrm>
            <a:off x="1402075" y="3385325"/>
            <a:ext cx="21506400" cy="10341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3000" b="1">
                <a:solidFill>
                  <a:srgbClr val="1C2A55"/>
                </a:solidFill>
                <a:highlight>
                  <a:srgbClr val="FFFFFF"/>
                </a:highlight>
              </a:rPr>
              <a:t>1. ЭТАП ПРОЕКТИРОВАНИЯ, МОНТАЖА И ПУСКО-НАЛАДКИ ОТНОСИТСЯ К«ПЕРИОДУ ПРИРАБОТКИ»</a:t>
            </a:r>
            <a:endParaRPr sz="3000" b="1">
              <a:solidFill>
                <a:srgbClr val="1C2A55"/>
              </a:solidFill>
              <a:highlight>
                <a:srgbClr val="FFFFFF"/>
              </a:highlight>
            </a:endParaRPr>
          </a:p>
          <a:p>
            <a:pPr marL="0" lvl="0" indent="457200" algn="just" rtl="0">
              <a:lnSpc>
                <a:spcPct val="115000"/>
              </a:lnSpc>
              <a:spcBef>
                <a:spcPts val="1300"/>
              </a:spcBef>
              <a:spcAft>
                <a:spcPts val="0"/>
              </a:spcAft>
              <a:buNone/>
            </a:pPr>
            <a:r>
              <a:rPr lang="en-US" sz="3000">
                <a:solidFill>
                  <a:srgbClr val="1C2A55"/>
                </a:solidFill>
                <a:highlight>
                  <a:srgbClr val="FFFFFF"/>
                </a:highlight>
              </a:rPr>
              <a:t>Неточности и ошибки при проектировании могут приводить к отдаленным отказам, но чаще всего наибольшее их количество проявляется на этапе монтажа или пуско-наладки. Поэтому этап приработки характеризуется этапом проектных, монтажных и пуско-наладочных работ, а также работой оборудования в тестовом режиме. Кроме того, гарантийный период на оборудование и выполненный монтаж уменьшают затраты заказчика на восстановление оборудования  на начальном этапе его эксплуатации. Но не все случаи отказа в этот период могут являться гарантийными, поэтому необходимо обслуживания оборудование даже на гарантийном этапе.</a:t>
            </a:r>
            <a:endParaRPr sz="3000">
              <a:solidFill>
                <a:srgbClr val="1C2A55"/>
              </a:solidFill>
              <a:highlight>
                <a:srgbClr val="FFFFFF"/>
              </a:highlight>
            </a:endParaRPr>
          </a:p>
          <a:p>
            <a:pPr marL="0" lvl="0" indent="0" algn="just" rtl="0">
              <a:lnSpc>
                <a:spcPct val="115000"/>
              </a:lnSpc>
              <a:spcBef>
                <a:spcPts val="1300"/>
              </a:spcBef>
              <a:spcAft>
                <a:spcPts val="0"/>
              </a:spcAft>
              <a:buNone/>
            </a:pPr>
            <a:r>
              <a:rPr lang="en-US" sz="3000" b="1">
                <a:solidFill>
                  <a:srgbClr val="1C2A55"/>
                </a:solidFill>
                <a:highlight>
                  <a:srgbClr val="FFFFFF"/>
                </a:highlight>
              </a:rPr>
              <a:t>2. ЭТАП ДАЛЬНЕЙШЕЙ ЭКСПЛУАТАЦИИ УСТАНОВКИ НА ОБЪЕКТЕ - ЭТО «ПЕРИОД НОРМАЛЬНОЙ ЭКСПЛУАТАЦИИ»</a:t>
            </a:r>
            <a:endParaRPr sz="3000" b="1">
              <a:solidFill>
                <a:srgbClr val="1C2A55"/>
              </a:solidFill>
              <a:highlight>
                <a:srgbClr val="FFFFFF"/>
              </a:highlight>
            </a:endParaRPr>
          </a:p>
          <a:p>
            <a:pPr marL="0" lvl="0" indent="457200" algn="just" rtl="0">
              <a:lnSpc>
                <a:spcPct val="115000"/>
              </a:lnSpc>
              <a:spcBef>
                <a:spcPts val="1300"/>
              </a:spcBef>
              <a:spcAft>
                <a:spcPts val="0"/>
              </a:spcAft>
              <a:buNone/>
            </a:pPr>
            <a:r>
              <a:rPr lang="en-US" sz="3000">
                <a:solidFill>
                  <a:srgbClr val="1C2A55"/>
                </a:solidFill>
                <a:highlight>
                  <a:srgbClr val="FFFFFF"/>
                </a:highlight>
              </a:rPr>
              <a:t>В классической теории распределения отказов этап нормальной эксплуатации характеризуется минимальным количеством внезапных отказов, которые носят случайный характер. Но учитывая, что оборудование состоит из набора элементов, имеющих разный период жизненного цикла, большинство простых элементов системы имеют более короткий цикл, и этап износа наступает намного раньше, чем износ основного оборудования (плавный отказ). Следовательно, плавный отказ может проявиться на этапе нормальной эксплуатаци. Проведение регулярного ТО в полном объеме значительно снижает вероятность отказа. Появление внезапных отказов, присущее этапу нормальной эксплуатации, вызывает необходимость не только планового регулярного обслуживания, но и возможность прибытия обслуживающей организации по экстренному вызову в гарантированный период времени.</a:t>
            </a:r>
            <a:endParaRPr sz="3000">
              <a:solidFill>
                <a:srgbClr val="1C2A55"/>
              </a:solidFill>
              <a:highlight>
                <a:srgbClr val="FFFFFF"/>
              </a:highlight>
            </a:endParaRPr>
          </a:p>
          <a:p>
            <a:pPr marL="0" lvl="0" indent="0" algn="l" rtl="0">
              <a:lnSpc>
                <a:spcPct val="115000"/>
              </a:lnSpc>
              <a:spcBef>
                <a:spcPts val="1300"/>
              </a:spcBef>
              <a:spcAft>
                <a:spcPts val="1300"/>
              </a:spcAft>
              <a:buNone/>
            </a:pPr>
            <a:endParaRPr sz="3000">
              <a:solidFill>
                <a:srgbClr val="1C2A55"/>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cxnSp>
        <p:nvCxnSpPr>
          <p:cNvPr id="120" name="Google Shape;120;p20"/>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21" name="Google Shape;121;p20"/>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highlight>
                  <a:srgbClr val="FFFFFF"/>
                </a:highlight>
              </a:rPr>
              <a:t>Жизненный цикл электронного оборудования</a:t>
            </a:r>
            <a:endParaRPr sz="4800" b="1">
              <a:solidFill>
                <a:srgbClr val="1C2A55"/>
              </a:solidFill>
            </a:endParaRPr>
          </a:p>
        </p:txBody>
      </p:sp>
      <p:sp>
        <p:nvSpPr>
          <p:cNvPr id="122" name="Google Shape;122;p20"/>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23" name="Google Shape;123;p20"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24" name="Google Shape;124;p20"/>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7</a:t>
            </a:fld>
            <a:endParaRPr/>
          </a:p>
        </p:txBody>
      </p:sp>
      <p:sp>
        <p:nvSpPr>
          <p:cNvPr id="125" name="Google Shape;125;p20"/>
          <p:cNvSpPr txBox="1"/>
          <p:nvPr/>
        </p:nvSpPr>
        <p:spPr>
          <a:xfrm>
            <a:off x="1402075" y="3385325"/>
            <a:ext cx="21506400" cy="11569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3000" b="1">
                <a:solidFill>
                  <a:srgbClr val="1C2A55"/>
                </a:solidFill>
                <a:highlight>
                  <a:srgbClr val="FFFFFF"/>
                </a:highlight>
              </a:rPr>
              <a:t>3. ЭТАП НЕВОЗМОЖНОСТИ ЭКСПЛУАТАЦИИ, СВЯЗАННЫЙ С ВЫХОДОМ ИЗ СТРОЯ ЭЛЕМЕНТОВ ОБОРУДОВАНИЯ И ХАРАКТЕРИЗУЮЩИЙСЯ НЕРЕМОНТОПРИГОДНОСТЬЮ, - ЭТАП «ИЗНОСА»ИЛИ «СТАРЕНИЯ»</a:t>
            </a:r>
            <a:endParaRPr sz="3000" b="1">
              <a:solidFill>
                <a:srgbClr val="1C2A55"/>
              </a:solidFill>
              <a:highlight>
                <a:srgbClr val="FFFFFF"/>
              </a:highlight>
            </a:endParaRPr>
          </a:p>
          <a:p>
            <a:pPr marL="0" lvl="0" indent="457200" algn="just" rtl="0">
              <a:lnSpc>
                <a:spcPct val="115000"/>
              </a:lnSpc>
              <a:spcBef>
                <a:spcPts val="1300"/>
              </a:spcBef>
              <a:spcAft>
                <a:spcPts val="0"/>
              </a:spcAft>
              <a:buNone/>
            </a:pPr>
            <a:r>
              <a:rPr lang="en-US" sz="3000">
                <a:solidFill>
                  <a:srgbClr val="1C2A55"/>
                </a:solidFill>
                <a:highlight>
                  <a:srgbClr val="FFFFFF"/>
                </a:highlight>
              </a:rPr>
              <a:t>Этап износа можно рассматривать в два интервала. Первый интервал: когда вероятность отказов увеличивается даже при качественном обслуживании, но носит приемлемый характер. У обслуживающей организации нет статистических данных, чтобы утверждать, что оборудование вышло на этап износа. А информация о сроке службы в паспорте изделия не вызывает должной реакции у заказчика, который старается как можно дольше эксплуатировать оборудование без капитальных вложений на его замену. Оборудование продолжает эксплуатироваться, и по нарастанию количества и сложности отказов обслуживающей организацией в какой-то момент будет принято решение, что дальнейшая эксплуатация невозможна и необходим демонтаж с полной заменой комплектующих. Ряд компаний, оказывающих услуги по техническому обслуживанию и имеющих достаточно большой опыт и большую базу ЗИП, могут продлить существование оборудования на несколько лет, но все равно наступает момент, когда это неэффективно даже с экономической точки зрения.</a:t>
            </a:r>
            <a:endParaRPr sz="3000">
              <a:solidFill>
                <a:srgbClr val="1C2A55"/>
              </a:solidFill>
              <a:highlight>
                <a:srgbClr val="FFFFFF"/>
              </a:highlight>
            </a:endParaRPr>
          </a:p>
          <a:p>
            <a:pPr marL="0" lvl="0" indent="457200" algn="l" rtl="0">
              <a:lnSpc>
                <a:spcPct val="115000"/>
              </a:lnSpc>
              <a:spcBef>
                <a:spcPts val="1300"/>
              </a:spcBef>
              <a:spcAft>
                <a:spcPts val="0"/>
              </a:spcAft>
              <a:buNone/>
            </a:pPr>
            <a:r>
              <a:rPr lang="en-US" sz="3000">
                <a:solidFill>
                  <a:srgbClr val="1C2A55"/>
                </a:solidFill>
                <a:highlight>
                  <a:srgbClr val="FFFFFF"/>
                </a:highlight>
              </a:rPr>
              <a:t>Второй интервал: когда статистически доказан полный износ оборудования, количество и частота отказов носит неприемлемый характер. Чаще всего это можно наблюдать на предприятиях, где оборудование эксплуатируется более 25 лет, финансирование на замену не выделяется, обслуживание не производится, т.к. все компании, занимающиеся обслуживанием, отказываются от этого объекта по причине невозможности ремонта в связи со снятием данного оборудования с производства.</a:t>
            </a:r>
            <a:endParaRPr sz="3000">
              <a:solidFill>
                <a:srgbClr val="1C2A55"/>
              </a:solidFill>
              <a:highlight>
                <a:srgbClr val="FFFFFF"/>
              </a:highlight>
            </a:endParaRPr>
          </a:p>
          <a:p>
            <a:pPr marL="0" lvl="0" indent="0" algn="l" rtl="0">
              <a:lnSpc>
                <a:spcPct val="115000"/>
              </a:lnSpc>
              <a:spcBef>
                <a:spcPts val="1300"/>
              </a:spcBef>
              <a:spcAft>
                <a:spcPts val="0"/>
              </a:spcAft>
              <a:buNone/>
            </a:pPr>
            <a:endParaRPr sz="3000">
              <a:solidFill>
                <a:srgbClr val="1C2A55"/>
              </a:solidFill>
              <a:highlight>
                <a:srgbClr val="FFFFFF"/>
              </a:highlight>
            </a:endParaRPr>
          </a:p>
          <a:p>
            <a:pPr marL="0" lvl="0" indent="0" algn="just" rtl="0">
              <a:lnSpc>
                <a:spcPct val="115000"/>
              </a:lnSpc>
              <a:spcBef>
                <a:spcPts val="1300"/>
              </a:spcBef>
              <a:spcAft>
                <a:spcPts val="0"/>
              </a:spcAft>
              <a:buNone/>
            </a:pPr>
            <a:endParaRPr sz="3000" b="1">
              <a:solidFill>
                <a:srgbClr val="1C2A55"/>
              </a:solidFill>
              <a:highlight>
                <a:srgbClr val="FFFFFF"/>
              </a:highlight>
            </a:endParaRPr>
          </a:p>
          <a:p>
            <a:pPr marL="0" lvl="0" indent="0" algn="l" rtl="0">
              <a:lnSpc>
                <a:spcPct val="115000"/>
              </a:lnSpc>
              <a:spcBef>
                <a:spcPts val="1300"/>
              </a:spcBef>
              <a:spcAft>
                <a:spcPts val="1300"/>
              </a:spcAft>
              <a:buNone/>
            </a:pPr>
            <a:endParaRPr sz="3000">
              <a:solidFill>
                <a:srgbClr val="1C2A55"/>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cxnSp>
        <p:nvCxnSpPr>
          <p:cNvPr id="130" name="Google Shape;130;p21"/>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31" name="Google Shape;131;p21"/>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4800" b="1">
                <a:solidFill>
                  <a:srgbClr val="1C2A55"/>
                </a:solidFill>
                <a:highlight>
                  <a:srgbClr val="FFFFFF"/>
                </a:highlight>
              </a:rPr>
              <a:t>Жизненный цикл электронного оборудования</a:t>
            </a:r>
            <a:endParaRPr sz="4800" b="1">
              <a:solidFill>
                <a:srgbClr val="1C2A55"/>
              </a:solidFill>
            </a:endParaRPr>
          </a:p>
        </p:txBody>
      </p:sp>
      <p:sp>
        <p:nvSpPr>
          <p:cNvPr id="132" name="Google Shape;132;p21"/>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33" name="Google Shape;133;p21"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34" name="Google Shape;134;p21"/>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8</a:t>
            </a:fld>
            <a:endParaRPr/>
          </a:p>
        </p:txBody>
      </p:sp>
      <p:sp>
        <p:nvSpPr>
          <p:cNvPr id="135" name="Google Shape;135;p21"/>
          <p:cNvSpPr txBox="1"/>
          <p:nvPr/>
        </p:nvSpPr>
        <p:spPr>
          <a:xfrm>
            <a:off x="4488875" y="3705950"/>
            <a:ext cx="18419700" cy="4863900"/>
          </a:xfrm>
          <a:prstGeom prst="rect">
            <a:avLst/>
          </a:prstGeom>
          <a:noFill/>
          <a:ln>
            <a:noFill/>
          </a:ln>
        </p:spPr>
        <p:txBody>
          <a:bodyPr spcFirstLastPara="1" wrap="square" lIns="91425" tIns="91425" rIns="91425" bIns="91425" anchor="t" anchorCtr="0">
            <a:spAutoFit/>
          </a:bodyPr>
          <a:lstStyle/>
          <a:p>
            <a:pPr marL="457200" lvl="0" indent="-419100" algn="just" rtl="0">
              <a:lnSpc>
                <a:spcPct val="115000"/>
              </a:lnSpc>
              <a:spcBef>
                <a:spcPts val="0"/>
              </a:spcBef>
              <a:spcAft>
                <a:spcPts val="0"/>
              </a:spcAft>
              <a:buClr>
                <a:srgbClr val="1C2A55"/>
              </a:buClr>
              <a:buSzPts val="3000"/>
              <a:buChar char="●"/>
            </a:pPr>
            <a:r>
              <a:rPr lang="en-US" sz="3000">
                <a:solidFill>
                  <a:srgbClr val="1C2A55"/>
                </a:solidFill>
                <a:highlight>
                  <a:srgbClr val="FFFFFF"/>
                </a:highlight>
              </a:rPr>
              <a:t>Если разобраться, то чаще всего скептицизм в данном вопросе связан не с необходимостью технического обслуживания (ТО), а с тем, кто это ТО проводит. Не секрет, что часто встречается ситуация, когда к ТО относятся только как к необходимости заполнения журналов ТО и создания видимости выполнения сложных манипуляций. При этом простые регламентные работы, такие как чистка, могут предотвращаться дальнейшие отказы..</a:t>
            </a:r>
            <a:endParaRPr sz="3000">
              <a:solidFill>
                <a:srgbClr val="1C2A55"/>
              </a:solidFill>
              <a:highlight>
                <a:srgbClr val="FFFFFF"/>
              </a:highlight>
            </a:endParaRPr>
          </a:p>
          <a:p>
            <a:pPr marL="0" lvl="0" indent="0" algn="l" rtl="0">
              <a:lnSpc>
                <a:spcPct val="115000"/>
              </a:lnSpc>
              <a:spcBef>
                <a:spcPts val="1300"/>
              </a:spcBef>
              <a:spcAft>
                <a:spcPts val="0"/>
              </a:spcAft>
              <a:buNone/>
            </a:pPr>
            <a:endParaRPr sz="3000">
              <a:solidFill>
                <a:srgbClr val="1C2A55"/>
              </a:solidFill>
              <a:highlight>
                <a:srgbClr val="FFFFFF"/>
              </a:highlight>
            </a:endParaRPr>
          </a:p>
          <a:p>
            <a:pPr marL="0" lvl="0" indent="0" algn="just" rtl="0">
              <a:lnSpc>
                <a:spcPct val="115000"/>
              </a:lnSpc>
              <a:spcBef>
                <a:spcPts val="1300"/>
              </a:spcBef>
              <a:spcAft>
                <a:spcPts val="0"/>
              </a:spcAft>
              <a:buNone/>
            </a:pPr>
            <a:endParaRPr sz="3000" b="1">
              <a:solidFill>
                <a:srgbClr val="1C2A55"/>
              </a:solidFill>
              <a:highlight>
                <a:srgbClr val="FFFFFF"/>
              </a:highlight>
            </a:endParaRPr>
          </a:p>
          <a:p>
            <a:pPr marL="0" lvl="0" indent="0" algn="l" rtl="0">
              <a:lnSpc>
                <a:spcPct val="115000"/>
              </a:lnSpc>
              <a:spcBef>
                <a:spcPts val="1300"/>
              </a:spcBef>
              <a:spcAft>
                <a:spcPts val="1300"/>
              </a:spcAft>
              <a:buNone/>
            </a:pPr>
            <a:endParaRPr sz="3000">
              <a:solidFill>
                <a:srgbClr val="1C2A55"/>
              </a:solidFill>
              <a:highlight>
                <a:srgbClr val="FFFFFF"/>
              </a:highlight>
            </a:endParaRPr>
          </a:p>
        </p:txBody>
      </p:sp>
      <p:pic>
        <p:nvPicPr>
          <p:cNvPr id="136" name="Google Shape;136;p21"/>
          <p:cNvPicPr preferRelativeResize="0"/>
          <p:nvPr/>
        </p:nvPicPr>
        <p:blipFill>
          <a:blip r:embed="rId4">
            <a:alphaModFix/>
          </a:blip>
          <a:stretch>
            <a:fillRect/>
          </a:stretch>
        </p:blipFill>
        <p:spPr>
          <a:xfrm>
            <a:off x="1628573" y="3997649"/>
            <a:ext cx="1969625" cy="196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41" name="Google Shape;141;p22"/>
          <p:cNvCxnSpPr/>
          <p:nvPr/>
        </p:nvCxnSpPr>
        <p:spPr>
          <a:xfrm>
            <a:off x="1201065" y="2214562"/>
            <a:ext cx="21506400" cy="0"/>
          </a:xfrm>
          <a:prstGeom prst="straightConnector1">
            <a:avLst/>
          </a:prstGeom>
          <a:noFill/>
          <a:ln w="12700" cap="flat" cmpd="sng">
            <a:solidFill>
              <a:srgbClr val="253957"/>
            </a:solidFill>
            <a:prstDash val="solid"/>
            <a:miter lim="400000"/>
            <a:headEnd type="none" w="sm" len="sm"/>
            <a:tailEnd type="none" w="sm" len="sm"/>
          </a:ln>
        </p:spPr>
      </p:cxnSp>
      <p:sp>
        <p:nvSpPr>
          <p:cNvPr id="142" name="Google Shape;142;p22"/>
          <p:cNvSpPr txBox="1"/>
          <p:nvPr/>
        </p:nvSpPr>
        <p:spPr>
          <a:xfrm>
            <a:off x="1226600" y="2506250"/>
            <a:ext cx="22706100" cy="1199700"/>
          </a:xfrm>
          <a:prstGeom prst="rect">
            <a:avLst/>
          </a:prstGeom>
          <a:noFill/>
          <a:ln>
            <a:noFill/>
          </a:ln>
        </p:spPr>
        <p:txBody>
          <a:bodyPr spcFirstLastPara="1" wrap="square" lIns="71425" tIns="71425" rIns="71425" bIns="71425" anchor="t" anchorCtr="0">
            <a:noAutofit/>
          </a:bodyPr>
          <a:lstStyle/>
          <a:p>
            <a:pPr marL="0" marR="0" lvl="0" indent="0" algn="l" rtl="0">
              <a:lnSpc>
                <a:spcPct val="100000"/>
              </a:lnSpc>
              <a:spcBef>
                <a:spcPts val="0"/>
              </a:spcBef>
              <a:spcAft>
                <a:spcPts val="0"/>
              </a:spcAft>
              <a:buClr>
                <a:srgbClr val="253957"/>
              </a:buClr>
              <a:buSzPts val="7000"/>
              <a:buFont typeface="Arial Narrow"/>
              <a:buNone/>
            </a:pPr>
            <a:r>
              <a:rPr lang="en-US" sz="6000" b="1">
                <a:solidFill>
                  <a:srgbClr val="1C2A55"/>
                </a:solidFill>
              </a:rPr>
              <a:t>Классификация методов расчета надежности</a:t>
            </a:r>
            <a:endParaRPr sz="6000" b="1"/>
          </a:p>
        </p:txBody>
      </p:sp>
      <p:sp>
        <p:nvSpPr>
          <p:cNvPr id="143" name="Google Shape;143;p22"/>
          <p:cNvSpPr txBox="1"/>
          <p:nvPr/>
        </p:nvSpPr>
        <p:spPr>
          <a:xfrm>
            <a:off x="2426175" y="3997625"/>
            <a:ext cx="20164800" cy="8097300"/>
          </a:xfrm>
          <a:prstGeom prst="rect">
            <a:avLst/>
          </a:prstGeom>
          <a:noFill/>
          <a:ln>
            <a:noFill/>
          </a:ln>
        </p:spPr>
        <p:txBody>
          <a:bodyPr spcFirstLastPara="1" wrap="square" lIns="71425" tIns="71425" rIns="71425" bIns="71425" anchor="t" anchorCtr="0">
            <a:noAutofit/>
          </a:bodyPr>
          <a:lstStyle/>
          <a:p>
            <a:pPr marL="342900" lvl="0" indent="0" algn="l" rtl="0">
              <a:lnSpc>
                <a:spcPct val="115000"/>
              </a:lnSpc>
              <a:spcBef>
                <a:spcPts val="400"/>
              </a:spcBef>
              <a:spcAft>
                <a:spcPts val="0"/>
              </a:spcAft>
              <a:buClr>
                <a:schemeClr val="dk1"/>
              </a:buClr>
              <a:buSzPts val="1100"/>
              <a:buFont typeface="Arial"/>
              <a:buNone/>
            </a:pPr>
            <a:r>
              <a:rPr lang="en-US" sz="3000">
                <a:solidFill>
                  <a:srgbClr val="1C2A55"/>
                </a:solidFill>
              </a:rPr>
              <a:t>Расчеты надежности — расчеты, предназначенные для определения количественных показателей надежности. Они проводятся на различных этапах разработки, изготовления и эксплуатации ЭС.</a:t>
            </a: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r>
              <a:rPr lang="en-US" sz="3000">
                <a:solidFill>
                  <a:srgbClr val="1C2A55"/>
                </a:solidFill>
              </a:rPr>
              <a:t>На этапе проектирования расчет надежности производится с целью прогнозирования (предсказания) ожидаемой надежности проектируемого ЭС. Такое прогнозирование необходимо для обоснования предполагаемого проекта ЭС, а также для решения организационно-технических вопросов:</a:t>
            </a:r>
            <a:endParaRPr sz="3000">
              <a:solidFill>
                <a:srgbClr val="1C2A55"/>
              </a:solidFill>
            </a:endParaRPr>
          </a:p>
          <a:p>
            <a:pPr marL="342900" lvl="0" indent="0" algn="l" rtl="0">
              <a:lnSpc>
                <a:spcPct val="115000"/>
              </a:lnSpc>
              <a:spcBef>
                <a:spcPts val="400"/>
              </a:spcBef>
              <a:spcAft>
                <a:spcPts val="0"/>
              </a:spcAft>
              <a:buClr>
                <a:schemeClr val="dk1"/>
              </a:buClr>
              <a:buSzPts val="1100"/>
              <a:buFont typeface="Arial"/>
              <a:buNone/>
            </a:pPr>
            <a:endParaRPr sz="3000">
              <a:solidFill>
                <a:srgbClr val="1C2A55"/>
              </a:solidFill>
            </a:endParaRPr>
          </a:p>
          <a:p>
            <a:pPr marL="457200" lvl="0" indent="-419100" algn="l" rtl="0">
              <a:lnSpc>
                <a:spcPct val="115000"/>
              </a:lnSpc>
              <a:spcBef>
                <a:spcPts val="400"/>
              </a:spcBef>
              <a:spcAft>
                <a:spcPts val="0"/>
              </a:spcAft>
              <a:buClr>
                <a:srgbClr val="1C2A55"/>
              </a:buClr>
              <a:buSzPts val="3000"/>
              <a:buChar char="●"/>
            </a:pPr>
            <a:r>
              <a:rPr lang="en-US" sz="3000">
                <a:solidFill>
                  <a:srgbClr val="1C2A55"/>
                </a:solidFill>
              </a:rPr>
              <a:t>выбора оптимального варианта структуры;</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способа резервирования;</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глубины и методов контроля;</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количества запасных элементов;</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периодичности профилактики;</a:t>
            </a:r>
            <a:endParaRPr sz="3000">
              <a:solidFill>
                <a:srgbClr val="1C2A55"/>
              </a:solidFill>
            </a:endParaRPr>
          </a:p>
          <a:p>
            <a:pPr marL="457200" lvl="0" indent="-419100" algn="l" rtl="0">
              <a:lnSpc>
                <a:spcPct val="115000"/>
              </a:lnSpc>
              <a:spcBef>
                <a:spcPts val="0"/>
              </a:spcBef>
              <a:spcAft>
                <a:spcPts val="0"/>
              </a:spcAft>
              <a:buClr>
                <a:srgbClr val="1C2A55"/>
              </a:buClr>
              <a:buSzPts val="3000"/>
              <a:buChar char="●"/>
            </a:pPr>
            <a:r>
              <a:rPr lang="en-US" sz="3000">
                <a:solidFill>
                  <a:srgbClr val="1C2A55"/>
                </a:solidFill>
              </a:rPr>
              <a:t>обоснования требований к надежности составных частей ЭС.</a:t>
            </a:r>
            <a:endParaRPr sz="3000">
              <a:solidFill>
                <a:srgbClr val="1C2A55"/>
              </a:solidFill>
            </a:endParaRPr>
          </a:p>
          <a:p>
            <a:pPr marL="0" lvl="0" indent="0" algn="l" rtl="0">
              <a:lnSpc>
                <a:spcPct val="115000"/>
              </a:lnSpc>
              <a:spcBef>
                <a:spcPts val="400"/>
              </a:spcBef>
              <a:spcAft>
                <a:spcPts val="0"/>
              </a:spcAft>
              <a:buClr>
                <a:schemeClr val="dk1"/>
              </a:buClr>
              <a:buSzPts val="1100"/>
              <a:buFont typeface="Arial"/>
              <a:buNone/>
            </a:pPr>
            <a:endParaRPr sz="3600">
              <a:solidFill>
                <a:srgbClr val="1C2A55"/>
              </a:solidFill>
            </a:endParaRPr>
          </a:p>
        </p:txBody>
      </p:sp>
      <p:sp>
        <p:nvSpPr>
          <p:cNvPr id="144" name="Google Shape;144;p22"/>
          <p:cNvSpPr txBox="1"/>
          <p:nvPr/>
        </p:nvSpPr>
        <p:spPr>
          <a:xfrm>
            <a:off x="11338744" y="956276"/>
            <a:ext cx="11366400" cy="485700"/>
          </a:xfrm>
          <a:prstGeom prst="rect">
            <a:avLst/>
          </a:prstGeom>
          <a:noFill/>
          <a:ln>
            <a:noFill/>
          </a:ln>
        </p:spPr>
        <p:txBody>
          <a:bodyPr spcFirstLastPara="1" wrap="square" lIns="71425" tIns="71425" rIns="71425" bIns="71425" anchor="ctr" anchorCtr="0">
            <a:noAutofit/>
          </a:bodyPr>
          <a:lstStyle/>
          <a:p>
            <a:pPr marL="0" marR="0" lvl="0" indent="0" algn="r" rtl="0">
              <a:lnSpc>
                <a:spcPct val="100000"/>
              </a:lnSpc>
              <a:spcBef>
                <a:spcPts val="0"/>
              </a:spcBef>
              <a:spcAft>
                <a:spcPts val="0"/>
              </a:spcAft>
              <a:buClr>
                <a:srgbClr val="253957"/>
              </a:buClr>
              <a:buSzPts val="2400"/>
              <a:buFont typeface="Arial Narrow"/>
              <a:buNone/>
            </a:pPr>
            <a:r>
              <a:rPr lang="en-US" sz="3000">
                <a:solidFill>
                  <a:srgbClr val="253957"/>
                </a:solidFill>
                <a:latin typeface="Arial Narrow"/>
                <a:ea typeface="Arial Narrow"/>
                <a:cs typeface="Arial Narrow"/>
                <a:sym typeface="Arial Narrow"/>
              </a:rPr>
              <a:t>Московский институт электроники и математики им. А.Н. Тихонова</a:t>
            </a:r>
            <a:r>
              <a:rPr lang="en-US" sz="3000" b="0" i="0" u="none" strike="noStrike" cap="none">
                <a:solidFill>
                  <a:srgbClr val="253957"/>
                </a:solidFill>
                <a:latin typeface="Arial Narrow"/>
                <a:ea typeface="Arial Narrow"/>
                <a:cs typeface="Arial Narrow"/>
                <a:sym typeface="Arial Narrow"/>
              </a:rPr>
              <a:t>.</a:t>
            </a:r>
            <a:endParaRPr sz="3000"/>
          </a:p>
        </p:txBody>
      </p:sp>
      <p:pic>
        <p:nvPicPr>
          <p:cNvPr id="145" name="Google Shape;145;p22" descr="Изображение"/>
          <p:cNvPicPr preferRelativeResize="0"/>
          <p:nvPr/>
        </p:nvPicPr>
        <p:blipFill rotWithShape="1">
          <a:blip r:embed="rId3">
            <a:alphaModFix/>
          </a:blip>
          <a:srcRect/>
          <a:stretch/>
        </p:blipFill>
        <p:spPr>
          <a:xfrm>
            <a:off x="1226606" y="586180"/>
            <a:ext cx="1199579" cy="1199579"/>
          </a:xfrm>
          <a:prstGeom prst="rect">
            <a:avLst/>
          </a:prstGeom>
          <a:noFill/>
          <a:ln>
            <a:noFill/>
          </a:ln>
        </p:spPr>
      </p:pic>
      <p:sp>
        <p:nvSpPr>
          <p:cNvPr id="146" name="Google Shape;146;p22"/>
          <p:cNvSpPr txBox="1">
            <a:spLocks noGrp="1"/>
          </p:cNvSpPr>
          <p:nvPr>
            <p:ph type="sldNum" idx="12"/>
          </p:nvPr>
        </p:nvSpPr>
        <p:spPr>
          <a:xfrm>
            <a:off x="11935814" y="13010554"/>
            <a:ext cx="494400" cy="511200"/>
          </a:xfrm>
          <a:prstGeom prst="rect">
            <a:avLst/>
          </a:prstGeom>
        </p:spPr>
        <p:txBody>
          <a:bodyPr spcFirstLastPara="1" wrap="square" lIns="71425" tIns="71425" rIns="71425" bIns="71425" anchor="t" anchorCtr="0">
            <a:noAutofit/>
          </a:bodyPr>
          <a:lstStyle/>
          <a:p>
            <a:pPr marL="0" lvl="0" indent="0" algn="ctr" rtl="0">
              <a:spcBef>
                <a:spcPts val="0"/>
              </a:spcBef>
              <a:spcAft>
                <a:spcPts val="0"/>
              </a:spcAft>
              <a:buClr>
                <a:srgbClr val="000000"/>
              </a:buClr>
              <a:buSzPts val="2400"/>
              <a:buFont typeface="Helvetica Neue Light"/>
              <a:buNone/>
            </a:pPr>
            <a:fld id="{00000000-1234-1234-1234-123412341234}" type="slidenum">
              <a:rPr lang="en-US"/>
              <a:pPr marL="0" lvl="0" indent="0" algn="ctr" rtl="0">
                <a:spcBef>
                  <a:spcPts val="0"/>
                </a:spcBef>
                <a:spcAft>
                  <a:spcPts val="0"/>
                </a:spcAft>
                <a:buClr>
                  <a:srgbClr val="000000"/>
                </a:buClr>
                <a:buSzPts val="2400"/>
                <a:buFont typeface="Helvetica Neue Light"/>
                <a:buNone/>
              </a:pPr>
              <a:t>9</a:t>
            </a:fld>
            <a:endParaRPr/>
          </a:p>
        </p:txBody>
      </p:sp>
      <p:pic>
        <p:nvPicPr>
          <p:cNvPr id="147" name="Google Shape;147;p22"/>
          <p:cNvPicPr preferRelativeResize="0"/>
          <p:nvPr/>
        </p:nvPicPr>
        <p:blipFill>
          <a:blip r:embed="rId4">
            <a:alphaModFix/>
          </a:blip>
          <a:stretch>
            <a:fillRect/>
          </a:stretch>
        </p:blipFill>
        <p:spPr>
          <a:xfrm>
            <a:off x="763612" y="3997660"/>
            <a:ext cx="1747625" cy="1747625"/>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2503</Words>
  <Application>Microsoft Office PowerPoint</Application>
  <PresentationFormat>Произвольный</PresentationFormat>
  <Paragraphs>230</Paragraphs>
  <Slides>24</Slides>
  <Notes>24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Times New Roman</vt:lpstr>
      <vt:lpstr>Arial Narrow</vt:lpstr>
      <vt:lpstr>Helvetica Neue Light</vt:lpstr>
      <vt:lpstr>Helvetica Neue</vt: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polesskiy</cp:lastModifiedBy>
  <cp:revision>1</cp:revision>
  <dcterms:modified xsi:type="dcterms:W3CDTF">2025-04-17T14:27:28Z</dcterms:modified>
</cp:coreProperties>
</file>