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391" r:id="rId5"/>
    <p:sldId id="370" r:id="rId6"/>
    <p:sldId id="393" r:id="rId7"/>
    <p:sldId id="372" r:id="rId8"/>
    <p:sldId id="394" r:id="rId9"/>
    <p:sldId id="395" r:id="rId10"/>
    <p:sldId id="396" r:id="rId11"/>
    <p:sldId id="397" r:id="rId12"/>
    <p:sldId id="379" r:id="rId13"/>
    <p:sldId id="398" r:id="rId14"/>
    <p:sldId id="399" r:id="rId15"/>
    <p:sldId id="400" r:id="rId16"/>
    <p:sldId id="401" r:id="rId17"/>
    <p:sldId id="392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87342" autoAdjust="0"/>
  </p:normalViewPr>
  <p:slideViewPr>
    <p:cSldViewPr snapToGrid="0" snapToObjects="1">
      <p:cViewPr varScale="1">
        <p:scale>
          <a:sx n="92" d="100"/>
          <a:sy n="92" d="100"/>
        </p:scale>
        <p:origin x="1434" y="9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16.04.2025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562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162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029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656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587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850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529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698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295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97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8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16.04.2025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73829"/>
            <a:ext cx="2543175" cy="463186"/>
          </a:xfrm>
        </p:spPr>
        <p:txBody>
          <a:bodyPr>
            <a:normAutofit/>
          </a:bodyPr>
          <a:lstStyle/>
          <a:p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Московский Авиационный Институт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486D5A8-653E-407F-B9B7-F05335C17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080" y="1173829"/>
            <a:ext cx="3923375" cy="1036102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2A7E3-319C-4721-B175-EF4AA7ABC4B7}"/>
              </a:ext>
            </a:extLst>
          </p:cNvPr>
          <p:cNvSpPr txBox="1"/>
          <p:nvPr/>
        </p:nvSpPr>
        <p:spPr>
          <a:xfrm>
            <a:off x="6417951" y="4932298"/>
            <a:ext cx="495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Цветков В.Э. Буцкий Д.О.</a:t>
            </a:r>
          </a:p>
        </p:txBody>
      </p:sp>
    </p:spTree>
    <p:extLst>
      <p:ext uri="{BB962C8B-B14F-4D97-AF65-F5344CB8AC3E}">
        <p14:creationId xmlns:p14="http://schemas.microsoft.com/office/powerpoint/2010/main" val="86698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9515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434915-15EF-4DC5-A9B4-3122E0348801}"/>
              </a:ext>
            </a:extLst>
          </p:cNvPr>
          <p:cNvSpPr/>
          <p:nvPr/>
        </p:nvSpPr>
        <p:spPr>
          <a:xfrm>
            <a:off x="4081463" y="1487516"/>
            <a:ext cx="4824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5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РЕШЕНИЕ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11DF3D-A4C5-4014-87C7-C8C3B3D93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7" b="10396"/>
          <a:stretch/>
        </p:blipFill>
        <p:spPr>
          <a:xfrm>
            <a:off x="4494213" y="3513488"/>
            <a:ext cx="7231900" cy="17068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DDE244-CB88-46E5-B9A3-34958C431D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0" y="2936273"/>
            <a:ext cx="2861289" cy="2861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94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9515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985A88C-DE3F-4546-9882-645FF8582F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3965" y="1253878"/>
            <a:ext cx="6291072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Описание решения</a:t>
            </a: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2B62A08-696C-4BEE-B294-CEA9444B204F}"/>
              </a:ext>
            </a:extLst>
          </p:cNvPr>
          <p:cNvSpPr/>
          <p:nvPr/>
        </p:nvSpPr>
        <p:spPr>
          <a:xfrm>
            <a:off x="557784" y="2024320"/>
            <a:ext cx="108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SE Sans" panose="02000000000000000000" pitchFamily="50" charset="-52"/>
                <a:sym typeface="Helvetica Light"/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198BD-623F-4485-8168-657348516EEB}"/>
              </a:ext>
            </a:extLst>
          </p:cNvPr>
          <p:cNvSpPr txBox="1"/>
          <p:nvPr/>
        </p:nvSpPr>
        <p:spPr>
          <a:xfrm>
            <a:off x="542010" y="1773923"/>
            <a:ext cx="110922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RU"/>
            </a:defPPr>
            <a:lvl1pPr lvl="0">
              <a:defRPr sz="1600" b="1">
                <a:latin typeface="HSE Sans" panose="02000000000000000000" pitchFamily="50" charset="-52"/>
              </a:defRPr>
            </a:lvl1pPr>
          </a:lstStyle>
          <a:p>
            <a:r>
              <a:rPr lang="ru-RU" sz="2000" dirty="0">
                <a:sym typeface="Helvetica Light"/>
              </a:rPr>
              <a:t>Основная информация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C5072D-6F4B-4FB3-A7F4-F2B7E8D43B2D}"/>
              </a:ext>
            </a:extLst>
          </p:cNvPr>
          <p:cNvSpPr txBox="1"/>
          <p:nvPr/>
        </p:nvSpPr>
        <p:spPr>
          <a:xfrm>
            <a:off x="557784" y="3331556"/>
            <a:ext cx="110922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RU"/>
            </a:defPPr>
            <a:lvl1pPr lvl="0">
              <a:defRPr sz="1600" b="1">
                <a:latin typeface="HSE Sans" panose="02000000000000000000" pitchFamily="50" charset="-52"/>
              </a:defRPr>
            </a:lvl1pPr>
          </a:lstStyle>
          <a:p>
            <a:r>
              <a:rPr lang="ru-RU" sz="2000" dirty="0">
                <a:sym typeface="Helvetica Light"/>
              </a:rPr>
              <a:t>Основное назначение (область применения):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37D5846-29D0-4843-A026-BB530170AFDC}"/>
              </a:ext>
            </a:extLst>
          </p:cNvPr>
          <p:cNvSpPr/>
          <p:nvPr/>
        </p:nvSpPr>
        <p:spPr>
          <a:xfrm>
            <a:off x="557784" y="4567132"/>
            <a:ext cx="11092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  <a:sym typeface="Helvetica Light"/>
              </a:rPr>
              <a:t>Состав продукта/решения: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5BCFE-B5DD-4956-AE48-85C8A1DB49FC}"/>
              </a:ext>
            </a:extLst>
          </p:cNvPr>
          <p:cNvSpPr txBox="1"/>
          <p:nvPr/>
        </p:nvSpPr>
        <p:spPr>
          <a:xfrm>
            <a:off x="557784" y="4994845"/>
            <a:ext cx="98167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r>
              <a:rPr lang="ru-RU" sz="1800" dirty="0"/>
              <a:t>Руководство пользователя, веб-сервис, модуль регистрации, база данных вопросов для проведения аудита, интерфейс пользователя, модуль формирования аналитических материалов по оценке сильных и слабых сторон предприятия, модуль обратной связи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Задействованные лица</a:t>
            </a:r>
            <a:r>
              <a:rPr lang="en-US" sz="1800" dirty="0"/>
              <a:t>: </a:t>
            </a:r>
            <a:r>
              <a:rPr lang="ru-RU" sz="1800" dirty="0"/>
              <a:t>специалисты в области надежности и качества, </a:t>
            </a:r>
            <a:r>
              <a:rPr lang="ru-RU" sz="1800" b="1" dirty="0"/>
              <a:t>Радар-ММС</a:t>
            </a:r>
            <a:r>
              <a:rPr lang="ru-RU" sz="1800" dirty="0"/>
              <a:t>, </a:t>
            </a:r>
            <a:r>
              <a:rPr lang="ru-RU" sz="1800" b="1" dirty="0"/>
              <a:t>ПАО Красногорский завод им. С. А. Зверева АО, «ВКО «Алмаз-Антей».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9BEBC1-B07D-4CC1-970C-11F03E95E1ED}"/>
              </a:ext>
            </a:extLst>
          </p:cNvPr>
          <p:cNvSpPr txBox="1"/>
          <p:nvPr/>
        </p:nvSpPr>
        <p:spPr>
          <a:xfrm>
            <a:off x="557783" y="2122130"/>
            <a:ext cx="9637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HSE Sans" panose="02000000000000000000" pitchFamily="50" charset="-52"/>
              </a:rPr>
              <a:t>Информационная система в виде веб-сервиса, которая позволит проводить аудит и мониторинг влияния комплекса мероприятий процесса проектирования и производства (жизненный цикл) на надежность и тем самым повысить качество выпускаемой РЭА. Впоследствии планируется интегрировать систему в состав программного комплекса АСОНИКА-К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E59F7D-1487-4CF9-B7C9-5F570CBC251F}"/>
              </a:ext>
            </a:extLst>
          </p:cNvPr>
          <p:cNvSpPr txBox="1"/>
          <p:nvPr/>
        </p:nvSpPr>
        <p:spPr>
          <a:xfrm>
            <a:off x="573558" y="3638325"/>
            <a:ext cx="95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Оценка качества РЭА с учетом всех стадий жизненного цикла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Своевременное получение предприятиями рекомендаций (результатов аудита) по повышению надежности и качества на всем жизненном цикле РЭА (обратная связь)</a:t>
            </a:r>
          </a:p>
        </p:txBody>
      </p:sp>
    </p:spTree>
    <p:extLst>
      <p:ext uri="{BB962C8B-B14F-4D97-AF65-F5344CB8AC3E}">
        <p14:creationId xmlns:p14="http://schemas.microsoft.com/office/powerpoint/2010/main" val="240955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9515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343A0540-AA93-4011-894C-2DB57EBD68BC}"/>
              </a:ext>
            </a:extLst>
          </p:cNvPr>
          <p:cNvSpPr txBox="1">
            <a:spLocks/>
          </p:cNvSpPr>
          <p:nvPr/>
        </p:nvSpPr>
        <p:spPr>
          <a:xfrm>
            <a:off x="542010" y="1253878"/>
            <a:ext cx="6291072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Описание решения</a:t>
            </a: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0CFC35-FAC8-4437-B4B4-CEEC74561491}"/>
              </a:ext>
            </a:extLst>
          </p:cNvPr>
          <p:cNvSpPr/>
          <p:nvPr/>
        </p:nvSpPr>
        <p:spPr>
          <a:xfrm>
            <a:off x="466343" y="3526390"/>
            <a:ext cx="6086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</a:rPr>
              <a:t>Ключевой функционал продукта для пользователя:</a:t>
            </a:r>
            <a:endParaRPr lang="ru-RU" sz="2000" b="1" dirty="0"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5296B5-07C0-4D9D-B679-8DB4785F2894}"/>
              </a:ext>
            </a:extLst>
          </p:cNvPr>
          <p:cNvSpPr txBox="1"/>
          <p:nvPr/>
        </p:nvSpPr>
        <p:spPr>
          <a:xfrm>
            <a:off x="542010" y="3889104"/>
            <a:ext cx="108239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r>
              <a:rPr lang="ru-RU" sz="1800" dirty="0"/>
              <a:t>Возможность аудирования нескольких проектов в рамках одного предприятия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Учет рассчитанного коэффициента качества при оценке надежности как один из инструментов уточненной оценки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Формирование ответов для внутреннего и внешнего аудита по инспекционному контролю по </a:t>
            </a:r>
            <a:br>
              <a:rPr lang="ru-RU" sz="1800" dirty="0"/>
            </a:br>
            <a:r>
              <a:rPr lang="ru-RU" sz="1800" dirty="0"/>
              <a:t>ГОСТ Р ИСО</a:t>
            </a:r>
            <a:r>
              <a:rPr lang="en-US" sz="1800" dirty="0"/>
              <a:t> 900</a:t>
            </a:r>
            <a:r>
              <a:rPr lang="ru-RU" sz="1800" dirty="0"/>
              <a:t>1-2015, ГОСТ РВ 0015-002-2020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4C54A2E-6BF7-409A-B3F7-31B2D951DDF5}"/>
              </a:ext>
            </a:extLst>
          </p:cNvPr>
          <p:cNvSpPr/>
          <p:nvPr/>
        </p:nvSpPr>
        <p:spPr>
          <a:xfrm>
            <a:off x="466343" y="5279789"/>
            <a:ext cx="10899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</a:rPr>
              <a:t>Уникальные характеристики продукта:</a:t>
            </a:r>
            <a:endParaRPr lang="ru-RU" sz="2000" b="1" dirty="0"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B6766F-58CE-4A42-9F6A-A415CBB3E53B}"/>
              </a:ext>
            </a:extLst>
          </p:cNvPr>
          <p:cNvSpPr txBox="1"/>
          <p:nvPr/>
        </p:nvSpPr>
        <p:spPr>
          <a:xfrm>
            <a:off x="542010" y="5622377"/>
            <a:ext cx="11093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pPr algn="l"/>
            <a:r>
              <a:rPr lang="ru-RU" sz="1800" dirty="0"/>
              <a:t>Онтологическая структура опросника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Дифференциальный подход к оценке качества производства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«Текущее» значение коэффициента качества проекта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64DCB8-160E-4678-A78D-D253F5192B05}"/>
              </a:ext>
            </a:extLst>
          </p:cNvPr>
          <p:cNvSpPr txBox="1"/>
          <p:nvPr/>
        </p:nvSpPr>
        <p:spPr>
          <a:xfrm>
            <a:off x="466343" y="1775718"/>
            <a:ext cx="10438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HSE Sans" panose="02000000000000000000" pitchFamily="50" charset="-52"/>
              </a:rPr>
              <a:t>Ценностные предложения для потребителя: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516BD7-5EAC-4D4A-B81D-C1468FA29F0A}"/>
              </a:ext>
            </a:extLst>
          </p:cNvPr>
          <p:cNvSpPr txBox="1"/>
          <p:nvPr/>
        </p:nvSpPr>
        <p:spPr>
          <a:xfrm>
            <a:off x="557783" y="2122130"/>
            <a:ext cx="108828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Комплексная оценка, как результат повышения качества проектирования и производства РЭА на всех стадиях жизненного цикла, позволяет разделить процессы на критические и не критические, установить взаимосвязь между ними и количественно и качественно их оценить</a:t>
            </a:r>
            <a:r>
              <a:rPr lang="en-US" dirty="0">
                <a:latin typeface="HSE Sans" panose="02000000000000000000" pitchFamily="50" charset="-52"/>
              </a:rPr>
              <a:t>;</a:t>
            </a:r>
            <a:endParaRPr lang="ru-RU" dirty="0">
              <a:latin typeface="HSE Sans" panose="02000000000000000000" pitchFamily="50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Снижение временных и денежных затрат на выпускаемую продукцию за счет своевременного выявления «пробелов» в мероприятиях в рамках системы управления надежностью</a:t>
            </a:r>
            <a:r>
              <a:rPr lang="en-US" dirty="0">
                <a:latin typeface="HSE Sans" panose="02000000000000000000" pitchFamily="50" charset="-52"/>
              </a:rPr>
              <a:t>.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432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9515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343A0540-AA93-4011-894C-2DB57EBD68BC}"/>
              </a:ext>
            </a:extLst>
          </p:cNvPr>
          <p:cNvSpPr txBox="1">
            <a:spLocks/>
          </p:cNvSpPr>
          <p:nvPr/>
        </p:nvSpPr>
        <p:spPr>
          <a:xfrm>
            <a:off x="542010" y="1253878"/>
            <a:ext cx="9817726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Интерфейс разработанной информационной системы </a:t>
            </a: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C159F7-38F8-40A6-900A-20B8FD754913}"/>
              </a:ext>
            </a:extLst>
          </p:cNvPr>
          <p:cNvPicPr/>
          <p:nvPr/>
        </p:nvPicPr>
        <p:blipFill rotWithShape="1">
          <a:blip r:embed="rId3"/>
          <a:srcRect l="10856" r="10712"/>
          <a:stretch/>
        </p:blipFill>
        <p:spPr>
          <a:xfrm>
            <a:off x="8382655" y="1788609"/>
            <a:ext cx="3678510" cy="2330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5097-87D3-44FD-95F7-A5388BDAD951}"/>
              </a:ext>
            </a:extLst>
          </p:cNvPr>
          <p:cNvPicPr/>
          <p:nvPr/>
        </p:nvPicPr>
        <p:blipFill rotWithShape="1">
          <a:blip r:embed="rId4"/>
          <a:srcRect t="12154"/>
          <a:stretch/>
        </p:blipFill>
        <p:spPr>
          <a:xfrm>
            <a:off x="2150010" y="4243606"/>
            <a:ext cx="3645726" cy="24043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C2F65E-6F22-4617-88E2-27044ACE6D1E}"/>
              </a:ext>
            </a:extLst>
          </p:cNvPr>
          <p:cNvPicPr/>
          <p:nvPr/>
        </p:nvPicPr>
        <p:blipFill rotWithShape="1">
          <a:blip r:embed="rId5"/>
          <a:srcRect l="2017" r="3394"/>
          <a:stretch/>
        </p:blipFill>
        <p:spPr>
          <a:xfrm>
            <a:off x="226660" y="1769458"/>
            <a:ext cx="3519432" cy="2208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EC52EE-04BF-47AA-9465-D31734303A1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09240" y="1988547"/>
            <a:ext cx="4447119" cy="20002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BAAA26-1527-429E-8FDC-56E23699B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2032" y="4080700"/>
            <a:ext cx="3889484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F6C2-0B78-AB05-8C6D-26F4648D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CD9E8-16DB-DE2F-0956-8DE870A3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1DA8DA-3CC7-E501-6266-96AD1E9DB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73829"/>
            <a:ext cx="2543175" cy="463186"/>
          </a:xfrm>
        </p:spPr>
        <p:txBody>
          <a:bodyPr>
            <a:normAutofit/>
          </a:bodyPr>
          <a:lstStyle/>
          <a:p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Московский Авиационный Институт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ECAFB4-3F64-1CA9-3603-40974A98431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16.04.2025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2270E9B-61FE-68A1-2617-F6B5625F52AC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384017-BF71-7BE9-2433-3C6A621F4D65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A05E552-1EE0-229D-8AD2-7B6F4E407DB3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D66F523-2987-CEC3-0B5B-BFAE278E7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080" y="1173829"/>
            <a:ext cx="3923375" cy="1036102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164FA-F97E-4F5C-9826-52BA87A1CECA}"/>
              </a:ext>
            </a:extLst>
          </p:cNvPr>
          <p:cNvSpPr txBox="1"/>
          <p:nvPr/>
        </p:nvSpPr>
        <p:spPr>
          <a:xfrm>
            <a:off x="6417951" y="4932298"/>
            <a:ext cx="495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Цветков В.Э. Буцкий Д.О.</a:t>
            </a:r>
          </a:p>
        </p:txBody>
      </p:sp>
    </p:spTree>
    <p:extLst>
      <p:ext uri="{BB962C8B-B14F-4D97-AF65-F5344CB8AC3E}">
        <p14:creationId xmlns:p14="http://schemas.microsoft.com/office/powerpoint/2010/main" val="22699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99924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1481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">
            <a:extLst>
              <a:ext uri="{FF2B5EF4-FFF2-40B4-BE49-F238E27FC236}">
                <a16:creationId xmlns:a16="http://schemas.microsoft.com/office/drawing/2014/main" id="{243866DA-AA2E-41C8-9501-6287CE60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0853627" cy="777025"/>
          </a:xfrm>
        </p:spPr>
        <p:txBody>
          <a:bodyPr>
            <a:normAutofit/>
          </a:bodyPr>
          <a:lstStyle/>
          <a:p>
            <a:r>
              <a:rPr lang="ru-RU" dirty="0"/>
              <a:t>Понятие надежности</a:t>
            </a:r>
          </a:p>
        </p:txBody>
      </p:sp>
      <p:sp>
        <p:nvSpPr>
          <p:cNvPr id="30" name="Заголовок 2">
            <a:extLst>
              <a:ext uri="{FF2B5EF4-FFF2-40B4-BE49-F238E27FC236}">
                <a16:creationId xmlns:a16="http://schemas.microsoft.com/office/drawing/2014/main" id="{DD7D8641-3775-4D29-B017-FEAC950E435B}"/>
              </a:ext>
            </a:extLst>
          </p:cNvPr>
          <p:cNvSpPr txBox="1">
            <a:spLocks/>
          </p:cNvSpPr>
          <p:nvPr/>
        </p:nvSpPr>
        <p:spPr>
          <a:xfrm>
            <a:off x="585898" y="2036763"/>
            <a:ext cx="5600700" cy="163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ru-RU" sz="1800" b="1" dirty="0"/>
              <a:t>Надежность</a:t>
            </a:r>
            <a:r>
              <a:rPr lang="ru-RU" sz="1800" dirty="0"/>
              <a:t> - свойство объекта сохранять во времени в установленных пределах значения всех параметров, характеризующих способность выполнять требуемые функции в заданных условиях применения, технического обслуживания, хранения и транспортирования.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29B0C35-510A-4552-838D-B99D9237E052}"/>
              </a:ext>
            </a:extLst>
          </p:cNvPr>
          <p:cNvSpPr/>
          <p:nvPr/>
        </p:nvSpPr>
        <p:spPr>
          <a:xfrm>
            <a:off x="8020874" y="3606745"/>
            <a:ext cx="2408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2015-н.в.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A725EAD-C1A2-4FE7-8BD6-5F6478AC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15" y="4151188"/>
            <a:ext cx="4472453" cy="257800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7CC3C85-A269-45D7-95B1-A8844AB1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193" y="4212275"/>
            <a:ext cx="4668331" cy="221184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7FABC5-D4E7-40B2-B471-FD5787B4C757}"/>
              </a:ext>
            </a:extLst>
          </p:cNvPr>
          <p:cNvSpPr/>
          <p:nvPr/>
        </p:nvSpPr>
        <p:spPr>
          <a:xfrm>
            <a:off x="1881932" y="3606745"/>
            <a:ext cx="3390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1989-2014 г.г.</a:t>
            </a:r>
          </a:p>
        </p:txBody>
      </p:sp>
      <p:sp>
        <p:nvSpPr>
          <p:cNvPr id="35" name="Заголовок 2">
            <a:extLst>
              <a:ext uri="{FF2B5EF4-FFF2-40B4-BE49-F238E27FC236}">
                <a16:creationId xmlns:a16="http://schemas.microsoft.com/office/drawing/2014/main" id="{A3D6CAF3-9A47-473A-927D-5B7E865D8F77}"/>
              </a:ext>
            </a:extLst>
          </p:cNvPr>
          <p:cNvSpPr txBox="1">
            <a:spLocks/>
          </p:cNvSpPr>
          <p:nvPr/>
        </p:nvSpPr>
        <p:spPr>
          <a:xfrm>
            <a:off x="6381750" y="2030736"/>
            <a:ext cx="5600700" cy="14732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ru-RU" sz="1800" b="1" dirty="0"/>
              <a:t>Надежность</a:t>
            </a:r>
            <a:r>
              <a:rPr lang="ru-RU" sz="1800" dirty="0"/>
              <a:t> - свойство объекта сохранять во времени способность выполнять требуемые функции в заданных режимах и условиях применения, технического обслуживания, хранения и транспортирования.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99924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1481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D3B089B-E110-4EE7-92D8-254FAE32C430}"/>
              </a:ext>
            </a:extLst>
          </p:cNvPr>
          <p:cNvSpPr/>
          <p:nvPr/>
        </p:nvSpPr>
        <p:spPr>
          <a:xfrm>
            <a:off x="557784" y="2036032"/>
            <a:ext cx="108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SE Sans" panose="02000000000000000000" pitchFamily="50" charset="-52"/>
                <a:sym typeface="Helvetica Light"/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37442D-34A9-44AD-997B-A2B040004DC4}"/>
              </a:ext>
            </a:extLst>
          </p:cNvPr>
          <p:cNvSpPr/>
          <p:nvPr/>
        </p:nvSpPr>
        <p:spPr>
          <a:xfrm>
            <a:off x="649224" y="1331265"/>
            <a:ext cx="10876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50" charset="-52"/>
                <a:sym typeface="Helvetica Light"/>
              </a:rPr>
              <a:t>Актуальность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981F6C-B389-435B-BE03-46604B4ED77E}"/>
              </a:ext>
            </a:extLst>
          </p:cNvPr>
          <p:cNvSpPr txBox="1"/>
          <p:nvPr/>
        </p:nvSpPr>
        <p:spPr>
          <a:xfrm>
            <a:off x="649224" y="1866755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HSE Sans" panose="02000000000000000000" pitchFamily="50" charset="-52"/>
              </a:rPr>
              <a:t>Предметная область реализации проекта: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403B9-E1F1-4DFF-8711-39459FB83741}"/>
              </a:ext>
            </a:extLst>
          </p:cNvPr>
          <p:cNvSpPr txBox="1"/>
          <p:nvPr/>
        </p:nvSpPr>
        <p:spPr>
          <a:xfrm>
            <a:off x="649224" y="2730953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HSE Sans" panose="02000000000000000000" pitchFamily="50" charset="-52"/>
              </a:rPr>
              <a:t>Решаемая проблема: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ECD508-6E3E-44E3-A6F5-0867BAED1526}"/>
              </a:ext>
            </a:extLst>
          </p:cNvPr>
          <p:cNvSpPr txBox="1"/>
          <p:nvPr/>
        </p:nvSpPr>
        <p:spPr>
          <a:xfrm>
            <a:off x="649224" y="2251476"/>
            <a:ext cx="991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SE Sans" panose="02000000000000000000" pitchFamily="50" charset="-52"/>
              </a:rPr>
              <a:t>Сфера надежности и качества проектирования радиоэлектронной аппаратуры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53D411-8B7A-4A82-874D-261420A7A48A}"/>
              </a:ext>
            </a:extLst>
          </p:cNvPr>
          <p:cNvSpPr txBox="1"/>
          <p:nvPr/>
        </p:nvSpPr>
        <p:spPr>
          <a:xfrm>
            <a:off x="-474692" y="6137416"/>
            <a:ext cx="60979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HSE Sans" panose="02000000000000000000" pitchFamily="50" charset="-52"/>
              </a:rPr>
              <a:t>Распределение причин возникновений отказов радиоэлектронной аппаратуры 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69516E7F-3F4D-4B59-9DB2-B57B45280B6D}"/>
              </a:ext>
            </a:extLst>
          </p:cNvPr>
          <p:cNvSpPr/>
          <p:nvPr/>
        </p:nvSpPr>
        <p:spPr>
          <a:xfrm>
            <a:off x="4765200" y="4106371"/>
            <a:ext cx="1208714" cy="857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Cabeça Com Símbolo Do Vetor De Artes Ilustração do Vetor - Ilustração de  pessoa, tecnologia: 240669244">
            <a:extLst>
              <a:ext uri="{FF2B5EF4-FFF2-40B4-BE49-F238E27FC236}">
                <a16:creationId xmlns:a16="http://schemas.microsoft.com/office/drawing/2014/main" id="{8D5F04B7-0331-4425-87E5-79D117E7E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10622" r="11804" b="14702"/>
          <a:stretch/>
        </p:blipFill>
        <p:spPr bwMode="auto">
          <a:xfrm>
            <a:off x="6043591" y="3806799"/>
            <a:ext cx="1756404" cy="17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4CA15027-8F12-4CB5-A9AC-E3D96B180BE4}"/>
              </a:ext>
            </a:extLst>
          </p:cNvPr>
          <p:cNvSpPr/>
          <p:nvPr/>
        </p:nvSpPr>
        <p:spPr>
          <a:xfrm>
            <a:off x="7799995" y="4104823"/>
            <a:ext cx="1208714" cy="857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0E9575-AA40-47EF-99E8-71D407B8B8EA}"/>
              </a:ext>
            </a:extLst>
          </p:cNvPr>
          <p:cNvSpPr txBox="1"/>
          <p:nvPr/>
        </p:nvSpPr>
        <p:spPr>
          <a:xfrm>
            <a:off x="6164796" y="3306603"/>
            <a:ext cx="143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СМК</a:t>
            </a:r>
          </a:p>
        </p:txBody>
      </p:sp>
      <p:pic>
        <p:nvPicPr>
          <p:cNvPr id="39" name="Picture 4" descr="Как оценить качество обслуживания: критерии и показатели, оценка качества  услуг">
            <a:extLst>
              <a:ext uri="{FF2B5EF4-FFF2-40B4-BE49-F238E27FC236}">
                <a16:creationId xmlns:a16="http://schemas.microsoft.com/office/drawing/2014/main" id="{0B7C6304-8A61-4B6A-AF6C-A7298C075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r="7688"/>
          <a:stretch/>
        </p:blipFill>
        <p:spPr bwMode="auto">
          <a:xfrm>
            <a:off x="9044679" y="3642282"/>
            <a:ext cx="2931264" cy="19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ACB0367-D11A-4B33-9214-7AE047C4E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9" y="3306603"/>
            <a:ext cx="4593057" cy="26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9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sz="2400" dirty="0"/>
              <a:t>FMEA </a:t>
            </a:r>
            <a:r>
              <a:rPr lang="ru-RU" sz="2400" dirty="0"/>
              <a:t>метод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41115-7169-4E97-BE49-30C390749A6A}"/>
              </a:ext>
            </a:extLst>
          </p:cNvPr>
          <p:cNvSpPr txBox="1"/>
          <p:nvPr/>
        </p:nvSpPr>
        <p:spPr>
          <a:xfrm>
            <a:off x="585897" y="1851439"/>
            <a:ext cx="11238957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FMEA (Failure Mode and Effects Analysis)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анализ видов и последствий отказов. </a:t>
            </a:r>
          </a:p>
        </p:txBody>
      </p:sp>
      <p:pic>
        <p:nvPicPr>
          <p:cNvPr id="1026" name="Picture 2" descr="FMEA">
            <a:extLst>
              <a:ext uri="{FF2B5EF4-FFF2-40B4-BE49-F238E27FC236}">
                <a16:creationId xmlns:a16="http://schemas.microsoft.com/office/drawing/2014/main" id="{273529A9-8ABF-425F-949E-8BC79811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18" y="2455261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5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02148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Технология </a:t>
            </a:r>
            <a:r>
              <a:rPr lang="en-US" sz="2400" dirty="0"/>
              <a:t>FMEA-</a:t>
            </a:r>
            <a:r>
              <a:rPr lang="ru-RU" sz="2400" dirty="0"/>
              <a:t>анализа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05116-E9EB-40E0-BB1F-BC21D7829360}"/>
              </a:ext>
            </a:extLst>
          </p:cNvPr>
          <p:cNvSpPr txBox="1"/>
          <p:nvPr/>
        </p:nvSpPr>
        <p:spPr>
          <a:xfrm>
            <a:off x="585897" y="1707012"/>
            <a:ext cx="1123895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о проведение АВПКО и планирование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построение компонентной, структурной, функциональной и потоковой моделей объекта анализа ( в зависимости от объекта, цели и ситуации…)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моделей, при котором определяются: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потенциальные дефекты для каждого элемента конструкции 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компонентной модели объекта анализа;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потенциальные причины дефектов, для чего используют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следственный анализ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потенциальные последствия дефектов продукции для потребителя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несоответствий процесса для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потребителей) 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структурной и потоковой диаграмм; возможности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дефектов; вероятности обнаружения их;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тяжесть последствий для потребителя;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частота возникновения дефектов;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интегральный параметр риска потребителя.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результатам анализа этих данных разрабатываются корректирующие 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предупреждающие действия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Методика и отчетность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245359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Технология </a:t>
            </a:r>
            <a:r>
              <a:rPr lang="en-US" sz="2400" dirty="0"/>
              <a:t>FMEA-</a:t>
            </a:r>
            <a:r>
              <a:rPr lang="ru-RU" sz="2400" dirty="0"/>
              <a:t>анализа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063C4-75F9-4D82-ABD2-046318E79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05" y="1560797"/>
            <a:ext cx="8170671" cy="51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30484B-BC81-41EB-82EF-68FBB1CD0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3" r="2896"/>
          <a:stretch/>
        </p:blipFill>
        <p:spPr>
          <a:xfrm>
            <a:off x="7637317" y="2192482"/>
            <a:ext cx="4367557" cy="273125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02148"/>
            <a:ext cx="6950366" cy="404864"/>
          </a:xfrm>
        </p:spPr>
        <p:txBody>
          <a:bodyPr>
            <a:normAutofit/>
          </a:bodyPr>
          <a:lstStyle/>
          <a:p>
            <a:r>
              <a:rPr lang="en-US" sz="2400" dirty="0"/>
              <a:t>FRACAS </a:t>
            </a:r>
            <a:r>
              <a:rPr lang="ru-RU" sz="2400" dirty="0"/>
              <a:t>метод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05116-E9EB-40E0-BB1F-BC21D7829360}"/>
              </a:ext>
            </a:extLst>
          </p:cNvPr>
          <p:cNvSpPr txBox="1"/>
          <p:nvPr/>
        </p:nvSpPr>
        <p:spPr>
          <a:xfrm>
            <a:off x="502769" y="1707012"/>
            <a:ext cx="1123895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FRACAS (Failure Reporting, Analysis, and Corrective Action System)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отчетности об отказах, анализе отказов и корректирующих действиях.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может включать: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от запланированной стоимости выполнения работ;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между отказами;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ремонтов;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доминирующие паттерны отказов вашего оборудования;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связи сигналов, возникающих между отказами, например, такие как «недостаток смазки» (возможно потому, что лубрикатор не соответствует  стандартам или специфике требований условий вашей эксплуатации) и т.п.</a:t>
            </a:r>
          </a:p>
        </p:txBody>
      </p:sp>
    </p:spTree>
    <p:extLst>
      <p:ext uri="{BB962C8B-B14F-4D97-AF65-F5344CB8AC3E}">
        <p14:creationId xmlns:p14="http://schemas.microsoft.com/office/powerpoint/2010/main" val="25494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02148"/>
            <a:ext cx="6950366" cy="404864"/>
          </a:xfrm>
        </p:spPr>
        <p:txBody>
          <a:bodyPr>
            <a:normAutofit/>
          </a:bodyPr>
          <a:lstStyle/>
          <a:p>
            <a:r>
              <a:rPr lang="en-US" sz="2400" dirty="0"/>
              <a:t>FRACAS </a:t>
            </a:r>
            <a:r>
              <a:rPr lang="ru-RU" sz="2400" dirty="0"/>
              <a:t>метод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4004985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05116-E9EB-40E0-BB1F-BC21D7829360}"/>
              </a:ext>
            </a:extLst>
          </p:cNvPr>
          <p:cNvSpPr txBox="1"/>
          <p:nvPr/>
        </p:nvSpPr>
        <p:spPr>
          <a:xfrm>
            <a:off x="502769" y="1707012"/>
            <a:ext cx="112389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Основополагающими элементами эффективного FRACAS являются: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валидация иерархии оборудования;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критичности;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режимов отказов оборудования;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технического обслуживания.</a:t>
            </a:r>
          </a:p>
        </p:txBody>
      </p:sp>
      <p:pic>
        <p:nvPicPr>
          <p:cNvPr id="2050" name="Picture 2" descr="Причины отказов">
            <a:extLst>
              <a:ext uri="{FF2B5EF4-FFF2-40B4-BE49-F238E27FC236}">
                <a16:creationId xmlns:a16="http://schemas.microsoft.com/office/drawing/2014/main" id="{7AD82D01-F8C2-4E4A-BE06-FD791397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2" y="3714130"/>
            <a:ext cx="5786005" cy="28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иоритизация работ на основе матрицы критичности">
            <a:extLst>
              <a:ext uri="{FF2B5EF4-FFF2-40B4-BE49-F238E27FC236}">
                <a16:creationId xmlns:a16="http://schemas.microsoft.com/office/drawing/2014/main" id="{934B9E37-8073-4D75-81C8-8FCF1F1D2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/>
          <a:stretch/>
        </p:blipFill>
        <p:spPr bwMode="auto">
          <a:xfrm>
            <a:off x="6259890" y="2722973"/>
            <a:ext cx="5786005" cy="38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1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630671"/>
          </a:xfrm>
        </p:spPr>
        <p:txBody>
          <a:bodyPr/>
          <a:lstStyle/>
          <a:p>
            <a:r>
              <a:rPr lang="ru-RU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51-я Международная молодёжная научная конференция. Гагаринские чтения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3995153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проведения комплексного аудита для оценки качества электронных модулей радиотехнических систем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6322965B-72B9-4256-9306-81AC36CBE9EC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66150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Влияние СМК на целевой уровень надежности РУ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434915-15EF-4DC5-A9B4-3122E0348801}"/>
              </a:ext>
            </a:extLst>
          </p:cNvPr>
          <p:cNvSpPr/>
          <p:nvPr/>
        </p:nvSpPr>
        <p:spPr>
          <a:xfrm>
            <a:off x="585898" y="2080411"/>
            <a:ext cx="568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271C1E-FC8B-4F2C-938B-3D3519A7EF08}"/>
              </a:ext>
            </a:extLst>
          </p:cNvPr>
          <p:cNvSpPr/>
          <p:nvPr/>
        </p:nvSpPr>
        <p:spPr>
          <a:xfrm>
            <a:off x="415009" y="2789855"/>
            <a:ext cx="5680991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Некомпетентность в интерпретации требований ISO 9001 (без учета отраслевой специфики)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425EB-E9A3-4401-8095-878A5DAEF092}"/>
              </a:ext>
            </a:extLst>
          </p:cNvPr>
          <p:cNvSpPr txBox="1"/>
          <p:nvPr/>
        </p:nvSpPr>
        <p:spPr>
          <a:xfrm>
            <a:off x="6266888" y="2745921"/>
            <a:ext cx="568099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оценки «коэффициента качества производства», поэтому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расширять объем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экспертных оценок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895358-52B7-44F3-BA8E-60BCEC990EB2}"/>
              </a:ext>
            </a:extLst>
          </p:cNvPr>
          <p:cNvSpPr/>
          <p:nvPr/>
        </p:nvSpPr>
        <p:spPr>
          <a:xfrm>
            <a:off x="6266888" y="2099590"/>
            <a:ext cx="568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Меры по повышению эффективности СМК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2C23D1F-B040-43D1-87C6-4D993EC1C1DC}"/>
              </a:ext>
            </a:extLst>
          </p:cNvPr>
          <p:cNvCxnSpPr/>
          <p:nvPr/>
        </p:nvCxnSpPr>
        <p:spPr>
          <a:xfrm>
            <a:off x="6170950" y="1956347"/>
            <a:ext cx="6996" cy="4487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9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12391</TotalTime>
  <Words>1247</Words>
  <Application>Microsoft Office PowerPoint</Application>
  <PresentationFormat>Широкоэкранный</PresentationFormat>
  <Paragraphs>150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HSE Sans</vt:lpstr>
      <vt:lpstr>Times New Roman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Понятие надежности</vt:lpstr>
      <vt:lpstr>Презентация PowerPoint</vt:lpstr>
      <vt:lpstr>FMEA метод</vt:lpstr>
      <vt:lpstr>Технология FMEA-анализа</vt:lpstr>
      <vt:lpstr>Технология FMEA-анализа</vt:lpstr>
      <vt:lpstr>FRACAS метод</vt:lpstr>
      <vt:lpstr>FRACAS метод</vt:lpstr>
      <vt:lpstr>Презентация PowerPoint</vt:lpstr>
      <vt:lpstr>Презентация PowerPoint</vt:lpstr>
      <vt:lpstr>Описание решения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525</cp:revision>
  <cp:lastPrinted>2021-11-11T13:08:42Z</cp:lastPrinted>
  <dcterms:created xsi:type="dcterms:W3CDTF">2021-11-11T08:52:47Z</dcterms:created>
  <dcterms:modified xsi:type="dcterms:W3CDTF">2025-04-17T17:58:09Z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