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423" r:id="rId5"/>
    <p:sldId id="399" r:id="rId6"/>
    <p:sldId id="446" r:id="rId7"/>
    <p:sldId id="304" r:id="rId8"/>
    <p:sldId id="371" r:id="rId9"/>
    <p:sldId id="400" r:id="rId10"/>
    <p:sldId id="376" r:id="rId11"/>
    <p:sldId id="401" r:id="rId12"/>
    <p:sldId id="375" r:id="rId13"/>
    <p:sldId id="393" r:id="rId14"/>
    <p:sldId id="396" r:id="rId15"/>
    <p:sldId id="387" r:id="rId16"/>
    <p:sldId id="407" r:id="rId17"/>
    <p:sldId id="447" r:id="rId18"/>
    <p:sldId id="405" r:id="rId19"/>
    <p:sldId id="370" r:id="rId20"/>
    <p:sldId id="408" r:id="rId21"/>
    <p:sldId id="411" r:id="rId22"/>
    <p:sldId id="448" r:id="rId23"/>
    <p:sldId id="449" r:id="rId24"/>
    <p:sldId id="412" r:id="rId25"/>
    <p:sldId id="413" r:id="rId26"/>
    <p:sldId id="417" r:id="rId27"/>
    <p:sldId id="415" r:id="rId28"/>
    <p:sldId id="414" r:id="rId29"/>
    <p:sldId id="421" r:id="rId30"/>
    <p:sldId id="422" r:id="rId3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  <p:cmAuthor id="2" name="Мкртчян Гарик Андраникович" initials="МГА" lastIdx="10" clrIdx="1">
    <p:extLst>
      <p:ext uri="{19B8F6BF-5375-455C-9EA6-DF929625EA0E}">
        <p15:presenceInfo xmlns:p15="http://schemas.microsoft.com/office/powerpoint/2012/main" userId="S::gamkrtchyan@edu.hse.ru::942f9b1a-badf-48f8-9379-24fb19ed23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9C63"/>
    <a:srgbClr val="E61F3D"/>
    <a:srgbClr val="02060E"/>
    <a:srgbClr val="96628C"/>
    <a:srgbClr val="11A0D7"/>
    <a:srgbClr val="CD5A5A"/>
    <a:srgbClr val="FFD746"/>
    <a:srgbClr val="0E2D6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5" autoAdjust="0"/>
    <p:restoredTop sz="94526" autoAdjust="0"/>
  </p:normalViewPr>
  <p:slideViewPr>
    <p:cSldViewPr snapToGrid="0" snapToObjects="1">
      <p:cViewPr varScale="1">
        <p:scale>
          <a:sx n="100" d="100"/>
          <a:sy n="100" d="100"/>
        </p:scale>
        <p:origin x="1038" y="84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17.04.2025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06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748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674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8942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626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220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17.04.2025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microsoft.com/office/2007/relationships/hdphoto" Target="../media/hdphoto3.wdp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463186"/>
          </a:xfrm>
        </p:spPr>
        <p:txBody>
          <a:bodyPr>
            <a:normAutofit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786720" y="1173829"/>
            <a:ext cx="2217738" cy="463186"/>
          </a:xfrm>
        </p:spPr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15.04.2025 г.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8"/>
            <a:ext cx="4541041" cy="2851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400" b="1" cap="small" dirty="0">
                <a:solidFill>
                  <a:srgbClr val="00008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Анализ влияния внешних и внутренних </a:t>
            </a:r>
          </a:p>
          <a:p>
            <a:pPr algn="ctr"/>
            <a:r>
              <a:rPr lang="ru-RU" sz="1400" b="1" cap="small" dirty="0">
                <a:solidFill>
                  <a:srgbClr val="00008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факторов на надежность электронных средств</a:t>
            </a:r>
            <a:r>
              <a:rPr lang="en-US" sz="1400" b="1" cap="small" dirty="0">
                <a:solidFill>
                  <a:srgbClr val="000080"/>
                </a:solidFill>
                <a:effectLst/>
                <a:latin typeface="HSE Sans" panose="02000000000000000000" pitchFamily="50" charset="-52"/>
                <a:ea typeface="Times New Roman" panose="02020603050405020304" pitchFamily="18" charset="0"/>
              </a:rPr>
              <a:t>”</a:t>
            </a:r>
            <a:endParaRPr lang="ru-RU" sz="1400" b="1" dirty="0">
              <a:effectLst/>
              <a:latin typeface="HSE Sans" panose="02000000000000000000" pitchFamily="50" charset="-52"/>
              <a:ea typeface="Arial" panose="020B0604020202020204" pitchFamily="34" charset="0"/>
            </a:endParaRPr>
          </a:p>
          <a:p>
            <a:pPr algn="ctr"/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Мкртчян Гарик Андраникович,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606478-CF2A-4F5A-8311-C2FCCAA65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32" y="3515955"/>
            <a:ext cx="735350" cy="735350"/>
          </a:xfrm>
          <a:prstGeom prst="ellipse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F8D8EC0-FB01-4E4D-8037-8445A4445A1F}"/>
              </a:ext>
            </a:extLst>
          </p:cNvPr>
          <p:cNvSpPr/>
          <p:nvPr/>
        </p:nvSpPr>
        <p:spPr>
          <a:xfrm>
            <a:off x="1131279" y="2169574"/>
            <a:ext cx="4541042" cy="342811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SE Sans" panose="02000000000000000000" pitchFamily="50" charset="-52"/>
              </a:rPr>
              <a:t>d</a:t>
            </a:r>
            <a:r>
              <a:rPr lang="ru-RU" b="1" dirty="0">
                <a:solidFill>
                  <a:schemeClr val="tx1"/>
                </a:solidFill>
                <a:latin typeface="HSE Sans" panose="02000000000000000000" pitchFamily="50" charset="-52"/>
              </a:rPr>
              <a:t>Благодарность</a:t>
            </a:r>
          </a:p>
          <a:p>
            <a:pPr algn="ctr"/>
            <a:b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HSE Sans" panose="02000000000000000000" pitchFamily="50" charset="-52"/>
              </a:rPr>
              <a:t>Публикация подготовлена в ходе проведения исследования (Проект № 24-00-024 «Развитие методов прогнозирования показателей надежности электронных модулей») в рамках Программы «Научный фонд Национального исследовательского университета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HSE Sans" panose="02000000000000000000" pitchFamily="50" charset="-52"/>
              </a:rPr>
              <a:t>«Высшая школа экономики» (НИУ ВШЭ)» в 2025 г.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HSE Sans" panose="02000000000000000000" pitchFamily="50" charset="-52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HSE Sans" panose="02000000000000000000" pitchFamily="50" charset="-52"/>
              </a:rPr>
              <a:t>Под руководством:</a:t>
            </a:r>
          </a:p>
          <a:p>
            <a:pPr algn="ctr"/>
            <a:endParaRPr lang="ru-RU" b="1" dirty="0">
              <a:solidFill>
                <a:schemeClr val="tx1"/>
              </a:solidFill>
              <a:latin typeface="HSE Sans" panose="02000000000000000000" pitchFamily="50" charset="-52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  <a:t>Королева Павла Сергеевича, к.т.н.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  <a:t>Сергея Николаевича Полесского, к.т.н.</a:t>
            </a:r>
            <a:endParaRPr lang="ru-RU" dirty="0"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5430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4">
            <a:extLst>
              <a:ext uri="{FF2B5EF4-FFF2-40B4-BE49-F238E27FC236}">
                <a16:creationId xmlns:a16="http://schemas.microsoft.com/office/drawing/2014/main" id="{EA6861FF-E6B1-42E0-8C45-DB71A62CE657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43E6241A-9647-4BB8-9630-1BA8A6DAC49C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DCF06A4D-D70E-4FC9-A2A2-3F3C3F7ACFED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49B28D-2AAA-46EE-BA1C-3B174D34B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845" y="1590289"/>
            <a:ext cx="2463388" cy="21157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3239D7-FE75-4BA6-A5F9-C84BF1AF5BFF}"/>
              </a:ext>
            </a:extLst>
          </p:cNvPr>
          <p:cNvSpPr txBox="1"/>
          <p:nvPr/>
        </p:nvSpPr>
        <p:spPr>
          <a:xfrm>
            <a:off x="501445" y="1465125"/>
            <a:ext cx="4640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HSE Sans Black" panose="02000000000000000000" pitchFamily="50" charset="0"/>
              </a:rPr>
              <a:t>Расчет из справочника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B95461-CEC7-4838-AE7C-6307F940070C}"/>
              </a:ext>
            </a:extLst>
          </p:cNvPr>
          <p:cNvSpPr txBox="1"/>
          <p:nvPr/>
        </p:nvSpPr>
        <p:spPr>
          <a:xfrm>
            <a:off x="549790" y="2482754"/>
            <a:ext cx="7306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4000" dirty="0">
                <a:latin typeface="HSE Sans" panose="02000000000000000000" pitchFamily="2" charset="0"/>
              </a:rPr>
              <a:t>λ</a:t>
            </a:r>
            <a:r>
              <a:rPr lang="en-US" sz="4000" baseline="-25000" dirty="0">
                <a:latin typeface="HSE Sans" panose="02000000000000000000" pitchFamily="2" charset="0"/>
              </a:rPr>
              <a:t>P </a:t>
            </a:r>
            <a:r>
              <a:rPr lang="en-US" sz="4000" dirty="0">
                <a:latin typeface="HSE Sans" panose="02000000000000000000" pitchFamily="2" charset="0"/>
              </a:rPr>
              <a:t>= </a:t>
            </a:r>
            <a:r>
              <a:rPr lang="el-GR" sz="4000" b="1" dirty="0">
                <a:latin typeface="HSE Sans" panose="02000000000000000000" pitchFamily="2" charset="0"/>
              </a:rPr>
              <a:t>λ</a:t>
            </a:r>
            <a:r>
              <a:rPr lang="en-US" sz="4000" b="1" baseline="-25000" dirty="0">
                <a:latin typeface="HSE Sans" panose="02000000000000000000" pitchFamily="2" charset="0"/>
              </a:rPr>
              <a:t>I </a:t>
            </a:r>
            <a:r>
              <a:rPr lang="en-US" sz="4000" dirty="0">
                <a:latin typeface="HSE Sans" panose="02000000000000000000" pitchFamily="2" charset="0"/>
              </a:rPr>
              <a:t>(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p</a:t>
            </a:r>
            <a:r>
              <a:rPr lang="ru-RU" sz="4000" dirty="0">
                <a:latin typeface="HSE Sans" panose="02000000000000000000" pitchFamily="2" charset="0"/>
              </a:rPr>
              <a:t> П</a:t>
            </a:r>
            <a:r>
              <a:rPr lang="en-US" sz="4000" baseline="-25000" dirty="0">
                <a:latin typeface="HSE Sans" panose="02000000000000000000" pitchFamily="2" charset="0"/>
              </a:rPr>
              <a:t>IM</a:t>
            </a:r>
            <a:r>
              <a:rPr lang="en-US" sz="4000" dirty="0">
                <a:latin typeface="HSE Sans" panose="02000000000000000000" pitchFamily="2" charset="0"/>
              </a:rPr>
              <a:t>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ru-RU" sz="4000" baseline="-25000" dirty="0">
                <a:latin typeface="HSE Sans" panose="02000000000000000000" pitchFamily="2" charset="0"/>
              </a:rPr>
              <a:t>Е </a:t>
            </a:r>
            <a:r>
              <a:rPr lang="ru-RU" sz="4000" dirty="0">
                <a:latin typeface="HSE Sans" panose="02000000000000000000" pitchFamily="2" charset="0"/>
              </a:rPr>
              <a:t> + П</a:t>
            </a:r>
            <a:r>
              <a:rPr lang="en-US" sz="4000" baseline="-25000" dirty="0">
                <a:latin typeface="HSE Sans" panose="02000000000000000000" pitchFamily="2" charset="0"/>
              </a:rPr>
              <a:t>D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G </a:t>
            </a:r>
            <a:r>
              <a:rPr lang="ru-RU" sz="4000" dirty="0">
                <a:latin typeface="HSE Sans" panose="02000000000000000000" pitchFamily="2" charset="0"/>
              </a:rPr>
              <a:t>+ П</a:t>
            </a:r>
            <a:r>
              <a:rPr lang="ru-RU" sz="4000" baseline="-25000" dirty="0">
                <a:latin typeface="HSE Sans" panose="02000000000000000000" pitchFamily="2" charset="0"/>
              </a:rPr>
              <a:t>М</a:t>
            </a:r>
            <a:r>
              <a:rPr lang="ru-RU" sz="4000" dirty="0">
                <a:latin typeface="HSE Sans" panose="02000000000000000000" pitchFamily="2" charset="0"/>
              </a:rPr>
              <a:t> П</a:t>
            </a:r>
            <a:r>
              <a:rPr lang="en-US" sz="4000" baseline="-25000" dirty="0">
                <a:latin typeface="HSE Sans" panose="02000000000000000000" pitchFamily="2" charset="0"/>
              </a:rPr>
              <a:t>IM</a:t>
            </a:r>
            <a:r>
              <a:rPr lang="en-US" sz="4000" dirty="0">
                <a:latin typeface="HSE Sans" panose="02000000000000000000" pitchFamily="2" charset="0"/>
              </a:rPr>
              <a:t>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ru-RU" sz="4000" baseline="-25000" dirty="0">
                <a:latin typeface="HSE Sans" panose="02000000000000000000" pitchFamily="2" charset="0"/>
              </a:rPr>
              <a:t>Е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G </a:t>
            </a:r>
            <a:r>
              <a:rPr lang="en-US" sz="4000" dirty="0">
                <a:latin typeface="HSE Sans" panose="02000000000000000000" pitchFamily="2" charset="0"/>
              </a:rPr>
              <a:t>+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S</a:t>
            </a:r>
            <a:r>
              <a:rPr lang="en-US" sz="4000" dirty="0">
                <a:latin typeface="HSE Sans" panose="02000000000000000000" pitchFamily="2" charset="0"/>
              </a:rPr>
              <a:t>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G</a:t>
            </a:r>
            <a:r>
              <a:rPr lang="en-US" sz="4000" dirty="0">
                <a:latin typeface="HSE Sans" panose="02000000000000000000" pitchFamily="2" charset="0"/>
              </a:rPr>
              <a:t> +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I</a:t>
            </a:r>
            <a:r>
              <a:rPr lang="en-US" sz="4000" dirty="0">
                <a:latin typeface="HSE Sans" panose="02000000000000000000" pitchFamily="2" charset="0"/>
              </a:rPr>
              <a:t> +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N </a:t>
            </a:r>
            <a:r>
              <a:rPr lang="en-US" sz="4000" dirty="0">
                <a:latin typeface="HSE Sans" panose="02000000000000000000" pitchFamily="2" charset="0"/>
              </a:rPr>
              <a:t>+</a:t>
            </a:r>
            <a:r>
              <a:rPr lang="ru-RU" sz="4000" dirty="0">
                <a:latin typeface="HSE Sans" panose="02000000000000000000" pitchFamily="2" charset="0"/>
              </a:rPr>
              <a:t> П</a:t>
            </a:r>
            <a:r>
              <a:rPr lang="en-US" sz="4000" baseline="-25000" dirty="0">
                <a:latin typeface="HSE Sans" panose="02000000000000000000" pitchFamily="2" charset="0"/>
              </a:rPr>
              <a:t>W</a:t>
            </a:r>
            <a:r>
              <a:rPr lang="en-US" sz="4000" dirty="0">
                <a:latin typeface="HSE Sans" panose="02000000000000000000" pitchFamily="2" charset="0"/>
              </a:rPr>
              <a:t>) +</a:t>
            </a:r>
            <a:r>
              <a:rPr lang="ru-RU" sz="4000" dirty="0">
                <a:latin typeface="HSE Sans" panose="02000000000000000000" pitchFamily="2" charset="0"/>
              </a:rPr>
              <a:t> </a:t>
            </a:r>
            <a:r>
              <a:rPr lang="el-GR" sz="4000" b="1" dirty="0">
                <a:latin typeface="HSE Sans" panose="02000000000000000000" pitchFamily="2" charset="0"/>
              </a:rPr>
              <a:t>λ</a:t>
            </a:r>
            <a:r>
              <a:rPr lang="en-US" sz="4000" b="1" baseline="-25000" dirty="0">
                <a:latin typeface="HSE Sans" panose="02000000000000000000" pitchFamily="2" charset="0"/>
              </a:rPr>
              <a:t>SW</a:t>
            </a:r>
            <a:endParaRPr lang="ru-RU" sz="4000" b="1" dirty="0">
              <a:latin typeface="HSE Sans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66F8CC-596C-451B-B4EA-9EA4BC787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025" y="4241109"/>
            <a:ext cx="7306185" cy="19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7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9F06BF96-6724-46DE-9FDE-F0B2ADDBDDC3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3760885E-CA77-4C44-820C-1E3CFF826D29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618F48AB-8046-4DD6-B56C-C666921A2084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3A108A1-588E-4B50-B852-0423493A1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7378"/>
              </p:ext>
            </p:extLst>
          </p:nvPr>
        </p:nvGraphicFramePr>
        <p:xfrm>
          <a:off x="1216714" y="1450001"/>
          <a:ext cx="3432743" cy="48592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20520">
                  <a:extLst>
                    <a:ext uri="{9D8B030D-6E8A-4147-A177-3AD203B41FA5}">
                      <a16:colId xmlns:a16="http://schemas.microsoft.com/office/drawing/2014/main" val="2875774112"/>
                    </a:ext>
                  </a:extLst>
                </a:gridCol>
                <a:gridCol w="1512223">
                  <a:extLst>
                    <a:ext uri="{9D8B030D-6E8A-4147-A177-3AD203B41FA5}">
                      <a16:colId xmlns:a16="http://schemas.microsoft.com/office/drawing/2014/main" val="1243581316"/>
                    </a:ext>
                  </a:extLst>
                </a:gridCol>
              </a:tblGrid>
              <a:tr h="377206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>
                          <a:effectLst/>
                          <a:latin typeface="HSE Sans" panose="02000000000000000000" pitchFamily="50" charset="-52"/>
                        </a:rPr>
                        <a:t>Конструктивные отказы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US" sz="2400" baseline="-25000" dirty="0">
                          <a:effectLst/>
                          <a:latin typeface="HSE Sans" panose="02000000000000000000" pitchFamily="50" charset="-52"/>
                        </a:rPr>
                        <a:t>D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6689866"/>
                  </a:ext>
                </a:extLst>
              </a:tr>
              <a:tr h="498450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 dirty="0">
                          <a:effectLst/>
                          <a:latin typeface="HSE Sans" panose="02000000000000000000" pitchFamily="50" charset="-52"/>
                        </a:rPr>
                        <a:t>Производственные отказы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US" sz="2400" baseline="-25000" dirty="0">
                          <a:effectLst/>
                          <a:latin typeface="HSE Sans" panose="02000000000000000000" pitchFamily="50" charset="-52"/>
                        </a:rPr>
                        <a:t>M</a:t>
                      </a:r>
                      <a:endParaRPr lang="ru-RU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9214591"/>
                  </a:ext>
                </a:extLst>
              </a:tr>
              <a:tr h="619695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 dirty="0">
                          <a:effectLst/>
                          <a:latin typeface="HSE Sans" panose="02000000000000000000" pitchFamily="50" charset="-52"/>
                        </a:rPr>
                        <a:t>Отказы комплектующих элементов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US" sz="2400" baseline="-25000" dirty="0">
                          <a:effectLst/>
                          <a:latin typeface="HSE Sans" panose="02000000000000000000" pitchFamily="50" charset="-52"/>
                        </a:rPr>
                        <a:t>P</a:t>
                      </a:r>
                      <a:endParaRPr lang="ru-RU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2992577"/>
                  </a:ext>
                </a:extLst>
              </a:tr>
              <a:tr h="619695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>
                          <a:effectLst/>
                          <a:latin typeface="HSE Sans" panose="02000000000000000000" pitchFamily="50" charset="-52"/>
                        </a:rPr>
                        <a:t>Несовершенство системы управления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S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3740981"/>
                  </a:ext>
                </a:extLst>
              </a:tr>
              <a:tr h="498450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>
                          <a:effectLst/>
                          <a:latin typeface="HSE Sans" panose="02000000000000000000" pitchFamily="50" charset="-52"/>
                        </a:rPr>
                        <a:t>Несовершенство методов контроля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N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599487"/>
                  </a:ext>
                </a:extLst>
              </a:tr>
              <a:tr h="377206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>
                          <a:effectLst/>
                          <a:latin typeface="HSE Sans" panose="02000000000000000000" pitchFamily="50" charset="-52"/>
                        </a:rPr>
                        <a:t>Эксплуатационные отказы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I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816820"/>
                  </a:ext>
                </a:extLst>
              </a:tr>
              <a:tr h="377206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 dirty="0" err="1">
                          <a:effectLst/>
                          <a:latin typeface="HSE Sans" panose="02000000000000000000" pitchFamily="50" charset="-52"/>
                        </a:rPr>
                        <a:t>Деградационные</a:t>
                      </a:r>
                      <a:r>
                        <a:rPr lang="ru-RU" sz="1600" dirty="0">
                          <a:effectLst/>
                          <a:latin typeface="HSE Sans" panose="02000000000000000000" pitchFamily="50" charset="-52"/>
                        </a:rPr>
                        <a:t> отказы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W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8279920"/>
                  </a:ext>
                </a:extLst>
              </a:tr>
              <a:tr h="983429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 dirty="0">
                          <a:effectLst/>
                          <a:latin typeface="HSE Sans" panose="02000000000000000000" pitchFamily="50" charset="-52"/>
                        </a:rPr>
                        <a:t>Несовершенство управления повышением надежности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G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2548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8D7155-FD21-4EF9-85B6-9DDC55680774}"/>
                  </a:ext>
                </a:extLst>
              </p:cNvPr>
              <p:cNvSpPr txBox="1"/>
              <p:nvPr/>
            </p:nvSpPr>
            <p:spPr>
              <a:xfrm>
                <a:off x="7294942" y="1438975"/>
                <a:ext cx="4378611" cy="107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(−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  <m:sup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ru-RU" sz="4000" dirty="0">
                  <a:latin typeface="HSE Sans" panose="02000000000000000000" pitchFamily="50" charset="-52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8D7155-FD21-4EF9-85B6-9DDC55680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942" y="1438975"/>
                <a:ext cx="4378611" cy="10765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93E512-9487-445A-9B08-FE6885B55DB0}"/>
                  </a:ext>
                </a:extLst>
              </p:cNvPr>
              <p:cNvSpPr txBox="1"/>
              <p:nvPr/>
            </p:nvSpPr>
            <p:spPr>
              <a:xfrm>
                <a:off x="5082715" y="2753265"/>
                <a:ext cx="4378611" cy="1763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ru-RU" sz="4000" dirty="0">
                  <a:latin typeface="HSE Sans" panose="02000000000000000000" pitchFamily="50" charset="-52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93E512-9487-445A-9B08-FE6885B55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715" y="2753265"/>
                <a:ext cx="4378611" cy="1763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4ADF9B-8888-47C9-885B-97D311D5937A}"/>
                  </a:ext>
                </a:extLst>
              </p:cNvPr>
              <p:cNvSpPr txBox="1"/>
              <p:nvPr/>
            </p:nvSpPr>
            <p:spPr>
              <a:xfrm>
                <a:off x="6813756" y="4777535"/>
                <a:ext cx="4582866" cy="1282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1.12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000" dirty="0">
                  <a:latin typeface="HSE Sans" panose="02000000000000000000" pitchFamily="50" charset="-52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4ADF9B-8888-47C9-885B-97D311D59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756" y="4777535"/>
                <a:ext cx="4582866" cy="12829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706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>
            <a:extLst>
              <a:ext uri="{FF2B5EF4-FFF2-40B4-BE49-F238E27FC236}">
                <a16:creationId xmlns:a16="http://schemas.microsoft.com/office/drawing/2014/main" id="{A1EE73C0-3D9A-475B-816B-A33A72F49130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9CDBCD23-D8BC-4856-ABD6-3120D5700014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F0F2FCF1-80B3-4488-8473-0F0582712B87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EA329-407C-4A0B-831B-4ACAF5FEEFEB}"/>
              </a:ext>
            </a:extLst>
          </p:cNvPr>
          <p:cNvSpPr txBox="1"/>
          <p:nvPr/>
        </p:nvSpPr>
        <p:spPr>
          <a:xfrm>
            <a:off x="8495070" y="1356455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latin typeface="HSE Sans Black" panose="02000000000000000000" pitchFamily="50" charset="0"/>
              </a:rPr>
              <a:t>Линейная модель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BB37D44-60D9-404E-A0F8-BF4B0F148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4"/>
          <a:stretch/>
        </p:blipFill>
        <p:spPr>
          <a:xfrm>
            <a:off x="436101" y="2556784"/>
            <a:ext cx="7506623" cy="25219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E2D17EC-FFBA-4ECC-8984-A7A5929D44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917"/>
          <a:stretch/>
        </p:blipFill>
        <p:spPr>
          <a:xfrm>
            <a:off x="9275865" y="2721889"/>
            <a:ext cx="2056683" cy="35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0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BA80D044-B6F9-41DD-9857-BE534BEC2338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48736462-FFFA-4517-B64B-70E10818D9CC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3CFBFFEB-E9B0-406D-83B3-2678BA58833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87B3EE-CC65-4E1D-B4B5-C9F45CD5033C}"/>
              </a:ext>
            </a:extLst>
          </p:cNvPr>
          <p:cNvSpPr txBox="1"/>
          <p:nvPr/>
        </p:nvSpPr>
        <p:spPr>
          <a:xfrm>
            <a:off x="501445" y="1523603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HSE Sans Black" panose="02000000000000000000" pitchFamily="50" charset="0"/>
              </a:rPr>
              <a:t>Существующие проблемы</a:t>
            </a:r>
            <a:r>
              <a:rPr lang="en-US" sz="3600" dirty="0">
                <a:latin typeface="HSE Sans Black" panose="02000000000000000000" pitchFamily="50" charset="0"/>
              </a:rPr>
              <a:t> </a:t>
            </a:r>
            <a:r>
              <a:rPr lang="ru-RU" sz="3600" dirty="0">
                <a:latin typeface="HSE Sans Black" panose="02000000000000000000" pitchFamily="50" charset="0"/>
              </a:rPr>
              <a:t>иностранного справочника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00817A-2F76-42DE-88CB-2C9CC4B7904C}"/>
              </a:ext>
            </a:extLst>
          </p:cNvPr>
          <p:cNvSpPr txBox="1"/>
          <p:nvPr/>
        </p:nvSpPr>
        <p:spPr>
          <a:xfrm>
            <a:off x="6096000" y="1700980"/>
            <a:ext cx="49423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HSE Sans" panose="02000000000000000000" pitchFamily="2" charset="0"/>
              </a:rPr>
              <a:t>Не учитывается коэффициент качества производства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HSE Sans" panose="02000000000000000000" pitchFamily="2" charset="0"/>
              </a:rPr>
              <a:t>Вопросы в справочнике не структурированы и не адаптированы на русский язык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HSE Sans" panose="02000000000000000000" pitchFamily="2" charset="0"/>
              </a:rPr>
              <a:t>Большое количество однообразных вопросов, ответы на которые могут быть предсказаны автоматически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HSE Sans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HSE Sans" panose="02000000000000000000" pitchFamily="2" charset="0"/>
              </a:rPr>
              <a:t>Отсутствие электронного модуля для расчетов показателей надежности и выявление </a:t>
            </a:r>
            <a:r>
              <a:rPr lang="en-US" sz="2000" dirty="0">
                <a:latin typeface="HSE Sans" panose="02000000000000000000" pitchFamily="2" charset="0"/>
              </a:rPr>
              <a:t>“</a:t>
            </a:r>
            <a:r>
              <a:rPr lang="ru-RU" sz="2000" dirty="0">
                <a:latin typeface="HSE Sans" panose="02000000000000000000" pitchFamily="2" charset="0"/>
              </a:rPr>
              <a:t>проблемных областей предприятия</a:t>
            </a:r>
            <a:r>
              <a:rPr lang="en-US" sz="2000" dirty="0">
                <a:latin typeface="HSE Sans" panose="02000000000000000000" pitchFamily="2" charset="0"/>
              </a:rPr>
              <a:t>”</a:t>
            </a:r>
            <a:endParaRPr lang="ru-RU" sz="20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HSE Sans" panose="02000000000000000000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FE188-5AFE-4622-9F07-E4A3FDD76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711" y="3580072"/>
            <a:ext cx="3143606" cy="26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87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BA80D044-B6F9-41DD-9857-BE534BEC2338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48736462-FFFA-4517-B64B-70E10818D9CC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3CFBFFEB-E9B0-406D-83B3-2678BA58833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5A37FE4E-D03B-4D2E-9349-CE84166F8B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689" y="1230115"/>
            <a:ext cx="6291072" cy="43088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800" dirty="0">
                <a:solidFill>
                  <a:srgbClr val="102D69"/>
                </a:solidFill>
                <a:latin typeface="HSE Sans" panose="02000000000000000000" pitchFamily="50" charset="-52"/>
                <a:ea typeface="+mn-ea"/>
                <a:cs typeface="+mn-cs"/>
                <a:sym typeface="Arial Narrow"/>
              </a:rPr>
              <a:t>Описание решения</a:t>
            </a:r>
            <a:r>
              <a:rPr lang="en-US" sz="2800" dirty="0">
                <a:solidFill>
                  <a:srgbClr val="102D69"/>
                </a:solidFill>
                <a:latin typeface="HSE Sans" panose="02000000000000000000" pitchFamily="50" charset="-52"/>
                <a:ea typeface="+mn-ea"/>
                <a:cs typeface="+mn-cs"/>
                <a:sym typeface="Arial Narrow"/>
              </a:rPr>
              <a:t>:</a:t>
            </a:r>
            <a:endParaRPr lang="ru-RU" sz="2800" dirty="0">
              <a:solidFill>
                <a:srgbClr val="102D69"/>
              </a:solidFill>
              <a:latin typeface="HSE Sans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1D57B6-C67C-4F04-B47E-4CAA4AD5B23E}"/>
              </a:ext>
            </a:extLst>
          </p:cNvPr>
          <p:cNvSpPr/>
          <p:nvPr/>
        </p:nvSpPr>
        <p:spPr>
          <a:xfrm>
            <a:off x="557784" y="2024320"/>
            <a:ext cx="1089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SE Sans" panose="02000000000000000000" pitchFamily="50" charset="-52"/>
                <a:sym typeface="Helvetica Light"/>
              </a:rPr>
              <a:t>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HSE Sans" panose="02000000000000000000" pitchFamily="50" charset="-52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BCF5A5-E9D2-4298-BDB8-11ABF3A4A2DD}"/>
              </a:ext>
            </a:extLst>
          </p:cNvPr>
          <p:cNvSpPr txBox="1"/>
          <p:nvPr/>
        </p:nvSpPr>
        <p:spPr>
          <a:xfrm>
            <a:off x="542010" y="1773923"/>
            <a:ext cx="1109220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RU"/>
            </a:defPPr>
            <a:lvl1pPr lvl="0">
              <a:defRPr sz="1600" b="1">
                <a:latin typeface="HSE Sans" panose="02000000000000000000" pitchFamily="50" charset="-52"/>
              </a:defRPr>
            </a:lvl1pPr>
          </a:lstStyle>
          <a:p>
            <a:r>
              <a:rPr lang="ru-RU" sz="2000" dirty="0">
                <a:sym typeface="Helvetica Light"/>
              </a:rPr>
              <a:t>Основная информация (</a:t>
            </a:r>
            <a:r>
              <a:rPr lang="ru-RU" sz="2000" dirty="0" err="1">
                <a:sym typeface="Helvetica Light"/>
              </a:rPr>
              <a:t>сутевая</a:t>
            </a:r>
            <a:r>
              <a:rPr lang="ru-RU" sz="2000" dirty="0">
                <a:sym typeface="Helvetica Light"/>
              </a:rPr>
              <a:t> часть проекта):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5A5F4-0F38-4F51-9E3D-D35F874B89E6}"/>
              </a:ext>
            </a:extLst>
          </p:cNvPr>
          <p:cNvSpPr txBox="1"/>
          <p:nvPr/>
        </p:nvSpPr>
        <p:spPr>
          <a:xfrm>
            <a:off x="557784" y="3331556"/>
            <a:ext cx="1109220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RU"/>
            </a:defPPr>
            <a:lvl1pPr lvl="0">
              <a:defRPr sz="1600" b="1">
                <a:latin typeface="HSE Sans" panose="02000000000000000000" pitchFamily="50" charset="-52"/>
              </a:defRPr>
            </a:lvl1pPr>
          </a:lstStyle>
          <a:p>
            <a:r>
              <a:rPr lang="ru-RU" sz="2000" dirty="0">
                <a:sym typeface="Helvetica Light"/>
              </a:rPr>
              <a:t>Основное назначение (область применения):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6E6B166-795B-4628-9364-434FBCA5A3BD}"/>
              </a:ext>
            </a:extLst>
          </p:cNvPr>
          <p:cNvSpPr/>
          <p:nvPr/>
        </p:nvSpPr>
        <p:spPr>
          <a:xfrm>
            <a:off x="557784" y="4567132"/>
            <a:ext cx="11092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latin typeface="HSE Sans" panose="02000000000000000000" pitchFamily="50" charset="-52"/>
                <a:sym typeface="Helvetica Light"/>
              </a:rPr>
              <a:t>Состав продукта/решения: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E2E3FF-F4F9-4A32-B146-F5CFB88B3677}"/>
              </a:ext>
            </a:extLst>
          </p:cNvPr>
          <p:cNvSpPr txBox="1"/>
          <p:nvPr/>
        </p:nvSpPr>
        <p:spPr>
          <a:xfrm>
            <a:off x="557784" y="4994845"/>
            <a:ext cx="98167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RU"/>
            </a:defPPr>
            <a:lvl1pPr marL="285750" indent="-285750" algn="just">
              <a:buFont typeface="Arial" panose="020B0604020202020204" pitchFamily="34" charset="0"/>
              <a:buChar char="•"/>
              <a:defRPr sz="1300" u="none">
                <a:latin typeface="HSE Sans" panose="02000000000000000000" pitchFamily="50" charset="-52"/>
              </a:defRPr>
            </a:lvl1pPr>
          </a:lstStyle>
          <a:p>
            <a:r>
              <a:rPr lang="ru-RU" sz="1800" dirty="0"/>
              <a:t>Руководство пользователя, веб-сервис, модуль регистрации, база данных вопросов для проведения аудита, интерфейс пользователя, модуль формирования аналитических материалов по оценке сильных и слабых сторон предприятия, модуль обратной связи</a:t>
            </a:r>
            <a:r>
              <a:rPr lang="en-US" sz="1800" dirty="0"/>
              <a:t>;</a:t>
            </a:r>
            <a:endParaRPr lang="ru-RU" sz="1800" dirty="0"/>
          </a:p>
          <a:p>
            <a:r>
              <a:rPr lang="ru-RU" sz="1800" dirty="0"/>
              <a:t>Задействованные лица</a:t>
            </a:r>
            <a:r>
              <a:rPr lang="en-US" sz="1800" dirty="0"/>
              <a:t>: </a:t>
            </a:r>
            <a:r>
              <a:rPr lang="ru-RU" sz="1800" dirty="0"/>
              <a:t>специалисты в области надежности и качества, </a:t>
            </a:r>
            <a:r>
              <a:rPr lang="ru-RU" sz="1800" b="1" dirty="0"/>
              <a:t>Радар-ММС</a:t>
            </a:r>
            <a:r>
              <a:rPr lang="ru-RU" sz="1800" dirty="0"/>
              <a:t>, </a:t>
            </a:r>
            <a:r>
              <a:rPr lang="ru-RU" sz="1800" b="1" dirty="0"/>
              <a:t>ПАО Красногорский завод им. С. А. Зверева АО, «ВКО «Алмаз-Антей».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4E724F-B48B-41AB-9255-7EE24E36826C}"/>
              </a:ext>
            </a:extLst>
          </p:cNvPr>
          <p:cNvSpPr txBox="1"/>
          <p:nvPr/>
        </p:nvSpPr>
        <p:spPr>
          <a:xfrm>
            <a:off x="557783" y="2122130"/>
            <a:ext cx="96377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HSE Sans" panose="02000000000000000000" pitchFamily="50" charset="-52"/>
              </a:rPr>
              <a:t>Информационная система в виде веб-сервиса, которая позволит проводить аудит и мониторинг влияния комплекса мероприятий процесса проектирования и производства (жизненный цикл) на надежность и тем самым повысить качество выпускаемой РЭА. Впоследствии планируется интегрировать систему в состав программного комплекса АСОНИКА-К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B092B4-E426-46BB-A57E-BDDE5B9A7F77}"/>
              </a:ext>
            </a:extLst>
          </p:cNvPr>
          <p:cNvSpPr txBox="1"/>
          <p:nvPr/>
        </p:nvSpPr>
        <p:spPr>
          <a:xfrm>
            <a:off x="573558" y="3638325"/>
            <a:ext cx="9545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HSE Sans" panose="02000000000000000000" pitchFamily="50" charset="-52"/>
              </a:rPr>
              <a:t>Оценка качества РЭА с учетом всех стадий жизненного цикла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HSE Sans" panose="02000000000000000000" pitchFamily="50" charset="-52"/>
              </a:rPr>
              <a:t>Своевременное получение предприятиями рекомендаций (результатов аудита) по повышению надежности и качества на всем жизненном цикле РЭА (обратная связь)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CDF85B-E372-48CC-9BCF-21149F909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7" b="10396"/>
          <a:stretch/>
        </p:blipFill>
        <p:spPr>
          <a:xfrm>
            <a:off x="7820901" y="1125545"/>
            <a:ext cx="4139718" cy="9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62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5332B401-B816-4164-A760-135191B95F39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6EFB8E02-BA44-4BCB-8431-5843ABA9E735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6F617895-6908-4CE5-A22C-0719CEF012B5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9A4F4-70F2-4EDF-BD19-D45CAFCC2091}"/>
              </a:ext>
            </a:extLst>
          </p:cNvPr>
          <p:cNvSpPr txBox="1"/>
          <p:nvPr/>
        </p:nvSpPr>
        <p:spPr>
          <a:xfrm>
            <a:off x="563891" y="3016566"/>
            <a:ext cx="7306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dirty="0">
                <a:latin typeface="HSE Sans" panose="02000000000000000000" pitchFamily="2" charset="0"/>
              </a:rPr>
              <a:t>К</a:t>
            </a:r>
            <a:r>
              <a:rPr lang="ru-RU" sz="4000" baseline="-25000" dirty="0">
                <a:latin typeface="HSE Sans" panose="02000000000000000000" pitchFamily="2" charset="0"/>
              </a:rPr>
              <a:t>А</a:t>
            </a:r>
            <a:r>
              <a:rPr lang="en-US" sz="4000" dirty="0">
                <a:latin typeface="HSE Sans" panose="02000000000000000000" pitchFamily="2" charset="0"/>
              </a:rPr>
              <a:t>=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p</a:t>
            </a:r>
            <a:r>
              <a:rPr lang="ru-RU" sz="4000" dirty="0">
                <a:latin typeface="HSE Sans" panose="02000000000000000000" pitchFamily="2" charset="0"/>
              </a:rPr>
              <a:t> П</a:t>
            </a:r>
            <a:r>
              <a:rPr lang="en-US" sz="4000" baseline="-25000" dirty="0">
                <a:latin typeface="HSE Sans" panose="02000000000000000000" pitchFamily="2" charset="0"/>
              </a:rPr>
              <a:t>IM</a:t>
            </a:r>
            <a:r>
              <a:rPr lang="en-US" sz="4000" dirty="0">
                <a:latin typeface="HSE Sans" panose="02000000000000000000" pitchFamily="2" charset="0"/>
              </a:rPr>
              <a:t>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ru-RU" sz="4000" baseline="-25000" dirty="0">
                <a:latin typeface="HSE Sans" panose="02000000000000000000" pitchFamily="2" charset="0"/>
              </a:rPr>
              <a:t>Е </a:t>
            </a:r>
            <a:r>
              <a:rPr lang="ru-RU" sz="4000" dirty="0">
                <a:latin typeface="HSE Sans" panose="02000000000000000000" pitchFamily="2" charset="0"/>
              </a:rPr>
              <a:t> + П</a:t>
            </a:r>
            <a:r>
              <a:rPr lang="en-US" sz="4000" baseline="-25000" dirty="0">
                <a:latin typeface="HSE Sans" panose="02000000000000000000" pitchFamily="2" charset="0"/>
              </a:rPr>
              <a:t>D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G </a:t>
            </a:r>
            <a:r>
              <a:rPr lang="ru-RU" sz="4000" dirty="0">
                <a:latin typeface="HSE Sans" panose="02000000000000000000" pitchFamily="2" charset="0"/>
              </a:rPr>
              <a:t>+ П</a:t>
            </a:r>
            <a:r>
              <a:rPr lang="ru-RU" sz="4000" baseline="-25000" dirty="0">
                <a:latin typeface="HSE Sans" panose="02000000000000000000" pitchFamily="2" charset="0"/>
              </a:rPr>
              <a:t>М</a:t>
            </a:r>
            <a:r>
              <a:rPr lang="ru-RU" sz="4000" dirty="0">
                <a:latin typeface="HSE Sans" panose="02000000000000000000" pitchFamily="2" charset="0"/>
              </a:rPr>
              <a:t> П</a:t>
            </a:r>
            <a:r>
              <a:rPr lang="en-US" sz="4000" baseline="-25000" dirty="0">
                <a:latin typeface="HSE Sans" panose="02000000000000000000" pitchFamily="2" charset="0"/>
              </a:rPr>
              <a:t>IM</a:t>
            </a:r>
            <a:r>
              <a:rPr lang="en-US" sz="4000" dirty="0">
                <a:latin typeface="HSE Sans" panose="02000000000000000000" pitchFamily="2" charset="0"/>
              </a:rPr>
              <a:t>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ru-RU" sz="4000" baseline="-25000" dirty="0">
                <a:latin typeface="HSE Sans" panose="02000000000000000000" pitchFamily="2" charset="0"/>
              </a:rPr>
              <a:t>Е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G </a:t>
            </a:r>
            <a:r>
              <a:rPr lang="en-US" sz="4000" dirty="0">
                <a:latin typeface="HSE Sans" panose="02000000000000000000" pitchFamily="2" charset="0"/>
              </a:rPr>
              <a:t>+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S</a:t>
            </a:r>
            <a:r>
              <a:rPr lang="en-US" sz="4000" dirty="0">
                <a:latin typeface="HSE Sans" panose="02000000000000000000" pitchFamily="2" charset="0"/>
              </a:rPr>
              <a:t>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G</a:t>
            </a:r>
            <a:r>
              <a:rPr lang="en-US" sz="4000" dirty="0">
                <a:latin typeface="HSE Sans" panose="02000000000000000000" pitchFamily="2" charset="0"/>
              </a:rPr>
              <a:t> +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I</a:t>
            </a:r>
            <a:r>
              <a:rPr lang="en-US" sz="4000" dirty="0">
                <a:latin typeface="HSE Sans" panose="02000000000000000000" pitchFamily="2" charset="0"/>
              </a:rPr>
              <a:t> +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N </a:t>
            </a:r>
            <a:r>
              <a:rPr lang="en-US" sz="4000" dirty="0">
                <a:latin typeface="HSE Sans" panose="02000000000000000000" pitchFamily="2" charset="0"/>
              </a:rPr>
              <a:t>+</a:t>
            </a:r>
            <a:r>
              <a:rPr lang="ru-RU" sz="4000" dirty="0">
                <a:latin typeface="HSE Sans" panose="02000000000000000000" pitchFamily="2" charset="0"/>
              </a:rPr>
              <a:t> П</a:t>
            </a:r>
            <a:r>
              <a:rPr lang="en-US" sz="4000" baseline="-25000" dirty="0">
                <a:latin typeface="HSE Sans" panose="02000000000000000000" pitchFamily="2" charset="0"/>
              </a:rPr>
              <a:t>W</a:t>
            </a:r>
            <a:endParaRPr lang="ru-RU" sz="4000" b="1" dirty="0">
              <a:latin typeface="HSE Sans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C6CA77-EC85-4520-BC9C-0270BCB26788}"/>
              </a:ext>
            </a:extLst>
          </p:cNvPr>
          <p:cNvSpPr txBox="1"/>
          <p:nvPr/>
        </p:nvSpPr>
        <p:spPr>
          <a:xfrm>
            <a:off x="563891" y="2295203"/>
            <a:ext cx="3799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latin typeface="HSE Sans" panose="02000000000000000000" pitchFamily="2" charset="0"/>
              </a:rPr>
              <a:t>Новая формула</a:t>
            </a:r>
            <a:r>
              <a:rPr lang="en-US" sz="2400" b="1" dirty="0">
                <a:latin typeface="HSE Sans" panose="02000000000000000000" pitchFamily="2" charset="0"/>
              </a:rPr>
              <a:t> </a:t>
            </a:r>
            <a:r>
              <a:rPr lang="ru-RU" sz="2400" b="1" dirty="0">
                <a:latin typeface="HSE Sans" panose="02000000000000000000" pitchFamily="2" charset="0"/>
              </a:rPr>
              <a:t>К</a:t>
            </a:r>
            <a:r>
              <a:rPr lang="ru-RU" sz="2400" b="1" baseline="-25000" dirty="0">
                <a:latin typeface="HSE Sans" panose="02000000000000000000" pitchFamily="2" charset="0"/>
              </a:rPr>
              <a:t>А</a:t>
            </a:r>
            <a:endParaRPr lang="ru-RU" sz="2400" b="1" dirty="0">
              <a:latin typeface="HSE Sans" panose="02000000000000000000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F378801-8CBF-4FF0-BB2F-FA97FC23C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862" y="3423773"/>
            <a:ext cx="1482250" cy="1482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95D6F4-A21C-4C23-BBEA-F2A25AAD157F}"/>
                  </a:ext>
                </a:extLst>
              </p:cNvPr>
              <p:cNvSpPr txBox="1"/>
              <p:nvPr/>
            </p:nvSpPr>
            <p:spPr>
              <a:xfrm>
                <a:off x="2621606" y="5691856"/>
                <a:ext cx="34839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l-GR" sz="4000" dirty="0">
                    <a:latin typeface="HSE Sans" panose="02000000000000000000" pitchFamily="2" charset="0"/>
                  </a:rPr>
                  <a:t>λ</a:t>
                </a:r>
                <a:r>
                  <a:rPr lang="ru-RU" sz="4000" baseline="-25000" dirty="0">
                    <a:latin typeface="HSE Sans" panose="02000000000000000000" pitchFamily="50" charset="-52"/>
                  </a:rPr>
                  <a:t>ЭМ</a:t>
                </a:r>
                <a:r>
                  <a:rPr lang="ru-RU" sz="4000" dirty="0">
                    <a:latin typeface="HSE Sans" panose="02000000000000000000" pitchFamily="50" charset="-52"/>
                  </a:rPr>
                  <a:t> = К</a:t>
                </a:r>
                <a:r>
                  <a:rPr lang="ru-RU" sz="4000" baseline="-25000" dirty="0">
                    <a:latin typeface="HSE Sans" panose="02000000000000000000" pitchFamily="50" charset="-52"/>
                  </a:rPr>
                  <a:t>А</a:t>
                </a:r>
                <a:r>
                  <a:rPr lang="ru-RU" sz="4000" dirty="0">
                    <a:latin typeface="HSE Sans" panose="02000000000000000000" pitchFamily="50" charset="-5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4000" dirty="0">
                    <a:latin typeface="HSE Sans" panose="02000000000000000000" pitchFamily="50" charset="-52"/>
                  </a:rPr>
                  <a:t> </a:t>
                </a:r>
                <a:r>
                  <a:rPr lang="el-GR" sz="4000" dirty="0">
                    <a:latin typeface="HSE Sans" panose="02000000000000000000" pitchFamily="2" charset="0"/>
                  </a:rPr>
                  <a:t>λ</a:t>
                </a:r>
                <a14:m>
                  <m:oMath xmlns:m="http://schemas.openxmlformats.org/officeDocument/2006/math">
                    <m:r>
                      <a:rPr lang="en-US" sz="4000" b="0" i="1" baseline="-25000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endParaRPr lang="ru-RU" sz="4000" dirty="0">
                  <a:latin typeface="HSE Sans" panose="02000000000000000000" pitchFamily="50" charset="-52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95D6F4-A21C-4C23-BBEA-F2A25AAD1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06" y="5691856"/>
                <a:ext cx="3483981" cy="707886"/>
              </a:xfrm>
              <a:prstGeom prst="rect">
                <a:avLst/>
              </a:prstGeom>
              <a:blipFill>
                <a:blip r:embed="rId3"/>
                <a:stretch>
                  <a:fillRect l="-6119" t="-17241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6F4FBFA1-78B0-484A-9801-AE03A3580732}"/>
              </a:ext>
            </a:extLst>
          </p:cNvPr>
          <p:cNvSpPr/>
          <p:nvPr/>
        </p:nvSpPr>
        <p:spPr>
          <a:xfrm>
            <a:off x="4094480" y="4340005"/>
            <a:ext cx="528320" cy="10666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6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b="1" dirty="0">
                <a:latin typeface="HSE Sans Black" panose="02000000000000000000" pitchFamily="50" charset="0"/>
                <a:cs typeface="Arial" panose="020B0604020202020204" pitchFamily="34" charset="0"/>
              </a:rPr>
              <a:t>Иерархия электронных модулей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C31D48-0BF7-47CC-9D3D-9AE26AF188A2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900"/>
          <a:stretch/>
        </p:blipFill>
        <p:spPr bwMode="auto">
          <a:xfrm>
            <a:off x="5186184" y="1020198"/>
            <a:ext cx="6829485" cy="5675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Монтаж печатных плат в компании АТБ Электроника">
            <a:extLst>
              <a:ext uri="{FF2B5EF4-FFF2-40B4-BE49-F238E27FC236}">
                <a16:creationId xmlns:a16="http://schemas.microsoft.com/office/drawing/2014/main" id="{2D821C92-D82C-459E-A208-56D4C2310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23" y="5101230"/>
            <a:ext cx="2300018" cy="1473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CAFE51-0CD9-4EFC-8D37-AF20BE54AC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27" t="21471" r="6320" b="12413"/>
          <a:stretch/>
        </p:blipFill>
        <p:spPr>
          <a:xfrm>
            <a:off x="585898" y="2120907"/>
            <a:ext cx="3189933" cy="2465173"/>
          </a:xfrm>
          <a:prstGeom prst="rect">
            <a:avLst/>
          </a:prstGeom>
        </p:spPr>
      </p:pic>
      <p:pic>
        <p:nvPicPr>
          <p:cNvPr id="3080" name="Picture 8" descr="Подробнее о выходных документах_AD | Altium Designer 21 Техническая  документация">
            <a:extLst>
              <a:ext uri="{FF2B5EF4-FFF2-40B4-BE49-F238E27FC236}">
                <a16:creationId xmlns:a16="http://schemas.microsoft.com/office/drawing/2014/main" id="{5042E311-B120-4972-B54D-3D6C1B3A5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3" y="5101230"/>
            <a:ext cx="1882911" cy="1480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62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5CF31B9A-3067-4C6D-936B-DB36E863F439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5F7B10D-2D11-4AB9-8840-7F38659B0AF5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DB64B2B8-794F-423D-A2A6-E84E0A9E02A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FDC7FB37-A7AB-48B1-968E-46E4B315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HSE Sans Black" panose="02000000000000000000" pitchFamily="50" charset="0"/>
                <a:cs typeface="Arial" panose="020B0604020202020204" pitchFamily="34" charset="0"/>
              </a:rPr>
              <a:t>Модифицированная структура опросника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FD68327-B2AD-4FAD-A7E4-2F7A03714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850211"/>
              </p:ext>
            </p:extLst>
          </p:nvPr>
        </p:nvGraphicFramePr>
        <p:xfrm>
          <a:off x="838201" y="2617468"/>
          <a:ext cx="10515598" cy="2777068"/>
        </p:xfrm>
        <a:graphic>
          <a:graphicData uri="http://schemas.openxmlformats.org/drawingml/2006/table">
            <a:tbl>
              <a:tblPr/>
              <a:tblGrid>
                <a:gridCol w="931333">
                  <a:extLst>
                    <a:ext uri="{9D8B030D-6E8A-4147-A177-3AD203B41FA5}">
                      <a16:colId xmlns:a16="http://schemas.microsoft.com/office/drawing/2014/main" val="2848380892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1345091070"/>
                    </a:ext>
                  </a:extLst>
                </a:gridCol>
                <a:gridCol w="224367">
                  <a:extLst>
                    <a:ext uri="{9D8B030D-6E8A-4147-A177-3AD203B41FA5}">
                      <a16:colId xmlns:a16="http://schemas.microsoft.com/office/drawing/2014/main" val="1859286046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682516822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363140978"/>
                    </a:ext>
                  </a:extLst>
                </a:gridCol>
                <a:gridCol w="537633">
                  <a:extLst>
                    <a:ext uri="{9D8B030D-6E8A-4147-A177-3AD203B41FA5}">
                      <a16:colId xmlns:a16="http://schemas.microsoft.com/office/drawing/2014/main" val="1721861321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3426971861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3482366705"/>
                    </a:ext>
                  </a:extLst>
                </a:gridCol>
                <a:gridCol w="643467">
                  <a:extLst>
                    <a:ext uri="{9D8B030D-6E8A-4147-A177-3AD203B41FA5}">
                      <a16:colId xmlns:a16="http://schemas.microsoft.com/office/drawing/2014/main" val="3456775270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4264316283"/>
                    </a:ext>
                  </a:extLst>
                </a:gridCol>
                <a:gridCol w="1350433">
                  <a:extLst>
                    <a:ext uri="{9D8B030D-6E8A-4147-A177-3AD203B41FA5}">
                      <a16:colId xmlns:a16="http://schemas.microsoft.com/office/drawing/2014/main" val="3663138711"/>
                    </a:ext>
                  </a:extLst>
                </a:gridCol>
                <a:gridCol w="715433">
                  <a:extLst>
                    <a:ext uri="{9D8B030D-6E8A-4147-A177-3AD203B41FA5}">
                      <a16:colId xmlns:a16="http://schemas.microsoft.com/office/drawing/2014/main" val="1649867159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68811624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88424773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57671615"/>
                    </a:ext>
                  </a:extLst>
                </a:gridCol>
                <a:gridCol w="821267">
                  <a:extLst>
                    <a:ext uri="{9D8B030D-6E8A-4147-A177-3AD203B41FA5}">
                      <a16:colId xmlns:a16="http://schemas.microsoft.com/office/drawing/2014/main" val="1854985186"/>
                    </a:ext>
                  </a:extLst>
                </a:gridCol>
              </a:tblGrid>
              <a:tr h="16933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dirty="0">
                          <a:effectLst/>
                          <a:latin typeface="HSE Sans" panose="02000000000000000000" pitchFamily="50" charset="-52"/>
                        </a:rPr>
                        <a:t>Question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>
                          <a:effectLst/>
                          <a:latin typeface="HSE Sans" panose="02000000000000000000" pitchFamily="50" charset="-52"/>
                        </a:rPr>
                        <a:t>Gij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>
                          <a:effectLst/>
                          <a:latin typeface="HSE Sans" panose="02000000000000000000" pitchFamily="50" charset="-52"/>
                        </a:rPr>
                        <a:t>Wij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  <a:latin typeface="HSE Sans" panose="02000000000000000000" pitchFamily="50" charset="-52"/>
                        </a:rPr>
                        <a:t>Вопрос (</a:t>
                      </a:r>
                      <a:r>
                        <a:rPr lang="en-US" sz="1000" b="1" dirty="0">
                          <a:effectLst/>
                          <a:latin typeface="HSE Sans" panose="02000000000000000000" pitchFamily="50" charset="-52"/>
                        </a:rPr>
                        <a:t>translate)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>
                          <a:effectLst/>
                          <a:latin typeface="HSE Sans" panose="02000000000000000000" pitchFamily="50" charset="-52"/>
                        </a:rPr>
                        <a:t>ГОСТ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>
                          <a:effectLst/>
                          <a:latin typeface="HSE Sans" panose="02000000000000000000" pitchFamily="50" charset="-52"/>
                        </a:rPr>
                        <a:t>Процесс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  <a:latin typeface="HSE Sans" panose="02000000000000000000" pitchFamily="50" charset="-52"/>
                        </a:rPr>
                        <a:t>Направленность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>
                          <a:effectLst/>
                          <a:latin typeface="HSE Sans" panose="02000000000000000000" pitchFamily="50" charset="-52"/>
                        </a:rPr>
                        <a:t>Вид направленности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>
                          <a:effectLst/>
                          <a:latin typeface="HSE Sans" panose="02000000000000000000" pitchFamily="50" charset="-52"/>
                        </a:rPr>
                        <a:t>Предметная область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>
                          <a:effectLst/>
                          <a:latin typeface="HSE Sans" panose="02000000000000000000" pitchFamily="50" charset="-52"/>
                        </a:rPr>
                        <a:t>Структура организации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>
                          <a:effectLst/>
                          <a:latin typeface="HSE Sans" panose="02000000000000000000" pitchFamily="50" charset="-52"/>
                        </a:rPr>
                        <a:t>Стадия ЖЦ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>
                          <a:effectLst/>
                          <a:latin typeface="HSE Sans" panose="02000000000000000000" pitchFamily="50" charset="-52"/>
                        </a:rPr>
                        <a:t>Этап ЖЦ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>
                          <a:effectLst/>
                          <a:latin typeface="HSE Sans" panose="02000000000000000000" pitchFamily="50" charset="-52"/>
                        </a:rPr>
                        <a:t>Уровень ЭМ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000" b="1">
                          <a:effectLst/>
                          <a:latin typeface="HSE Sans" panose="02000000000000000000" pitchFamily="50" charset="-52"/>
                        </a:rPr>
                        <a:t>Положительный ответ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000" b="1">
                          <a:effectLst/>
                          <a:latin typeface="HSE Sans" panose="02000000000000000000" pitchFamily="50" charset="-52"/>
                        </a:rPr>
                        <a:t>Отрицательный ответ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5391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>
                          <a:effectLst/>
                          <a:latin typeface="HSE Sans" panose="02000000000000000000" pitchFamily="50" charset="-52"/>
                        </a:rPr>
                        <a:t>Главный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dirty="0">
                          <a:effectLst/>
                          <a:latin typeface="HSE Sans" panose="02000000000000000000" pitchFamily="50" charset="-52"/>
                        </a:rPr>
                        <a:t>Второстепенный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332525"/>
                  </a:ext>
                </a:extLst>
              </a:tr>
              <a:tr h="2150533"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b="0">
                          <a:effectLst/>
                          <a:latin typeface="HSE Sans" panose="02000000000000000000" pitchFamily="50" charset="-52"/>
                        </a:rPr>
                        <a:t>What is the % of lead design engineering people with cross training experience in manufacturing or field operations (thresholds at 10, 20%)?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&lt;10 = 0</a:t>
                      </a:r>
                      <a:br>
                        <a:rPr lang="ru-RU" sz="1000" b="0">
                          <a:effectLst/>
                          <a:latin typeface="HSE Sans" panose="02000000000000000000" pitchFamily="50" charset="-52"/>
                        </a:rPr>
                      </a:br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10-20 = .5</a:t>
                      </a:r>
                      <a:br>
                        <a:rPr lang="ru-RU" sz="1000" b="0">
                          <a:effectLst/>
                          <a:latin typeface="HSE Sans" panose="02000000000000000000" pitchFamily="50" charset="-52"/>
                        </a:rPr>
                      </a:br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&gt;20 = 1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5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 dirty="0">
                          <a:effectLst/>
                          <a:latin typeface="HSE Sans" panose="02000000000000000000" pitchFamily="50" charset="-52"/>
                        </a:rPr>
                        <a:t>Какой процент ведущих инженеров-конструкторов имеют опыт подготовки по нескольким специальностям на производстве или в полевых условиях? 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ГОСТ Р 66.1.02-2023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Организационное обеспечение проекта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Управление человеческими ресурсами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>
                          <a:solidFill>
                            <a:srgbClr val="0A53A8"/>
                          </a:solidFill>
                          <a:effectLst/>
                          <a:latin typeface="HSE Sans" panose="02000000000000000000" pitchFamily="50" charset="-52"/>
                        </a:rPr>
                        <a:t>Персонал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dirty="0">
                          <a:solidFill>
                            <a:srgbClr val="11734B"/>
                          </a:solidFill>
                          <a:effectLst/>
                          <a:latin typeface="HSE Sans" panose="02000000000000000000" pitchFamily="50" charset="-52"/>
                        </a:rPr>
                        <a:t>Документация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Человеческий ресурс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Отдел управления проектами + </a:t>
                      </a:r>
                      <a:r>
                        <a:rPr lang="en-US" sz="1000" b="0">
                          <a:effectLst/>
                          <a:latin typeface="HSE Sans" panose="02000000000000000000" pitchFamily="50" charset="-52"/>
                        </a:rPr>
                        <a:t>HR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 dirty="0">
                          <a:effectLst/>
                          <a:latin typeface="HSE Sans" panose="02000000000000000000" pitchFamily="50" charset="-52"/>
                        </a:rPr>
                        <a:t>Исследования и обоснование разработки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НИР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HSE Sans" panose="02000000000000000000" pitchFamily="50" charset="-52"/>
                        </a:rPr>
                        <a:t>все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Относительно большой процент ведущих инженеров-конструкторов имеют опыт подготовки по нескольким специальностям на производстве или в полевых условиях.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Маленький процент ведущих инженеров-конструкторов имеют опыт подготовки по нескольким специальностям на производстве или в полевых условиях.</a:t>
                      </a:r>
                    </a:p>
                  </a:txBody>
                  <a:tcPr marL="12700" marR="12700" marT="8467" marB="8467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402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57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5CF31B9A-3067-4C6D-936B-DB36E863F439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5F7B10D-2D11-4AB9-8840-7F38659B0AF5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DB64B2B8-794F-423D-A2A6-E84E0A9E02A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00952587-447E-4897-8AE3-3F62D1A5AE08}"/>
              </a:ext>
            </a:extLst>
          </p:cNvPr>
          <p:cNvSpPr txBox="1">
            <a:spLocks/>
          </p:cNvSpPr>
          <p:nvPr/>
        </p:nvSpPr>
        <p:spPr>
          <a:xfrm>
            <a:off x="896839" y="1461558"/>
            <a:ext cx="7887238" cy="84389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2060"/>
                </a:solidFill>
                <a:latin typeface="HSE Sans Black" panose="02000000000000000000" pitchFamily="50" charset="0"/>
                <a:cs typeface="Arial" panose="020B0604020202020204" pitchFamily="34" charset="0"/>
              </a:rPr>
              <a:t>Новые метрики базы данных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CBD512-EC6D-49EA-840C-72547D0EF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77" y="2524623"/>
            <a:ext cx="1808753" cy="1808753"/>
          </a:xfrm>
          <a:prstGeom prst="rect">
            <a:avLst/>
          </a:prstGeom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E00641A8-938B-483E-A3F8-49A85071E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153" y="2067395"/>
            <a:ext cx="929688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SE Sans" panose="02000000000000000000" pitchFamily="50" charset="-52"/>
              </a:rPr>
              <a:t>Направленность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2400" dirty="0">
                <a:solidFill>
                  <a:srgbClr val="002060"/>
                </a:solidFill>
                <a:latin typeface="HSE Sans" panose="02000000000000000000" pitchFamily="50" charset="-52"/>
              </a:rPr>
              <a:t>Структура организации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SE Sans" panose="02000000000000000000" pitchFamily="50" charset="-5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SE Sans" panose="02000000000000000000" pitchFamily="50" charset="-52"/>
              </a:rPr>
              <a:t>Стадия жизненного цикла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SE Sans" panose="02000000000000000000" pitchFamily="50" charset="-52"/>
              </a:rPr>
              <a:t>Этап жизненного цикла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SE Sans" panose="02000000000000000000" pitchFamily="50" charset="-52"/>
              </a:rPr>
              <a:t>Уровень электронного модуля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SE Sans" panose="02000000000000000000" pitchFamily="50" charset="-52"/>
              </a:rPr>
              <a:t>Рекомендация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SE Sans" panose="02000000000000000000" pitchFamily="50" charset="-52"/>
              </a:rPr>
              <a:t>ГОСТ 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SE Sans" panose="02000000000000000000" pitchFamily="50" charset="-5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SE Sans" panose="02000000000000000000" pitchFamily="50" charset="-52"/>
              </a:rPr>
              <a:t>Перевод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SE Sans" panose="02000000000000000000" pitchFamily="50" charset="-52"/>
              </a:rPr>
              <a:t>Процесс: главный и второстепенный по ГОСТ Р 57193-2016</a:t>
            </a:r>
          </a:p>
        </p:txBody>
      </p:sp>
    </p:spTree>
    <p:extLst>
      <p:ext uri="{BB962C8B-B14F-4D97-AF65-F5344CB8AC3E}">
        <p14:creationId xmlns:p14="http://schemas.microsoft.com/office/powerpoint/2010/main" val="575912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5CF31B9A-3067-4C6D-936B-DB36E863F439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5F7B10D-2D11-4AB9-8840-7F38659B0AF5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DB64B2B8-794F-423D-A2A6-E84E0A9E02A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C63BE9-559C-4849-A42C-F6AFB757D101}"/>
              </a:ext>
            </a:extLst>
          </p:cNvPr>
          <p:cNvSpPr/>
          <p:nvPr/>
        </p:nvSpPr>
        <p:spPr>
          <a:xfrm>
            <a:off x="466343" y="3183490"/>
            <a:ext cx="6086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latin typeface="HSE Sans" panose="02000000000000000000" pitchFamily="50" charset="-52"/>
              </a:rPr>
              <a:t>Ключевой функционал продукта для пользователя:</a:t>
            </a:r>
            <a:endParaRPr lang="ru-RU" sz="2000" b="1" dirty="0">
              <a:latin typeface="HSE Sans" panose="02000000000000000000" pitchFamily="50" charset="-52"/>
              <a:sym typeface="Helvetica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18C6EC-0835-400A-B8BA-779DE2145E25}"/>
              </a:ext>
            </a:extLst>
          </p:cNvPr>
          <p:cNvSpPr txBox="1"/>
          <p:nvPr/>
        </p:nvSpPr>
        <p:spPr>
          <a:xfrm>
            <a:off x="542010" y="3546204"/>
            <a:ext cx="108239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RU"/>
            </a:defPPr>
            <a:lvl1pPr marL="285750" indent="-285750" algn="just">
              <a:buFont typeface="Arial" panose="020B0604020202020204" pitchFamily="34" charset="0"/>
              <a:buChar char="•"/>
              <a:defRPr sz="1300" u="none">
                <a:latin typeface="HSE Sans" panose="02000000000000000000" pitchFamily="50" charset="-52"/>
              </a:defRPr>
            </a:lvl1pPr>
          </a:lstStyle>
          <a:p>
            <a:r>
              <a:rPr lang="ru-RU" sz="1800" dirty="0"/>
              <a:t>Возможность аудирования нескольких проектов в рамках одного предприятия</a:t>
            </a:r>
            <a:r>
              <a:rPr lang="en-US" sz="1800" dirty="0"/>
              <a:t>;</a:t>
            </a:r>
            <a:endParaRPr lang="ru-RU" sz="1800" dirty="0"/>
          </a:p>
          <a:p>
            <a:r>
              <a:rPr lang="ru-RU" sz="1800" dirty="0"/>
              <a:t>Учет рассчитанного коэффициента качества при оценке надежности как один из инструментов уточненной оценки</a:t>
            </a:r>
            <a:r>
              <a:rPr lang="en-US" sz="1800" dirty="0"/>
              <a:t>;</a:t>
            </a:r>
            <a:endParaRPr lang="ru-RU" sz="1800" dirty="0"/>
          </a:p>
          <a:p>
            <a:r>
              <a:rPr lang="ru-RU" sz="1800" dirty="0"/>
              <a:t>Формирование ответов для внутреннего и внешнего аудита по инспекционному контролю по </a:t>
            </a:r>
            <a:br>
              <a:rPr lang="ru-RU" sz="1800" dirty="0"/>
            </a:br>
            <a:r>
              <a:rPr lang="ru-RU" sz="1800" dirty="0"/>
              <a:t>ГОСТ Р ИСО</a:t>
            </a:r>
            <a:r>
              <a:rPr lang="en-US" sz="1800" dirty="0"/>
              <a:t> 900</a:t>
            </a:r>
            <a:r>
              <a:rPr lang="ru-RU" sz="1800" dirty="0"/>
              <a:t>1-2015, ГОСТ РВ 0015-002-2020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2F4CD6D-48ED-4DBF-A138-46A4B4D9F1C0}"/>
              </a:ext>
            </a:extLst>
          </p:cNvPr>
          <p:cNvSpPr/>
          <p:nvPr/>
        </p:nvSpPr>
        <p:spPr>
          <a:xfrm>
            <a:off x="466343" y="4936889"/>
            <a:ext cx="10899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latin typeface="HSE Sans" panose="02000000000000000000" pitchFamily="50" charset="-52"/>
              </a:rPr>
              <a:t>Уникальные характеристики продукта:</a:t>
            </a:r>
            <a:endParaRPr lang="ru-RU" sz="2000" b="1" dirty="0">
              <a:latin typeface="HSE Sans" panose="02000000000000000000" pitchFamily="50" charset="-52"/>
              <a:sym typeface="Helvetica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3EC513-910B-41CB-8618-18423F1E4A72}"/>
              </a:ext>
            </a:extLst>
          </p:cNvPr>
          <p:cNvSpPr txBox="1"/>
          <p:nvPr/>
        </p:nvSpPr>
        <p:spPr>
          <a:xfrm>
            <a:off x="542010" y="5279477"/>
            <a:ext cx="110939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RU"/>
            </a:defPPr>
            <a:lvl1pPr marL="285750" indent="-285750" algn="just">
              <a:buFont typeface="Arial" panose="020B0604020202020204" pitchFamily="34" charset="0"/>
              <a:buChar char="•"/>
              <a:defRPr sz="1300" u="none">
                <a:latin typeface="HSE Sans" panose="02000000000000000000" pitchFamily="50" charset="-52"/>
              </a:defRPr>
            </a:lvl1pPr>
          </a:lstStyle>
          <a:p>
            <a:pPr algn="l"/>
            <a:r>
              <a:rPr lang="ru-RU" sz="1800" dirty="0"/>
              <a:t>Онтологическая структура опросника</a:t>
            </a:r>
            <a:r>
              <a:rPr lang="en-US" sz="1800" dirty="0"/>
              <a:t>;</a:t>
            </a:r>
            <a:endParaRPr lang="ru-RU" sz="1800" dirty="0"/>
          </a:p>
          <a:p>
            <a:pPr algn="l"/>
            <a:r>
              <a:rPr lang="ru-RU" sz="1800" dirty="0"/>
              <a:t>Дифференциальный подход к оценке качества производства</a:t>
            </a:r>
            <a:r>
              <a:rPr lang="en-US" sz="1800" dirty="0"/>
              <a:t>;</a:t>
            </a:r>
            <a:endParaRPr lang="ru-RU" sz="1800" dirty="0"/>
          </a:p>
          <a:p>
            <a:pPr algn="l"/>
            <a:r>
              <a:rPr lang="ru-RU" sz="1800" dirty="0"/>
              <a:t>«Текущее» значение коэффициента качества проекта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6FC98-40A0-4826-9830-18F897FD4EE0}"/>
              </a:ext>
            </a:extLst>
          </p:cNvPr>
          <p:cNvSpPr txBox="1"/>
          <p:nvPr/>
        </p:nvSpPr>
        <p:spPr>
          <a:xfrm>
            <a:off x="466343" y="1432818"/>
            <a:ext cx="10438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HSE Sans" panose="02000000000000000000" pitchFamily="50" charset="-52"/>
              </a:rPr>
              <a:t>Ценностные предложения для потребителя: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8B51BF-5F03-40FD-B959-5F41CD2273D1}"/>
              </a:ext>
            </a:extLst>
          </p:cNvPr>
          <p:cNvSpPr txBox="1"/>
          <p:nvPr/>
        </p:nvSpPr>
        <p:spPr>
          <a:xfrm>
            <a:off x="557783" y="1779230"/>
            <a:ext cx="108828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HSE Sans" panose="02000000000000000000" pitchFamily="50" charset="-52"/>
              </a:rPr>
              <a:t>Комплексная оценка, как результат повышения качества проектирования и производства РЭА на всех стадиях жизненного цикла, позволяет разделить процессы на критические и не критические, установить взаимосвязь между ними и количественно и качественно их оценить</a:t>
            </a:r>
            <a:r>
              <a:rPr lang="en-US" dirty="0">
                <a:latin typeface="HSE Sans" panose="02000000000000000000" pitchFamily="50" charset="-52"/>
              </a:rPr>
              <a:t>;</a:t>
            </a:r>
            <a:endParaRPr lang="ru-RU" dirty="0">
              <a:latin typeface="HSE Sans" panose="02000000000000000000" pitchFamily="50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HSE Sans" panose="02000000000000000000" pitchFamily="50" charset="-52"/>
              </a:rPr>
              <a:t>Снижение временных и денежных затрат на выпускаемую продукцию за счет своевременного выявления «пробелов» в мероприятиях в рамках системы управления надежностью</a:t>
            </a:r>
            <a:r>
              <a:rPr lang="en-US" dirty="0">
                <a:latin typeface="HSE Sans" panose="02000000000000000000" pitchFamily="50" charset="-52"/>
              </a:rPr>
              <a:t>.</a:t>
            </a:r>
            <a:endParaRPr lang="ru-RU" dirty="0"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0976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A4173E-E011-45D3-90F8-538CD15929C9}"/>
              </a:ext>
            </a:extLst>
          </p:cNvPr>
          <p:cNvSpPr txBox="1"/>
          <p:nvPr/>
        </p:nvSpPr>
        <p:spPr>
          <a:xfrm>
            <a:off x="540773" y="1127168"/>
            <a:ext cx="640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HSE Sans Black" panose="02000000000000000000" pitchFamily="50" charset="0"/>
              </a:rPr>
              <a:t>Существующая проблема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482486C-D3FE-4B30-9863-1260148F692E}"/>
              </a:ext>
            </a:extLst>
          </p:cNvPr>
          <p:cNvSpPr/>
          <p:nvPr/>
        </p:nvSpPr>
        <p:spPr>
          <a:xfrm>
            <a:off x="5575739" y="3178953"/>
            <a:ext cx="849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Расчет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817D0FC-D6B7-4142-A001-3FA8D0256753}"/>
              </a:ext>
            </a:extLst>
          </p:cNvPr>
          <p:cNvSpPr/>
          <p:nvPr/>
        </p:nvSpPr>
        <p:spPr>
          <a:xfrm>
            <a:off x="1520944" y="2171893"/>
            <a:ext cx="2495773" cy="3340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HSE Sans" panose="02000000000000000000" pitchFamily="50" charset="-52"/>
              </a:rPr>
              <a:t>Результаты расчетной оценки показателей надежности электронных модулей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D3095B5-73F1-4E6B-BE1B-59ADE0290AEC}"/>
              </a:ext>
            </a:extLst>
          </p:cNvPr>
          <p:cNvSpPr/>
          <p:nvPr/>
        </p:nvSpPr>
        <p:spPr>
          <a:xfrm>
            <a:off x="8262242" y="2171893"/>
            <a:ext cx="2495773" cy="3340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HSE Sans" panose="02000000000000000000" pitchFamily="50" charset="-52"/>
              </a:rPr>
              <a:t>Реальная статистика отказов при эксплуатации электронных модулей</a:t>
            </a:r>
          </a:p>
        </p:txBody>
      </p:sp>
      <p:pic>
        <p:nvPicPr>
          <p:cNvPr id="19" name="Picture 2" descr="Расчеты – Бесплатные иконки: технологии">
            <a:extLst>
              <a:ext uri="{FF2B5EF4-FFF2-40B4-BE49-F238E27FC236}">
                <a16:creationId xmlns:a16="http://schemas.microsoft.com/office/drawing/2014/main" id="{8777306C-D510-4540-92ED-7C23E2F5D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16" y="2224783"/>
            <a:ext cx="1028027" cy="10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Статистика – Бесплатные иконки: бизнес и финансы">
            <a:extLst>
              <a:ext uri="{FF2B5EF4-FFF2-40B4-BE49-F238E27FC236}">
                <a16:creationId xmlns:a16="http://schemas.microsoft.com/office/drawing/2014/main" id="{1A29E1CF-0F96-4730-ACC9-E7FC7721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66" y="2251869"/>
            <a:ext cx="989923" cy="9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Not The Way I Saw It Going In My Head: On Second-Guessing Decisions YMI |  happyheart.cz">
            <a:extLst>
              <a:ext uri="{FF2B5EF4-FFF2-40B4-BE49-F238E27FC236}">
                <a16:creationId xmlns:a16="http://schemas.microsoft.com/office/drawing/2014/main" id="{BD345928-7BE4-46DC-8357-2C2B8AE38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78" y="3966152"/>
            <a:ext cx="1752628" cy="17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2528C52-7B86-4EA2-B2E8-7511E155A955}"/>
              </a:ext>
            </a:extLst>
          </p:cNvPr>
          <p:cNvCxnSpPr/>
          <p:nvPr/>
        </p:nvCxnSpPr>
        <p:spPr>
          <a:xfrm>
            <a:off x="5544377" y="2383752"/>
            <a:ext cx="0" cy="132248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50C1F23-C375-4368-A0A3-99B459462193}"/>
              </a:ext>
            </a:extLst>
          </p:cNvPr>
          <p:cNvCxnSpPr>
            <a:cxnSpLocks/>
          </p:cNvCxnSpPr>
          <p:nvPr/>
        </p:nvCxnSpPr>
        <p:spPr>
          <a:xfrm flipH="1">
            <a:off x="5529264" y="2612353"/>
            <a:ext cx="106046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C5DDA562-CCD9-486E-8307-352FFE8C110D}"/>
              </a:ext>
            </a:extLst>
          </p:cNvPr>
          <p:cNvCxnSpPr>
            <a:cxnSpLocks/>
          </p:cNvCxnSpPr>
          <p:nvPr/>
        </p:nvCxnSpPr>
        <p:spPr>
          <a:xfrm flipH="1">
            <a:off x="5529264" y="3482670"/>
            <a:ext cx="106046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1063B60-F8EF-4EC7-A5BC-924ED9AC40FF}"/>
              </a:ext>
            </a:extLst>
          </p:cNvPr>
          <p:cNvSpPr/>
          <p:nvPr/>
        </p:nvSpPr>
        <p:spPr>
          <a:xfrm>
            <a:off x="5571501" y="2328297"/>
            <a:ext cx="1086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Статистика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B78EAB5-7B5D-4A3B-8A67-2326B830BFA0}"/>
              </a:ext>
            </a:extLst>
          </p:cNvPr>
          <p:cNvCxnSpPr>
            <a:cxnSpLocks/>
          </p:cNvCxnSpPr>
          <p:nvPr/>
        </p:nvCxnSpPr>
        <p:spPr>
          <a:xfrm>
            <a:off x="6450550" y="2690431"/>
            <a:ext cx="0" cy="709122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C3B7FAD-78AA-4465-BD3F-2D880943DFFD}"/>
              </a:ext>
            </a:extLst>
          </p:cNvPr>
          <p:cNvSpPr/>
          <p:nvPr/>
        </p:nvSpPr>
        <p:spPr>
          <a:xfrm>
            <a:off x="6529014" y="2708757"/>
            <a:ext cx="1086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Разница в несколько порядков</a:t>
            </a:r>
          </a:p>
        </p:txBody>
      </p:sp>
      <p:pic>
        <p:nvPicPr>
          <p:cNvPr id="28" name="Picture 14" descr="Ремонт – Бесплатные иконки: инструменты редактирования">
            <a:extLst>
              <a:ext uri="{FF2B5EF4-FFF2-40B4-BE49-F238E27FC236}">
                <a16:creationId xmlns:a16="http://schemas.microsoft.com/office/drawing/2014/main" id="{989A7617-9160-4D97-960A-9C96D8EA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936" y="4759205"/>
            <a:ext cx="630382" cy="6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Smart tv – Бесплатные иконки: технологии">
            <a:extLst>
              <a:ext uri="{FF2B5EF4-FFF2-40B4-BE49-F238E27FC236}">
                <a16:creationId xmlns:a16="http://schemas.microsoft.com/office/drawing/2014/main" id="{20FEBE9E-F74C-4689-AE07-C0D7DF058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63" y="4636764"/>
            <a:ext cx="875932" cy="8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B896E53-BB89-4220-8DF3-0ED21F7955FD}"/>
              </a:ext>
            </a:extLst>
          </p:cNvPr>
          <p:cNvSpPr txBox="1"/>
          <p:nvPr/>
        </p:nvSpPr>
        <p:spPr>
          <a:xfrm>
            <a:off x="3048630" y="5889255"/>
            <a:ext cx="6094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HSE Sans" panose="02000000000000000000" pitchFamily="50" charset="-52"/>
                <a:cs typeface="Arial" panose="020B0604020202020204" pitchFamily="34" charset="0"/>
              </a:rPr>
              <a:t>Не достигается целевой уровень надежности из-за наличия недостатков в стратегии ее обеспечения!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197D653-23B2-42A1-BF58-592E2F6F79B0}"/>
              </a:ext>
            </a:extLst>
          </p:cNvPr>
          <p:cNvSpPr/>
          <p:nvPr/>
        </p:nvSpPr>
        <p:spPr>
          <a:xfrm>
            <a:off x="1418112" y="1880702"/>
            <a:ext cx="1825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Проектирование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A586058-BB65-4503-8E13-706B5CEE9F60}"/>
              </a:ext>
            </a:extLst>
          </p:cNvPr>
          <p:cNvSpPr/>
          <p:nvPr/>
        </p:nvSpPr>
        <p:spPr>
          <a:xfrm>
            <a:off x="8147397" y="1880702"/>
            <a:ext cx="1825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Производство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86D4255-79C7-4660-865E-512EAC567FD3}"/>
              </a:ext>
            </a:extLst>
          </p:cNvPr>
          <p:cNvSpPr/>
          <p:nvPr/>
        </p:nvSpPr>
        <p:spPr>
          <a:xfrm rot="16200000">
            <a:off x="4279920" y="2846945"/>
            <a:ext cx="21068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HSE Sans" panose="02000000000000000000" pitchFamily="50" charset="-52"/>
                <a:cs typeface="Arial" panose="020B0604020202020204" pitchFamily="34" charset="0"/>
              </a:rPr>
              <a:t>Интенсивность отказов 1/ч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6912DF5-8031-48C8-83B1-DC4909DFD8E5}"/>
              </a:ext>
            </a:extLst>
          </p:cNvPr>
          <p:cNvSpPr/>
          <p:nvPr/>
        </p:nvSpPr>
        <p:spPr>
          <a:xfrm>
            <a:off x="6734581" y="4211190"/>
            <a:ext cx="133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HSE Sans" panose="02000000000000000000" pitchFamily="50" charset="-52"/>
                <a:cs typeface="Arial" panose="020B0604020202020204" pitchFamily="34" charset="0"/>
              </a:rPr>
              <a:t>Завышенная оценка надежности!</a:t>
            </a:r>
          </a:p>
        </p:txBody>
      </p:sp>
    </p:spTree>
    <p:extLst>
      <p:ext uri="{BB962C8B-B14F-4D97-AF65-F5344CB8AC3E}">
        <p14:creationId xmlns:p14="http://schemas.microsoft.com/office/powerpoint/2010/main" val="2766629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5CF31B9A-3067-4C6D-936B-DB36E863F439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5F7B10D-2D11-4AB9-8840-7F38659B0AF5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DB64B2B8-794F-423D-A2A6-E84E0A9E02A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54B9A9-1A3A-451F-8317-59D81AFB51CA}"/>
              </a:ext>
            </a:extLst>
          </p:cNvPr>
          <p:cNvSpPr/>
          <p:nvPr/>
        </p:nvSpPr>
        <p:spPr>
          <a:xfrm>
            <a:off x="414906" y="1920351"/>
            <a:ext cx="5261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latin typeface="HSE Sans" panose="02000000000000000000" pitchFamily="50" charset="-52"/>
              </a:rPr>
              <a:t>Научно-технический задел и его новизна:</a:t>
            </a:r>
            <a:endParaRPr lang="ru-RU" sz="2000" b="1" dirty="0">
              <a:latin typeface="HSE Sans" panose="02000000000000000000" pitchFamily="50" charset="-52"/>
              <a:sym typeface="Helvetica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1416BC-DF3A-43EF-8F52-73FCEB8D974A}"/>
              </a:ext>
            </a:extLst>
          </p:cNvPr>
          <p:cNvSpPr txBox="1"/>
          <p:nvPr/>
        </p:nvSpPr>
        <p:spPr>
          <a:xfrm>
            <a:off x="490572" y="2429278"/>
            <a:ext cx="110939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RU"/>
            </a:defPPr>
            <a:lvl1pPr marL="285750" indent="-285750" algn="just">
              <a:buFont typeface="Arial" panose="020B0604020202020204" pitchFamily="34" charset="0"/>
              <a:buChar char="•"/>
              <a:defRPr sz="1300" u="none">
                <a:latin typeface="HSE Sans" panose="02000000000000000000" pitchFamily="50" charset="-52"/>
              </a:defRPr>
            </a:lvl1pPr>
          </a:lstStyle>
          <a:p>
            <a:pPr algn="l"/>
            <a:r>
              <a:rPr lang="ru-RU" sz="1800" dirty="0"/>
              <a:t>Методика проведения аудита</a:t>
            </a:r>
            <a:r>
              <a:rPr lang="en-US" sz="1800" dirty="0"/>
              <a:t>;</a:t>
            </a:r>
            <a:endParaRPr lang="ru-RU" sz="1800" dirty="0"/>
          </a:p>
          <a:p>
            <a:pPr algn="l"/>
            <a:r>
              <a:rPr lang="ru-RU" sz="1800" dirty="0"/>
              <a:t>Методика оценки дифференциального коэффициента качества</a:t>
            </a:r>
            <a:r>
              <a:rPr lang="en-US" sz="1800" dirty="0"/>
              <a:t>;</a:t>
            </a:r>
            <a:endParaRPr lang="ru-RU" sz="1800" dirty="0"/>
          </a:p>
          <a:p>
            <a:pPr algn="l"/>
            <a:r>
              <a:rPr lang="ru-RU" sz="1800" dirty="0"/>
              <a:t>Метод оценки уровня выполнения мероприятий</a:t>
            </a:r>
            <a:r>
              <a:rPr lang="en-US" sz="1800" dirty="0"/>
              <a:t>;</a:t>
            </a:r>
          </a:p>
          <a:p>
            <a:pPr algn="l"/>
            <a:r>
              <a:rPr lang="ru-RU" sz="1800" dirty="0"/>
              <a:t>База данных формулировок вопросов и ответов для проведения аудита</a:t>
            </a:r>
            <a:endParaRPr lang="ru-RU" sz="14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FB76682-5E7D-4FEC-8C71-2FB559F48142}"/>
              </a:ext>
            </a:extLst>
          </p:cNvPr>
          <p:cNvSpPr/>
          <p:nvPr/>
        </p:nvSpPr>
        <p:spPr>
          <a:xfrm>
            <a:off x="414905" y="3722422"/>
            <a:ext cx="11451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latin typeface="HSE Sans" panose="02000000000000000000" pitchFamily="50" charset="-52"/>
              </a:rPr>
              <a:t>Организационное и материальное обеспечение реализации проекта, наработанные компетенции:</a:t>
            </a:r>
            <a:endParaRPr lang="ru-RU" sz="2000" b="1" dirty="0">
              <a:latin typeface="HSE Sans" panose="02000000000000000000" pitchFamily="50" charset="-52"/>
              <a:sym typeface="Helvetica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D0CF0B-8EB8-43D6-85A6-D4162FC75205}"/>
              </a:ext>
            </a:extLst>
          </p:cNvPr>
          <p:cNvSpPr txBox="1"/>
          <p:nvPr/>
        </p:nvSpPr>
        <p:spPr>
          <a:xfrm>
            <a:off x="490571" y="4215347"/>
            <a:ext cx="11093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RU"/>
            </a:defPPr>
            <a:lvl1pPr marL="285750" indent="-285750" algn="just">
              <a:buFont typeface="Arial" panose="020B0604020202020204" pitchFamily="34" charset="0"/>
              <a:buChar char="•"/>
              <a:defRPr sz="1300" u="none">
                <a:latin typeface="HSE Sans" panose="02000000000000000000" pitchFamily="50" charset="-52"/>
              </a:defRPr>
            </a:lvl1pPr>
          </a:lstStyle>
          <a:p>
            <a:pPr algn="l"/>
            <a:r>
              <a:rPr lang="ru-RU" sz="1800" dirty="0"/>
              <a:t>Лаборатория надежности электронных средств киберфизических систем</a:t>
            </a:r>
            <a:r>
              <a:rPr lang="en-US" sz="1800" dirty="0"/>
              <a:t>;</a:t>
            </a:r>
            <a:endParaRPr lang="ru-RU" sz="1800" dirty="0"/>
          </a:p>
          <a:p>
            <a:pPr algn="l"/>
            <a:r>
              <a:rPr lang="ru-RU" sz="1800" dirty="0"/>
              <a:t>Интерес к сотрудничеству с департаментом управления качеством АО «ВКО «Алмаз-Антей»</a:t>
            </a:r>
          </a:p>
        </p:txBody>
      </p:sp>
      <p:sp>
        <p:nvSpPr>
          <p:cNvPr id="21" name="Заголовок 4">
            <a:extLst>
              <a:ext uri="{FF2B5EF4-FFF2-40B4-BE49-F238E27FC236}">
                <a16:creationId xmlns:a16="http://schemas.microsoft.com/office/drawing/2014/main" id="{42B93AA9-FABE-40FA-9B31-59B2F562453B}"/>
              </a:ext>
            </a:extLst>
          </p:cNvPr>
          <p:cNvSpPr txBox="1">
            <a:spLocks/>
          </p:cNvSpPr>
          <p:nvPr/>
        </p:nvSpPr>
        <p:spPr>
          <a:xfrm>
            <a:off x="1143689" y="1253878"/>
            <a:ext cx="6291072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102D69"/>
                </a:solidFill>
                <a:latin typeface="HSE Sans" panose="02000000000000000000" pitchFamily="50" charset="-52"/>
                <a:ea typeface="+mn-ea"/>
                <a:cs typeface="+mn-cs"/>
                <a:sym typeface="Arial Narrow"/>
              </a:rPr>
              <a:t>Задел для реализации проекта</a:t>
            </a:r>
            <a:r>
              <a:rPr lang="en-US" sz="2800" dirty="0">
                <a:solidFill>
                  <a:srgbClr val="102D69"/>
                </a:solidFill>
                <a:latin typeface="HSE Sans" panose="02000000000000000000" pitchFamily="50" charset="-52"/>
                <a:ea typeface="+mn-ea"/>
                <a:cs typeface="+mn-cs"/>
                <a:sym typeface="Arial Narrow"/>
              </a:rPr>
              <a:t>:</a:t>
            </a:r>
            <a:endParaRPr lang="ru-RU" sz="2800" dirty="0">
              <a:solidFill>
                <a:srgbClr val="102D69"/>
              </a:solidFill>
              <a:latin typeface="HSE Sans" panose="02000000000000000000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436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5CF31B9A-3067-4C6D-936B-DB36E863F439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5F7B10D-2D11-4AB9-8840-7F38659B0AF5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DB64B2B8-794F-423D-A2A6-E84E0A9E02A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355D3F-B29D-404D-BAC5-87F21B912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800" y="2485242"/>
            <a:ext cx="6960399" cy="3358088"/>
          </a:xfrm>
          <a:prstGeom prst="rect">
            <a:avLst/>
          </a:prstGeom>
        </p:spPr>
      </p:pic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A4259660-C0DB-4512-8333-ACE3F4EAA703}"/>
              </a:ext>
            </a:extLst>
          </p:cNvPr>
          <p:cNvSpPr txBox="1">
            <a:spLocks/>
          </p:cNvSpPr>
          <p:nvPr/>
        </p:nvSpPr>
        <p:spPr>
          <a:xfrm>
            <a:off x="896839" y="1461558"/>
            <a:ext cx="7887238" cy="84389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2060"/>
                </a:solidFill>
                <a:latin typeface="HSE Sans Black" panose="02000000000000000000" pitchFamily="50" charset="0"/>
                <a:cs typeface="Arial" panose="020B0604020202020204" pitchFamily="34" charset="0"/>
              </a:rPr>
              <a:t>Моделирование по уровням электронного модуля</a:t>
            </a:r>
          </a:p>
        </p:txBody>
      </p:sp>
    </p:spTree>
    <p:extLst>
      <p:ext uri="{BB962C8B-B14F-4D97-AF65-F5344CB8AC3E}">
        <p14:creationId xmlns:p14="http://schemas.microsoft.com/office/powerpoint/2010/main" val="3354962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5CF31B9A-3067-4C6D-936B-DB36E863F439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5F7B10D-2D11-4AB9-8840-7F38659B0AF5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DB64B2B8-794F-423D-A2A6-E84E0A9E02A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A4259660-C0DB-4512-8333-ACE3F4EAA703}"/>
              </a:ext>
            </a:extLst>
          </p:cNvPr>
          <p:cNvSpPr txBox="1">
            <a:spLocks/>
          </p:cNvSpPr>
          <p:nvPr/>
        </p:nvSpPr>
        <p:spPr>
          <a:xfrm>
            <a:off x="896839" y="1461558"/>
            <a:ext cx="7887238" cy="84389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2060"/>
                </a:solidFill>
                <a:latin typeface="HSE Sans Black" panose="02000000000000000000" pitchFamily="50" charset="0"/>
                <a:cs typeface="Arial" panose="020B0604020202020204" pitchFamily="34" charset="0"/>
              </a:rPr>
              <a:t>Декомпозиция по стадиям и этапам жизненного цикла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AACA41-7CB1-40CC-BFB1-52FB6B4A73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28248" y="2305455"/>
            <a:ext cx="8335503" cy="31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78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5CF31B9A-3067-4C6D-936B-DB36E863F439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5F7B10D-2D11-4AB9-8840-7F38659B0AF5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DB64B2B8-794F-423D-A2A6-E84E0A9E02A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A4259660-C0DB-4512-8333-ACE3F4EAA703}"/>
              </a:ext>
            </a:extLst>
          </p:cNvPr>
          <p:cNvSpPr txBox="1">
            <a:spLocks/>
          </p:cNvSpPr>
          <p:nvPr/>
        </p:nvSpPr>
        <p:spPr>
          <a:xfrm>
            <a:off x="896839" y="1461558"/>
            <a:ext cx="7887238" cy="84389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2060"/>
                </a:solidFill>
                <a:latin typeface="HSE Sans Black" panose="02000000000000000000" pitchFamily="50" charset="0"/>
                <a:cs typeface="Arial" panose="020B0604020202020204" pitchFamily="34" charset="0"/>
              </a:rPr>
              <a:t>Пример вопроса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D6DEB2-2BA7-4E6C-81AD-A818547F4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373" y="2206279"/>
            <a:ext cx="6253253" cy="39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80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5CF31B9A-3067-4C6D-936B-DB36E863F439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5F7B10D-2D11-4AB9-8840-7F38659B0AF5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DB64B2B8-794F-423D-A2A6-E84E0A9E02A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A4259660-C0DB-4512-8333-ACE3F4EAA703}"/>
              </a:ext>
            </a:extLst>
          </p:cNvPr>
          <p:cNvSpPr txBox="1">
            <a:spLocks/>
          </p:cNvSpPr>
          <p:nvPr/>
        </p:nvSpPr>
        <p:spPr>
          <a:xfrm>
            <a:off x="896839" y="1461558"/>
            <a:ext cx="7887238" cy="84389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2060"/>
                </a:solidFill>
                <a:latin typeface="HSE Sans Black" panose="02000000000000000000" pitchFamily="50" charset="0"/>
                <a:cs typeface="Arial" panose="020B0604020202020204" pitchFamily="34" charset="0"/>
              </a:rPr>
              <a:t>Разбиение по причинам отказа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8C5F63-59BD-4C10-A07D-7B3A7B8D1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320" y="2265681"/>
            <a:ext cx="7579360" cy="39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53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5CF31B9A-3067-4C6D-936B-DB36E863F439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5F7B10D-2D11-4AB9-8840-7F38659B0AF5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DB64B2B8-794F-423D-A2A6-E84E0A9E02A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A4259660-C0DB-4512-8333-ACE3F4EAA703}"/>
              </a:ext>
            </a:extLst>
          </p:cNvPr>
          <p:cNvSpPr txBox="1">
            <a:spLocks/>
          </p:cNvSpPr>
          <p:nvPr/>
        </p:nvSpPr>
        <p:spPr>
          <a:xfrm>
            <a:off x="896839" y="1461558"/>
            <a:ext cx="7887238" cy="84389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2060"/>
                </a:solidFill>
                <a:latin typeface="HSE Sans Black" panose="02000000000000000000" pitchFamily="50" charset="0"/>
                <a:cs typeface="Arial" panose="020B0604020202020204" pitchFamily="34" charset="0"/>
              </a:rPr>
              <a:t>Советы по улучшению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C0741A-0532-403A-A5BD-314403262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22" y="1980546"/>
            <a:ext cx="7601756" cy="39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71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5CF31B9A-3067-4C6D-936B-DB36E863F439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5F7B10D-2D11-4AB9-8840-7F38659B0AF5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DB64B2B8-794F-423D-A2A6-E84E0A9E02A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A4259660-C0DB-4512-8333-ACE3F4EAA703}"/>
              </a:ext>
            </a:extLst>
          </p:cNvPr>
          <p:cNvSpPr txBox="1">
            <a:spLocks/>
          </p:cNvSpPr>
          <p:nvPr/>
        </p:nvSpPr>
        <p:spPr>
          <a:xfrm>
            <a:off x="896839" y="1461558"/>
            <a:ext cx="7887238" cy="84389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02060"/>
              </a:solidFill>
              <a:latin typeface="HSE Sans Black" panose="02000000000000000000" pitchFamily="50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C47F6DC-8404-4671-905B-3C4716AFB3D6}"/>
              </a:ext>
            </a:extLst>
          </p:cNvPr>
          <p:cNvGrpSpPr/>
          <p:nvPr/>
        </p:nvGrpSpPr>
        <p:grpSpPr>
          <a:xfrm>
            <a:off x="3010242" y="1702089"/>
            <a:ext cx="6171511" cy="2180030"/>
            <a:chOff x="885286" y="1417260"/>
            <a:chExt cx="5048586" cy="178336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D5FABC1-766C-4A5C-B4E2-54188AC29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6" y="1417260"/>
              <a:ext cx="4854033" cy="95713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42795F-A94C-4538-BAA7-71EDCDCA21D3}"/>
                </a:ext>
              </a:extLst>
            </p:cNvPr>
            <p:cNvSpPr txBox="1"/>
            <p:nvPr/>
          </p:nvSpPr>
          <p:spPr>
            <a:xfrm>
              <a:off x="885286" y="2578548"/>
              <a:ext cx="5048586" cy="6220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2060"/>
                  </a:solidFill>
                  <a:latin typeface="HSE Sans Black" panose="02000000000000000000" pitchFamily="50" charset="0"/>
                </a:rPr>
                <a:t>Комплексная оценка качества и надёжности на всех этапах производства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79FE6D-94BE-47CF-ACBA-D208DAF89E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7" y="3943664"/>
            <a:ext cx="2473319" cy="2473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05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463186"/>
          </a:xfrm>
        </p:spPr>
        <p:txBody>
          <a:bodyPr>
            <a:normAutofit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786720" y="1173829"/>
            <a:ext cx="2217738" cy="463186"/>
          </a:xfrm>
        </p:spPr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15.04.2025 г.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8"/>
            <a:ext cx="4541041" cy="2851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400" b="1" cap="small" dirty="0">
                <a:solidFill>
                  <a:srgbClr val="00008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Анализ влияния внешних и внутренних </a:t>
            </a:r>
          </a:p>
          <a:p>
            <a:pPr algn="ctr"/>
            <a:r>
              <a:rPr lang="ru-RU" sz="1400" b="1" cap="small" dirty="0">
                <a:solidFill>
                  <a:srgbClr val="00008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факторов на надежность электронных средств</a:t>
            </a:r>
            <a:r>
              <a:rPr lang="en-US" sz="1400" b="1" cap="small" dirty="0">
                <a:solidFill>
                  <a:srgbClr val="000080"/>
                </a:solidFill>
                <a:effectLst/>
                <a:latin typeface="HSE Sans" panose="02000000000000000000" pitchFamily="50" charset="-52"/>
                <a:ea typeface="Times New Roman" panose="02020603050405020304" pitchFamily="18" charset="0"/>
              </a:rPr>
              <a:t>”</a:t>
            </a:r>
            <a:endParaRPr lang="ru-RU" sz="1400" b="1" dirty="0">
              <a:effectLst/>
              <a:latin typeface="HSE Sans" panose="02000000000000000000" pitchFamily="50" charset="-52"/>
              <a:ea typeface="Arial" panose="020B0604020202020204" pitchFamily="34" charset="0"/>
            </a:endParaRPr>
          </a:p>
          <a:p>
            <a:pPr algn="ctr"/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Мкртчян Гарик Андраникович,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606478-CF2A-4F5A-8311-C2FCCAA65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32" y="3515955"/>
            <a:ext cx="735350" cy="735350"/>
          </a:xfrm>
          <a:prstGeom prst="ellipse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F8D8EC0-FB01-4E4D-8037-8445A4445A1F}"/>
              </a:ext>
            </a:extLst>
          </p:cNvPr>
          <p:cNvSpPr/>
          <p:nvPr/>
        </p:nvSpPr>
        <p:spPr>
          <a:xfrm>
            <a:off x="1131279" y="2169574"/>
            <a:ext cx="4541042" cy="342811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SE Sans" panose="02000000000000000000" pitchFamily="50" charset="-52"/>
              </a:rPr>
              <a:t>d</a:t>
            </a:r>
            <a:r>
              <a:rPr lang="ru-RU" b="1" dirty="0">
                <a:solidFill>
                  <a:schemeClr val="tx1"/>
                </a:solidFill>
                <a:latin typeface="HSE Sans" panose="02000000000000000000" pitchFamily="50" charset="-52"/>
              </a:rPr>
              <a:t>Благодарность</a:t>
            </a:r>
          </a:p>
          <a:p>
            <a:pPr algn="ctr"/>
            <a:b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HSE Sans" panose="02000000000000000000" pitchFamily="50" charset="-52"/>
              </a:rPr>
              <a:t>Публикация подготовлена в ходе проведения исследования (Проект № 24-00-024 «Развитие методов прогнозирования показателей надежности электронных модулей») в рамках Программы «Научный фонд Национального исследовательского университета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HSE Sans" panose="02000000000000000000" pitchFamily="50" charset="-52"/>
              </a:rPr>
              <a:t>«Высшая школа экономики» (НИУ ВШЭ)» в 2025 г.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HSE Sans" panose="02000000000000000000" pitchFamily="50" charset="-52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HSE Sans" panose="02000000000000000000" pitchFamily="50" charset="-52"/>
              </a:rPr>
              <a:t>Под руководством:</a:t>
            </a:r>
          </a:p>
          <a:p>
            <a:pPr algn="ctr"/>
            <a:endParaRPr lang="ru-RU" b="1" dirty="0">
              <a:solidFill>
                <a:schemeClr val="tx1"/>
              </a:solidFill>
              <a:latin typeface="HSE Sans" panose="02000000000000000000" pitchFamily="50" charset="-52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  <a:t>Королева Павла Сергеевича, к.т.н.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  <a:t>Сергея Николаевича Полесского, к.т.н.</a:t>
            </a:r>
            <a:endParaRPr lang="ru-RU" dirty="0"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6106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1348928" cy="777025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интенсивности отказов от продолжительности эксплуатации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Проектный семинар «Введение в специальность»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Понятие надежности радиоэлектронной аппаратуры. Оценка и ее обеспечение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705DD6-DD87-4DA9-92A2-BA48F83232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687" y="2424840"/>
            <a:ext cx="7120626" cy="42045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FAE881-D91A-4F21-8F39-F688CCCFFD37}"/>
              </a:ext>
            </a:extLst>
          </p:cNvPr>
          <p:cNvSpPr txBox="1"/>
          <p:nvPr/>
        </p:nvSpPr>
        <p:spPr>
          <a:xfrm>
            <a:off x="2967147" y="5148600"/>
            <a:ext cx="118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Период приработки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385048-ABF7-413A-85B1-3ABBA8FE8619}"/>
              </a:ext>
            </a:extLst>
          </p:cNvPr>
          <p:cNvSpPr txBox="1"/>
          <p:nvPr/>
        </p:nvSpPr>
        <p:spPr>
          <a:xfrm>
            <a:off x="4584360" y="5148600"/>
            <a:ext cx="239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Период нормальной эксплуатации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59AD9-E360-4D42-9BD9-E92B6F9BE0BE}"/>
              </a:ext>
            </a:extLst>
          </p:cNvPr>
          <p:cNvSpPr txBox="1"/>
          <p:nvPr/>
        </p:nvSpPr>
        <p:spPr>
          <a:xfrm>
            <a:off x="7784761" y="5148600"/>
            <a:ext cx="165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Период износа (старения)</a:t>
            </a:r>
          </a:p>
        </p:txBody>
      </p:sp>
    </p:spTree>
    <p:extLst>
      <p:ext uri="{BB962C8B-B14F-4D97-AF65-F5344CB8AC3E}">
        <p14:creationId xmlns:p14="http://schemas.microsoft.com/office/powerpoint/2010/main" val="420015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28" y="1394241"/>
            <a:ext cx="11272727" cy="77702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интенсивности отказов от продолжительности эксплуатации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Проектный семинар «Введение в специальность»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Понятие надежности радиоэлектронной аппаратуры. Оценка и ее обеспечение</a:t>
            </a:r>
          </a:p>
        </p:txBody>
      </p:sp>
      <p:pic>
        <p:nvPicPr>
          <p:cNvPr id="9" name="Picture 2" descr="ÐÐ°ÑÑÐ¸Ð½ÐºÐ¸ Ð¿Ð¾ Ð·Ð°Ð¿ÑÐ¾ÑÑ Ð¸Ð½ÑÐµÐ½ÑÐ¸Ð²Ð½Ð¾ÑÑÑ Ð¾ÑÐºÐ°Ð·Ð¾Ð² Ð³ÑÐ°ÑÐ¸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57" y="1738672"/>
            <a:ext cx="7629525" cy="490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057961" y="2261803"/>
            <a:ext cx="0" cy="4032448"/>
          </a:xfrm>
          <a:prstGeom prst="line">
            <a:avLst/>
          </a:prstGeom>
          <a:ln w="28575">
            <a:solidFill>
              <a:srgbClr val="0014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38281" y="2261803"/>
            <a:ext cx="0" cy="4032448"/>
          </a:xfrm>
          <a:prstGeom prst="line">
            <a:avLst/>
          </a:prstGeom>
          <a:ln w="28575">
            <a:solidFill>
              <a:srgbClr val="0014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t="75859" r="84449"/>
          <a:stretch/>
        </p:blipFill>
        <p:spPr bwMode="auto">
          <a:xfrm>
            <a:off x="2105633" y="2030710"/>
            <a:ext cx="720080" cy="4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3" t="11283" r="1619"/>
          <a:stretch/>
        </p:blipFill>
        <p:spPr bwMode="auto">
          <a:xfrm>
            <a:off x="8944732" y="1975985"/>
            <a:ext cx="648072" cy="1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6" r="15050"/>
          <a:stretch/>
        </p:blipFill>
        <p:spPr bwMode="auto">
          <a:xfrm>
            <a:off x="8007451" y="3701963"/>
            <a:ext cx="506894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2" r="27556"/>
          <a:stretch/>
        </p:blipFill>
        <p:spPr bwMode="auto">
          <a:xfrm>
            <a:off x="6101380" y="3763119"/>
            <a:ext cx="792088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31699" r="55489"/>
          <a:stretch/>
        </p:blipFill>
        <p:spPr bwMode="auto">
          <a:xfrm>
            <a:off x="4261520" y="4243747"/>
            <a:ext cx="792088" cy="130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t="41831" r="72784"/>
          <a:stretch/>
        </p:blipFill>
        <p:spPr bwMode="auto">
          <a:xfrm>
            <a:off x="3290714" y="3206291"/>
            <a:ext cx="504056" cy="11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52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BA9A64-866C-4D58-8DCF-C2BC6D0F7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433" y="1945941"/>
            <a:ext cx="9645924" cy="472174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BED0AB-A1D1-468A-97FC-4467CE51CE4D}"/>
              </a:ext>
            </a:extLst>
          </p:cNvPr>
          <p:cNvSpPr/>
          <p:nvPr/>
        </p:nvSpPr>
        <p:spPr>
          <a:xfrm>
            <a:off x="171202" y="5899900"/>
            <a:ext cx="182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По данным </a:t>
            </a:r>
            <a:b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Центра исследования надежности RIAC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9CA7D1-9549-4066-B14A-AC4DBD174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250" y="3581961"/>
            <a:ext cx="425122" cy="414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7CFAC9-2098-403D-BEF3-93B69D29A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24" y="1995054"/>
            <a:ext cx="471539" cy="4657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8F2280-2951-48AC-AC98-B2E8345F7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250" y="2460795"/>
            <a:ext cx="508250" cy="512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736563-06A1-4465-8B71-11E1D4F05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4601" y="4062675"/>
            <a:ext cx="466060" cy="4679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A0E5293-7353-4F2D-B547-3DC5D2DD7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407" y="4581323"/>
            <a:ext cx="508250" cy="5145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69013B-2086-4782-87CA-0D45B376AF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17952">
            <a:off x="3132440" y="5674661"/>
            <a:ext cx="259801" cy="432317"/>
          </a:xfrm>
          <a:prstGeom prst="rect">
            <a:avLst/>
          </a:prstGeom>
        </p:spPr>
      </p:pic>
      <p:pic>
        <p:nvPicPr>
          <p:cNvPr id="1026" name="Picture 2" descr="Корпус для пк на 3д принтере | Пикабу">
            <a:extLst>
              <a:ext uri="{FF2B5EF4-FFF2-40B4-BE49-F238E27FC236}">
                <a16:creationId xmlns:a16="http://schemas.microsoft.com/office/drawing/2014/main" id="{E9980ACD-A505-4F29-AD88-9AB2C5550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r="14652"/>
          <a:stretch/>
        </p:blipFill>
        <p:spPr bwMode="auto">
          <a:xfrm>
            <a:off x="3485637" y="5050009"/>
            <a:ext cx="725475" cy="628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чество – Бесплатные иконки: маркетинг">
            <a:extLst>
              <a:ext uri="{FF2B5EF4-FFF2-40B4-BE49-F238E27FC236}">
                <a16:creationId xmlns:a16="http://schemas.microsoft.com/office/drawing/2014/main" id="{C124C061-854E-4601-8346-CDC2F946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35" y="2831607"/>
            <a:ext cx="508251" cy="50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1CF286-9F15-4582-8ACC-0D6F712CF710}"/>
              </a:ext>
            </a:extLst>
          </p:cNvPr>
          <p:cNvSpPr txBox="1"/>
          <p:nvPr/>
        </p:nvSpPr>
        <p:spPr>
          <a:xfrm>
            <a:off x="540773" y="1127168"/>
            <a:ext cx="1147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Подтверждение проблемы</a:t>
            </a:r>
            <a:endParaRPr lang="ru-RU" dirty="0">
              <a:latin typeface="HSE Sans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4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8CBBA994-CE78-4713-A22E-DF218085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6" y="1447791"/>
            <a:ext cx="9726503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HSE Sans Black" panose="02000000000000000000" pitchFamily="50" charset="0"/>
                <a:cs typeface="Arial" panose="020B0604020202020204" pitchFamily="34" charset="0"/>
              </a:rPr>
              <a:t>Коэффициенты риска проектов в космической отрасли РФ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2433F9-6080-45E9-97AA-7CF54BB89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056" y="2055510"/>
            <a:ext cx="8451772" cy="45523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279DB9-1E0E-462A-B29A-89FB6B1C2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97" y="3630160"/>
            <a:ext cx="1800200" cy="65007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9622B4-E711-4EC9-BFA5-44E728FD8CB1}"/>
              </a:ext>
            </a:extLst>
          </p:cNvPr>
          <p:cNvSpPr/>
          <p:nvPr/>
        </p:nvSpPr>
        <p:spPr>
          <a:xfrm>
            <a:off x="171202" y="6058724"/>
            <a:ext cx="182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По данным </a:t>
            </a:r>
            <a:b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статистики сбоев и отказов в работе ИСЗ</a:t>
            </a:r>
          </a:p>
        </p:txBody>
      </p:sp>
      <p:pic>
        <p:nvPicPr>
          <p:cNvPr id="12" name="Picture 2" descr="Спутник Пространство Коммуникации - Бесплатная векторная графика на Pixabay  - Pixabay">
            <a:extLst>
              <a:ext uri="{FF2B5EF4-FFF2-40B4-BE49-F238E27FC236}">
                <a16:creationId xmlns:a16="http://schemas.microsoft.com/office/drawing/2014/main" id="{B7965101-7BDE-4C2F-A5A8-04D63F7B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9" y="2138638"/>
            <a:ext cx="2002612" cy="10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4">
            <a:extLst>
              <a:ext uri="{FF2B5EF4-FFF2-40B4-BE49-F238E27FC236}">
                <a16:creationId xmlns:a16="http://schemas.microsoft.com/office/drawing/2014/main" id="{BFA35669-59B3-43DE-B170-348AE1FA8ECB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EE6B4107-A9F0-4D6D-AF8B-C302D209FC3C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E08E66D0-3394-4D49-BE3B-A239083C91C4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361507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HSE Sans Black" panose="02000000000000000000" pitchFamily="50" charset="0"/>
                <a:cs typeface="Arial" panose="020B0604020202020204" pitchFamily="34" charset="0"/>
              </a:rPr>
              <a:t>Влияние СМК на целевой уровень надежности ЭМ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CEE8A48-8194-463C-8C69-DF6BF74E65A4}"/>
              </a:ext>
            </a:extLst>
          </p:cNvPr>
          <p:cNvSpPr/>
          <p:nvPr/>
        </p:nvSpPr>
        <p:spPr>
          <a:xfrm>
            <a:off x="499095" y="3462727"/>
            <a:ext cx="8246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HSE Sans" panose="02000000000000000000" pitchFamily="50" charset="-52"/>
                <a:ea typeface="ＭＳ Ｐゴシック"/>
                <a:cs typeface="Arial" panose="020B0604020202020204" pitchFamily="34" charset="0"/>
              </a:rPr>
              <a:t>Причины неэффективного функционирования СМК на предприятиях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B7CDEA1-D0E2-4BFD-BAD2-A5AE2CDFAD46}"/>
              </a:ext>
            </a:extLst>
          </p:cNvPr>
          <p:cNvSpPr/>
          <p:nvPr/>
        </p:nvSpPr>
        <p:spPr>
          <a:xfrm>
            <a:off x="659066" y="3773197"/>
            <a:ext cx="95050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Отстраненность высшего руководства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Требования ISO 9001 реализуются не в полной мере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Некомпетентность в интерпретации требований ISO 9001 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(без учета отраслевой специфики)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Непонимание организации СМК подавляющим большинством персонала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Фиктивное «внедрение» СМК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Нарушение этапов процесса сертификации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Невыполнение организацией в полном объеме требований ISO 9001 по обеспечению удовлетворенности потребителей и отсутствие ориентации органов по сертификации на проверку этого требования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Низкая достоверность статистических данных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Недостаточный объем аудиторских проверок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BA680FF-EF45-4CC9-9F53-52124A9A8F1E}"/>
              </a:ext>
            </a:extLst>
          </p:cNvPr>
          <p:cNvSpPr/>
          <p:nvPr/>
        </p:nvSpPr>
        <p:spPr>
          <a:xfrm>
            <a:off x="659066" y="2135975"/>
            <a:ext cx="3589765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Ориентация на потребителя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Лидерство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Взаимодействие работников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Процессный подход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Улучшение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Принятие решений, основанное на свидетельствах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Менеджмент взаимоотношений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B12880F-ABA0-4C72-9E45-0E105FD32C50}"/>
              </a:ext>
            </a:extLst>
          </p:cNvPr>
          <p:cNvSpPr/>
          <p:nvPr/>
        </p:nvSpPr>
        <p:spPr>
          <a:xfrm>
            <a:off x="4331474" y="2144510"/>
            <a:ext cx="5556329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160338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Выполнение требований потребителей и стремление превзойти их ожидания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Единство цели и направления деятельности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Компетентность персонала для создания ценности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b="1" dirty="0">
                <a:latin typeface="HSE Sans" panose="02000000000000000000" pitchFamily="50" charset="-52"/>
                <a:cs typeface="Arial" panose="020B0604020202020204" pitchFamily="34" charset="0"/>
              </a:rPr>
              <a:t>Получение последовательных и прогнозируемых результатов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b="1" dirty="0">
                <a:latin typeface="HSE Sans" panose="02000000000000000000" pitchFamily="50" charset="-52"/>
                <a:cs typeface="Arial" panose="020B0604020202020204" pitchFamily="34" charset="0"/>
              </a:rPr>
              <a:t>Уровни осуществления деятельности (полнота выполнения)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b="1" dirty="0">
                <a:latin typeface="HSE Sans" panose="02000000000000000000" pitchFamily="50" charset="-52"/>
                <a:cs typeface="Arial" panose="020B0604020202020204" pitchFamily="34" charset="0"/>
              </a:rPr>
              <a:t>Решения, основанные на анализе статистических и оценке экспертных данных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Взаимоотношение с поставщиками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25D6AB4-47B6-4962-9946-DF65CA77B123}"/>
              </a:ext>
            </a:extLst>
          </p:cNvPr>
          <p:cNvCxnSpPr/>
          <p:nvPr/>
        </p:nvCxnSpPr>
        <p:spPr>
          <a:xfrm>
            <a:off x="2963322" y="2278599"/>
            <a:ext cx="1584176" cy="8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E2949DD7-CB25-424E-A982-B113E2C96123}"/>
              </a:ext>
            </a:extLst>
          </p:cNvPr>
          <p:cNvCxnSpPr/>
          <p:nvPr/>
        </p:nvCxnSpPr>
        <p:spPr>
          <a:xfrm>
            <a:off x="1811194" y="2447875"/>
            <a:ext cx="2736304" cy="1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F083B034-C35D-41A9-97BD-335558850D6F}"/>
              </a:ext>
            </a:extLst>
          </p:cNvPr>
          <p:cNvCxnSpPr/>
          <p:nvPr/>
        </p:nvCxnSpPr>
        <p:spPr>
          <a:xfrm>
            <a:off x="2938863" y="2618544"/>
            <a:ext cx="1608635" cy="2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67D4EF2A-FAB0-4E78-A428-54138DEBBF46}"/>
              </a:ext>
            </a:extLst>
          </p:cNvPr>
          <p:cNvCxnSpPr/>
          <p:nvPr/>
        </p:nvCxnSpPr>
        <p:spPr>
          <a:xfrm flipV="1">
            <a:off x="2308893" y="2778587"/>
            <a:ext cx="2238605" cy="4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B77EB03F-4567-4664-9517-283C7599569E}"/>
              </a:ext>
            </a:extLst>
          </p:cNvPr>
          <p:cNvCxnSpPr/>
          <p:nvPr/>
        </p:nvCxnSpPr>
        <p:spPr>
          <a:xfrm flipV="1">
            <a:off x="1811194" y="2940499"/>
            <a:ext cx="2736304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95D2772D-AB61-443A-B508-774F618BF676}"/>
              </a:ext>
            </a:extLst>
          </p:cNvPr>
          <p:cNvCxnSpPr/>
          <p:nvPr/>
        </p:nvCxnSpPr>
        <p:spPr>
          <a:xfrm>
            <a:off x="3107338" y="3274301"/>
            <a:ext cx="1440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C9485C4-7F3D-4A6F-86F0-AC14F751C894}"/>
              </a:ext>
            </a:extLst>
          </p:cNvPr>
          <p:cNvSpPr txBox="1"/>
          <p:nvPr/>
        </p:nvSpPr>
        <p:spPr>
          <a:xfrm>
            <a:off x="659066" y="5985290"/>
            <a:ext cx="9469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Только </a:t>
            </a:r>
            <a:r>
              <a:rPr lang="ru-RU" sz="1400" b="1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статистических</a:t>
            </a:r>
            <a:r>
              <a:rPr lang="ru-RU" sz="14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данных </a:t>
            </a:r>
            <a:r>
              <a:rPr lang="ru-RU" sz="1400" u="sng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недостаточно</a:t>
            </a:r>
            <a:r>
              <a:rPr lang="ru-RU" sz="14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для оценки «коэффициента качества производства».</a:t>
            </a:r>
          </a:p>
          <a:p>
            <a:pPr algn="just"/>
            <a:r>
              <a:rPr lang="ru-RU" sz="1400" u="sng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Необходимо расширять объем</a:t>
            </a:r>
            <a:r>
              <a:rPr lang="ru-RU" sz="14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экспертных оценок</a:t>
            </a:r>
            <a:r>
              <a:rPr lang="ru-RU" sz="14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400" u="sng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Необходим</a:t>
            </a:r>
            <a:r>
              <a:rPr lang="ru-RU" sz="14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последовательный</a:t>
            </a:r>
            <a:r>
              <a:rPr lang="ru-RU" sz="14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контроль полноты выполнения необходимых требований (мероприятий).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70C2AD5E-FE7D-47A2-AE43-EC583B0C4E12}"/>
              </a:ext>
            </a:extLst>
          </p:cNvPr>
          <p:cNvCxnSpPr/>
          <p:nvPr/>
        </p:nvCxnSpPr>
        <p:spPr>
          <a:xfrm>
            <a:off x="4331474" y="3142755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EA7B785-5778-4771-BCD9-035BC3683E48}"/>
              </a:ext>
            </a:extLst>
          </p:cNvPr>
          <p:cNvSpPr/>
          <p:nvPr/>
        </p:nvSpPr>
        <p:spPr>
          <a:xfrm>
            <a:off x="499095" y="1828105"/>
            <a:ext cx="8246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HSE Sans" panose="02000000000000000000" pitchFamily="50" charset="-52"/>
                <a:ea typeface="ＭＳ Ｐゴシック"/>
                <a:cs typeface="Arial" panose="020B0604020202020204" pitchFamily="34" charset="0"/>
              </a:rPr>
              <a:t>Принципы менеджмента качества</a:t>
            </a:r>
          </a:p>
        </p:txBody>
      </p:sp>
      <p:pic>
        <p:nvPicPr>
          <p:cNvPr id="4098" name="Picture 2" descr="Фон внимание (54 фото) » Фоны и обои для рабочего стола. Картинки для  заставки на телефон">
            <a:extLst>
              <a:ext uri="{FF2B5EF4-FFF2-40B4-BE49-F238E27FC236}">
                <a16:creationId xmlns:a16="http://schemas.microsoft.com/office/drawing/2014/main" id="{942F470F-EEC7-40BB-8366-D6D81EF89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1" t="12935" r="38060" b="3570"/>
          <a:stretch/>
        </p:blipFill>
        <p:spPr bwMode="auto">
          <a:xfrm>
            <a:off x="9792470" y="5812709"/>
            <a:ext cx="371653" cy="9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3D3EF3E-77CF-4B98-B94F-E7A10FC3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911" y="1294802"/>
            <a:ext cx="2072612" cy="7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Текст 4">
            <a:extLst>
              <a:ext uri="{FF2B5EF4-FFF2-40B4-BE49-F238E27FC236}">
                <a16:creationId xmlns:a16="http://schemas.microsoft.com/office/drawing/2014/main" id="{62BE7470-A28C-4BB6-AD30-81FCF4B62B08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8" name="Текст 5">
            <a:extLst>
              <a:ext uri="{FF2B5EF4-FFF2-40B4-BE49-F238E27FC236}">
                <a16:creationId xmlns:a16="http://schemas.microsoft.com/office/drawing/2014/main" id="{7105FFB3-351F-4A88-8057-F59EF8C856E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0" name="Текст 6">
            <a:extLst>
              <a:ext uri="{FF2B5EF4-FFF2-40B4-BE49-F238E27FC236}">
                <a16:creationId xmlns:a16="http://schemas.microsoft.com/office/drawing/2014/main" id="{CADE39A3-BE9C-4326-A56E-4A94096A20FE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1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362CBE3C-EE69-4727-992B-FFB54BA7119F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E6C6CA08-353F-451C-852B-6620E04D8B55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0E620C20-82CE-4E50-84C7-1A76BAA7FEFF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7148E573-7027-4B52-92AA-F05D3153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HSE Sans Black" panose="02000000000000000000" pitchFamily="50" charset="0"/>
                <a:cs typeface="Arial" panose="020B0604020202020204" pitchFamily="34" charset="0"/>
              </a:rPr>
              <a:t>Существующая методика оценки показателей надежности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35E162-9B23-4F47-B194-24DF4ADC4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83"/>
          <a:stretch/>
        </p:blipFill>
        <p:spPr>
          <a:xfrm>
            <a:off x="338835" y="1913111"/>
            <a:ext cx="11514329" cy="4716956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59A26BEC-C162-4E60-AB6D-0BB0D8077D79}"/>
              </a:ext>
            </a:extLst>
          </p:cNvPr>
          <p:cNvSpPr/>
          <p:nvPr/>
        </p:nvSpPr>
        <p:spPr>
          <a:xfrm>
            <a:off x="6892007" y="4760926"/>
            <a:ext cx="1753229" cy="8539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8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Система менеджмента качества">
            <a:extLst>
              <a:ext uri="{FF2B5EF4-FFF2-40B4-BE49-F238E27FC236}">
                <a16:creationId xmlns:a16="http://schemas.microsoft.com/office/drawing/2014/main" id="{1CD7EED2-1558-4B87-8993-F31A1A697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87"/>
          <a:stretch/>
        </p:blipFill>
        <p:spPr bwMode="auto">
          <a:xfrm>
            <a:off x="8467372" y="3444595"/>
            <a:ext cx="3541264" cy="321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HSE Sans Black" panose="02000000000000000000" pitchFamily="50" charset="0"/>
                <a:cs typeface="Arial" panose="020B0604020202020204" pitchFamily="34" charset="0"/>
              </a:rPr>
              <a:t>Коэффициент качества производства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43AAF-D337-4B4C-95CB-2416096C6C65}"/>
              </a:ext>
            </a:extLst>
          </p:cNvPr>
          <p:cNvSpPr txBox="1"/>
          <p:nvPr/>
        </p:nvSpPr>
        <p:spPr>
          <a:xfrm>
            <a:off x="2244407" y="3888406"/>
            <a:ext cx="505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Недостаток:</a:t>
            </a:r>
            <a:r>
              <a:rPr lang="ru-RU" sz="16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является интегральным и усредненным</a:t>
            </a:r>
            <a:r>
              <a:rPr lang="en-US" sz="16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справедлив для высоконадежных ЭМ1 прошлого поколения (до 2000 </a:t>
            </a:r>
            <a:r>
              <a:rPr lang="ru-RU" sz="1600" dirty="0" err="1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г.г</a:t>
            </a:r>
            <a:r>
              <a:rPr lang="ru-RU" sz="16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.)!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3B8462-1C09-4C4B-8C1C-8138F39358B2}"/>
              </a:ext>
            </a:extLst>
          </p:cNvPr>
          <p:cNvSpPr/>
          <p:nvPr/>
        </p:nvSpPr>
        <p:spPr>
          <a:xfrm>
            <a:off x="1834197" y="5310369"/>
            <a:ext cx="2566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HSE Sans" panose="02000000000000000000" pitchFamily="50" charset="-52"/>
                <a:cs typeface="Arial" panose="020B0604020202020204" pitchFamily="34" charset="0"/>
              </a:rPr>
              <a:t>Для Положения «РК - …»: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CAA90F-D5B2-4613-9B8B-BB1D1142F8F3}"/>
              </a:ext>
            </a:extLst>
          </p:cNvPr>
          <p:cNvSpPr txBox="1"/>
          <p:nvPr/>
        </p:nvSpPr>
        <p:spPr>
          <a:xfrm>
            <a:off x="4400298" y="5279591"/>
            <a:ext cx="103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HSE Sans" panose="02000000000000000000" pitchFamily="50" charset="-52"/>
                <a:cs typeface="Times New Roman" panose="02020603050405020304" pitchFamily="18" charset="0"/>
              </a:rPr>
              <a:t>K</a:t>
            </a:r>
            <a:r>
              <a:rPr lang="en-US" sz="1200" i="1" dirty="0">
                <a:latin typeface="HSE Sans" panose="02000000000000000000" pitchFamily="50" charset="-52"/>
                <a:cs typeface="Arial" panose="020B0604020202020204" pitchFamily="34" charset="0"/>
              </a:rPr>
              <a:t>A</a:t>
            </a:r>
            <a:r>
              <a:rPr lang="ru-RU" sz="1200" i="1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= 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0.2</a:t>
            </a:r>
            <a:endParaRPr lang="ru-RU" sz="32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7A9CD2-5F9F-4ACF-8DFC-7193E30B923F}"/>
              </a:ext>
            </a:extLst>
          </p:cNvPr>
          <p:cNvSpPr/>
          <p:nvPr/>
        </p:nvSpPr>
        <p:spPr>
          <a:xfrm>
            <a:off x="183364" y="6410675"/>
            <a:ext cx="3326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HSE Sans" panose="02000000000000000000" pitchFamily="50" charset="-52"/>
                <a:ea typeface="ＭＳ Ｐゴシック"/>
                <a:cs typeface="Arial" panose="020B0604020202020204" pitchFamily="34" charset="0"/>
              </a:rPr>
              <a:t>Справочник «Надежность ЭРИ» 2006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0FF25EB-756A-4F79-9D70-6EE205815120}"/>
              </a:ext>
            </a:extLst>
          </p:cNvPr>
          <p:cNvSpPr/>
          <p:nvPr/>
        </p:nvSpPr>
        <p:spPr>
          <a:xfrm>
            <a:off x="7278973" y="3074852"/>
            <a:ext cx="4646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HSE Sans" panose="02000000000000000000" pitchFamily="50" charset="-52"/>
                <a:ea typeface="ＭＳ Ｐゴシック"/>
                <a:cs typeface="Arial" panose="020B0604020202020204" pitchFamily="34" charset="0"/>
              </a:rPr>
              <a:t>Суммарная интенсивность отказов ЭМ0 (ЭРИ)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C163BF5-9756-4B4E-A966-C579200006E3}"/>
              </a:ext>
            </a:extLst>
          </p:cNvPr>
          <p:cNvSpPr/>
          <p:nvPr/>
        </p:nvSpPr>
        <p:spPr>
          <a:xfrm>
            <a:off x="2854755" y="3079245"/>
            <a:ext cx="3809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HSE Sans" panose="02000000000000000000" pitchFamily="50" charset="-52"/>
                <a:ea typeface="ＭＳ Ｐゴシック"/>
                <a:cs typeface="Arial" panose="020B0604020202020204" pitchFamily="34" charset="0"/>
              </a:rPr>
              <a:t>«Коэффициент качества производства»</a:t>
            </a:r>
          </a:p>
        </p:txBody>
      </p:sp>
      <p:sp>
        <p:nvSpPr>
          <p:cNvPr id="21" name="Стрелка вправо 16">
            <a:extLst>
              <a:ext uri="{FF2B5EF4-FFF2-40B4-BE49-F238E27FC236}">
                <a16:creationId xmlns:a16="http://schemas.microsoft.com/office/drawing/2014/main" id="{C9409DE5-9EB7-4211-A89E-CC89E292E0B1}"/>
              </a:ext>
            </a:extLst>
          </p:cNvPr>
          <p:cNvSpPr/>
          <p:nvPr/>
        </p:nvSpPr>
        <p:spPr>
          <a:xfrm rot="7849094">
            <a:off x="6316085" y="2807779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2" name="Стрелка вправо 16">
            <a:extLst>
              <a:ext uri="{FF2B5EF4-FFF2-40B4-BE49-F238E27FC236}">
                <a16:creationId xmlns:a16="http://schemas.microsoft.com/office/drawing/2014/main" id="{F27F2720-9BF4-4AB7-B5B8-3AC64AE2FC19}"/>
              </a:ext>
            </a:extLst>
          </p:cNvPr>
          <p:cNvSpPr/>
          <p:nvPr/>
        </p:nvSpPr>
        <p:spPr>
          <a:xfrm rot="3179081">
            <a:off x="7491910" y="2808935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3" name="Стрелка вправо 16">
            <a:extLst>
              <a:ext uri="{FF2B5EF4-FFF2-40B4-BE49-F238E27FC236}">
                <a16:creationId xmlns:a16="http://schemas.microsoft.com/office/drawing/2014/main" id="{E863B552-49A5-4B55-B34C-6AD7C69D487A}"/>
              </a:ext>
            </a:extLst>
          </p:cNvPr>
          <p:cNvSpPr/>
          <p:nvPr/>
        </p:nvSpPr>
        <p:spPr>
          <a:xfrm rot="5400000">
            <a:off x="4730646" y="3595011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4" name="Стрелка вправо 16">
            <a:extLst>
              <a:ext uri="{FF2B5EF4-FFF2-40B4-BE49-F238E27FC236}">
                <a16:creationId xmlns:a16="http://schemas.microsoft.com/office/drawing/2014/main" id="{9B3C1A27-7974-4625-AF8C-7F437357BA6A}"/>
              </a:ext>
            </a:extLst>
          </p:cNvPr>
          <p:cNvSpPr/>
          <p:nvPr/>
        </p:nvSpPr>
        <p:spPr>
          <a:xfrm rot="5400000">
            <a:off x="4730646" y="4889786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40C1E86-6120-4BA7-866F-809E7E1079E9}"/>
              </a:ext>
            </a:extLst>
          </p:cNvPr>
          <p:cNvSpPr/>
          <p:nvPr/>
        </p:nvSpPr>
        <p:spPr>
          <a:xfrm>
            <a:off x="1806509" y="5682690"/>
            <a:ext cx="4289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r>
              <a:rPr lang="ru-RU" sz="1600" dirty="0">
                <a:latin typeface="HSE Sans" panose="02000000000000000000" pitchFamily="50" charset="-52"/>
                <a:cs typeface="Arial" panose="020B0604020202020204" pitchFamily="34" charset="0"/>
              </a:rPr>
              <a:t>Для КГВС «Мороз-6, 7» и «Климат 8» :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CA7916-E8B7-4348-83D8-0BBD95CB305E}"/>
              </a:ext>
            </a:extLst>
          </p:cNvPr>
          <p:cNvSpPr txBox="1"/>
          <p:nvPr/>
        </p:nvSpPr>
        <p:spPr>
          <a:xfrm>
            <a:off x="5538736" y="5895727"/>
            <a:ext cx="103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HSE Sans" panose="02000000000000000000" pitchFamily="50" charset="-52"/>
                <a:cs typeface="Times New Roman" panose="02020603050405020304" pitchFamily="18" charset="0"/>
              </a:rPr>
              <a:t>K</a:t>
            </a:r>
            <a:r>
              <a:rPr lang="en-US" sz="1200" i="1" dirty="0">
                <a:latin typeface="HSE Sans" panose="02000000000000000000" pitchFamily="50" charset="-52"/>
                <a:cs typeface="Arial" panose="020B0604020202020204" pitchFamily="34" charset="0"/>
              </a:rPr>
              <a:t>A</a:t>
            </a:r>
            <a:r>
              <a:rPr lang="ru-RU" sz="1200" i="1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= 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1</a:t>
            </a:r>
            <a:endParaRPr lang="ru-RU" sz="32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CF3F3F7-9AD7-4D5A-8976-A05EF7B8E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417" y="2192152"/>
            <a:ext cx="2192228" cy="551890"/>
          </a:xfrm>
          <a:prstGeom prst="rect">
            <a:avLst/>
          </a:prstGeom>
        </p:spPr>
      </p:pic>
      <p:pic>
        <p:nvPicPr>
          <p:cNvPr id="29" name="Picture 2" descr="Спутник Пространство Коммуникации - Бесплатная векторная графика на Pixabay  - Pixabay">
            <a:extLst>
              <a:ext uri="{FF2B5EF4-FFF2-40B4-BE49-F238E27FC236}">
                <a16:creationId xmlns:a16="http://schemas.microsoft.com/office/drawing/2014/main" id="{7BAC82DB-4A1C-4712-9E11-C7688BACF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1" y="5130203"/>
            <a:ext cx="1120018" cy="56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Танк – Бесплатные иконки: транспорт">
            <a:extLst>
              <a:ext uri="{FF2B5EF4-FFF2-40B4-BE49-F238E27FC236}">
                <a16:creationId xmlns:a16="http://schemas.microsoft.com/office/drawing/2014/main" id="{945E76EF-F42E-4F13-9F72-3D42C541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69" y="5682690"/>
            <a:ext cx="789252" cy="7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т требований к постановкам задач на разработку с помощью архитектурного  проекта - Практические курсы по бизнес-анализу – обучение системных и  бизнес-аналитиков, курсы BABOK">
            <a:extLst>
              <a:ext uri="{FF2B5EF4-FFF2-40B4-BE49-F238E27FC236}">
                <a16:creationId xmlns:a16="http://schemas.microsoft.com/office/drawing/2014/main" id="{76BC2FE0-5742-4168-891C-3641186B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1" y="2242649"/>
            <a:ext cx="1830846" cy="83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ечатные платы — РЕЗОНИТ — Производство и монтаж печатных плат">
            <a:extLst>
              <a:ext uri="{FF2B5EF4-FFF2-40B4-BE49-F238E27FC236}">
                <a16:creationId xmlns:a16="http://schemas.microsoft.com/office/drawing/2014/main" id="{F93A003E-29EF-4D24-B8C8-F58D4DAB3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11418" r="6859" b="6811"/>
          <a:stretch/>
        </p:blipFill>
        <p:spPr bwMode="auto">
          <a:xfrm>
            <a:off x="368127" y="3157165"/>
            <a:ext cx="1937512" cy="15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Требования – Бесплатные иконки: файлы и папки">
            <a:extLst>
              <a:ext uri="{FF2B5EF4-FFF2-40B4-BE49-F238E27FC236}">
                <a16:creationId xmlns:a16="http://schemas.microsoft.com/office/drawing/2014/main" id="{F37B304D-77B7-48C1-A835-665E8AC3A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5396" r="11829" b="4508"/>
          <a:stretch/>
        </p:blipFill>
        <p:spPr bwMode="auto">
          <a:xfrm>
            <a:off x="3624231" y="2101193"/>
            <a:ext cx="681498" cy="7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изогнутая вверх 1">
            <a:extLst>
              <a:ext uri="{FF2B5EF4-FFF2-40B4-BE49-F238E27FC236}">
                <a16:creationId xmlns:a16="http://schemas.microsoft.com/office/drawing/2014/main" id="{8DF5D661-7790-40DE-BC50-5C0CB4C78704}"/>
              </a:ext>
            </a:extLst>
          </p:cNvPr>
          <p:cNvSpPr/>
          <p:nvPr/>
        </p:nvSpPr>
        <p:spPr>
          <a:xfrm rot="16200000">
            <a:off x="4392808" y="2534705"/>
            <a:ext cx="673126" cy="348420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31" name="Стрелка вправо 16">
            <a:extLst>
              <a:ext uri="{FF2B5EF4-FFF2-40B4-BE49-F238E27FC236}">
                <a16:creationId xmlns:a16="http://schemas.microsoft.com/office/drawing/2014/main" id="{564056CE-9079-42FF-BA39-E69C2A917D24}"/>
              </a:ext>
            </a:extLst>
          </p:cNvPr>
          <p:cNvSpPr/>
          <p:nvPr/>
        </p:nvSpPr>
        <p:spPr>
          <a:xfrm rot="10433982">
            <a:off x="2476274" y="2473280"/>
            <a:ext cx="837878" cy="15891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3" name="Стрелка вправо 16">
            <a:extLst>
              <a:ext uri="{FF2B5EF4-FFF2-40B4-BE49-F238E27FC236}">
                <a16:creationId xmlns:a16="http://schemas.microsoft.com/office/drawing/2014/main" id="{A8FAF670-1EA9-400B-9F3F-36A5AAA46243}"/>
              </a:ext>
            </a:extLst>
          </p:cNvPr>
          <p:cNvSpPr/>
          <p:nvPr/>
        </p:nvSpPr>
        <p:spPr>
          <a:xfrm rot="9352578">
            <a:off x="2084776" y="3035958"/>
            <a:ext cx="1358464" cy="15818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6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льзовательские 1">
    <a:dk1>
      <a:srgbClr val="0F2C68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purl.org/dc/terms/"/>
    <ds:schemaRef ds:uri="e96afe77-3acb-4328-97fc-408e1bde3ecd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875bd71-cde8-496c-a136-433f55d5e6d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15473</TotalTime>
  <Words>1918</Words>
  <Application>Microsoft Office PowerPoint</Application>
  <PresentationFormat>Широкоэкранный</PresentationFormat>
  <Paragraphs>293</Paragraphs>
  <Slides>27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HSE Sans</vt:lpstr>
      <vt:lpstr>HSE Sans Black</vt:lpstr>
      <vt:lpstr>Office Theme</vt:lpstr>
      <vt:lpstr>Презентация PowerPoint</vt:lpstr>
      <vt:lpstr>Презентация PowerPoint</vt:lpstr>
      <vt:lpstr>Зависимость интенсивности отказов от продолжительности эксплуатации</vt:lpstr>
      <vt:lpstr>Зависимость интенсивности отказов от продолжительности эксплуатации</vt:lpstr>
      <vt:lpstr>Презентация PowerPoint</vt:lpstr>
      <vt:lpstr>Коэффициенты риска проектов в космической отрасли РФ</vt:lpstr>
      <vt:lpstr>Влияние СМК на целевой уровень надежности ЭМ</vt:lpstr>
      <vt:lpstr>Существующая методика оценки показателей надежности</vt:lpstr>
      <vt:lpstr>Коэффициент качества производства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Описание решения:</vt:lpstr>
      <vt:lpstr>Презентация PowerPoint</vt:lpstr>
      <vt:lpstr>Иерархия электронных модулей</vt:lpstr>
      <vt:lpstr>Модифицированная структура опросника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Вячеслав Цветков</cp:lastModifiedBy>
  <cp:revision>585</cp:revision>
  <cp:lastPrinted>2021-11-11T13:08:42Z</cp:lastPrinted>
  <dcterms:created xsi:type="dcterms:W3CDTF">2021-11-11T08:52:47Z</dcterms:created>
  <dcterms:modified xsi:type="dcterms:W3CDTF">2025-04-17T17:19:58Z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