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71" r:id="rId5"/>
    <p:sldId id="370" r:id="rId6"/>
    <p:sldId id="376" r:id="rId7"/>
    <p:sldId id="388" r:id="rId8"/>
    <p:sldId id="389" r:id="rId9"/>
    <p:sldId id="379" r:id="rId10"/>
    <p:sldId id="377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91" r:id="rId20"/>
    <p:sldId id="390" r:id="rId21"/>
    <p:sldId id="272" r:id="rId2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1104" y="8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04/16/2025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2206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6381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6536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2105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0022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6322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D0FAB-3B2A-E2DD-E332-9C2EDC273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55D5919-E9B0-9B7F-07BD-30462431C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091EF22-AC0D-0AF5-9716-5B406191F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AE0DD6-2D32-A500-7CE1-FD15E6716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3734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991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606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496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234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197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757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954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145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641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04/16/2025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3" y="2712443"/>
            <a:ext cx="5134707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173829"/>
            <a:ext cx="2543175" cy="463186"/>
          </a:xfrm>
        </p:spPr>
        <p:txBody>
          <a:bodyPr>
            <a:normAutofit/>
          </a:bodyPr>
          <a:lstStyle/>
          <a:p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Московский Технический Университет Связи и Информатики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12.03.2025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952500" y="2461188"/>
            <a:ext cx="5210175" cy="3091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2" y="2495528"/>
            <a:ext cx="4541041" cy="2844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305549" y="2461187"/>
            <a:ext cx="4951121" cy="30918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486D5A8-653E-407F-B9B7-F05335C17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080" y="1173829"/>
            <a:ext cx="3923375" cy="1036102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02A7E3-319C-4721-B175-EF4AA7ABC4B7}"/>
              </a:ext>
            </a:extLst>
          </p:cNvPr>
          <p:cNvSpPr txBox="1"/>
          <p:nvPr/>
        </p:nvSpPr>
        <p:spPr>
          <a:xfrm>
            <a:off x="6417951" y="4932298"/>
            <a:ext cx="4951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Соавторы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Цветков В.Э., Ландер Л.Б., Буцкий Д.О., Королев П.С.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24650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870E86-1D63-4EBC-9A49-E4599A6A98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51759" y="1638300"/>
            <a:ext cx="7174879" cy="5086350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250AC637-CCC7-479D-A9D3-E4CD4F349CC2}"/>
              </a:ext>
            </a:extLst>
          </p:cNvPr>
          <p:cNvSpPr txBox="1">
            <a:spLocks/>
          </p:cNvSpPr>
          <p:nvPr/>
        </p:nvSpPr>
        <p:spPr>
          <a:xfrm>
            <a:off x="585897" y="1309030"/>
            <a:ext cx="9253428" cy="6306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Разработанная методика оценки коэффициента качества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396655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4482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30E26242-7C40-4AF7-9D41-062D6042505A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9320102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Формирование опросника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2F290-0A7D-44FB-9525-491FC0BEC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9" t="2980"/>
          <a:stretch/>
        </p:blipFill>
        <p:spPr>
          <a:xfrm>
            <a:off x="3045514" y="1807915"/>
            <a:ext cx="8959296" cy="4646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1680BF-4F2F-4174-800D-F9B0F1527628}"/>
              </a:ext>
            </a:extLst>
          </p:cNvPr>
          <p:cNvSpPr txBox="1"/>
          <p:nvPr/>
        </p:nvSpPr>
        <p:spPr>
          <a:xfrm>
            <a:off x="383205" y="1956347"/>
            <a:ext cx="3805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Вес. коэф. объектам присваиваются по методу анализа иерархий (начиная с 4 уровня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Каждый объект схемы композиции в идеальном случае равен «1»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полнота выполнения объекта схемы композиции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 1,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тогда строгое указание на не выполнение требований НТД на конкретном уровне и сегменте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объекте)</a:t>
            </a:r>
          </a:p>
          <a:p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D17C758-FD58-4D6D-A588-3D547242A760}"/>
              </a:ext>
            </a:extLst>
          </p:cNvPr>
          <p:cNvSpPr/>
          <p:nvPr/>
        </p:nvSpPr>
        <p:spPr>
          <a:xfrm>
            <a:off x="5595181" y="6447160"/>
            <a:ext cx="1001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Разделы</a:t>
            </a:r>
          </a:p>
        </p:txBody>
      </p:sp>
    </p:spTree>
    <p:extLst>
      <p:ext uri="{BB962C8B-B14F-4D97-AF65-F5344CB8AC3E}">
        <p14:creationId xmlns:p14="http://schemas.microsoft.com/office/powerpoint/2010/main" val="195609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44314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C46D36-C0CB-4E23-8C8E-64F0129A6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05" y="2146838"/>
            <a:ext cx="9709189" cy="453650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C5BEB4-E3C3-45BD-969A-80700BDD6FE9}"/>
              </a:ext>
            </a:extLst>
          </p:cNvPr>
          <p:cNvSpPr/>
          <p:nvPr/>
        </p:nvSpPr>
        <p:spPr>
          <a:xfrm>
            <a:off x="4980062" y="1888179"/>
            <a:ext cx="632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НТД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40D4FAD9-711F-41C5-AB59-4838D0BA05AF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9320102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Формирование опросника</a:t>
            </a:r>
          </a:p>
        </p:txBody>
      </p:sp>
    </p:spTree>
    <p:extLst>
      <p:ext uri="{BB962C8B-B14F-4D97-AF65-F5344CB8AC3E}">
        <p14:creationId xmlns:p14="http://schemas.microsoft.com/office/powerpoint/2010/main" val="377804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4054147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B338803B-9D12-4EB4-90AE-8D247A66B00D}"/>
              </a:ext>
            </a:extLst>
          </p:cNvPr>
          <p:cNvSpPr txBox="1">
            <a:spLocks/>
          </p:cNvSpPr>
          <p:nvPr/>
        </p:nvSpPr>
        <p:spPr>
          <a:xfrm>
            <a:off x="585897" y="1447791"/>
            <a:ext cx="8777177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Оценка полноты выполнения уровней 4-9 схемы композиции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E9EE56-BAB4-4D8D-8C2B-79B0F63C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715" y="2035768"/>
            <a:ext cx="1224136" cy="10439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ECE8EF-69F5-4F96-BEF4-5CA22D0A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888" y="1956363"/>
            <a:ext cx="6840760" cy="12027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371E7C-C094-4B73-9B54-970C4BBDB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715" y="3540934"/>
            <a:ext cx="1542079" cy="11521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4DD58B-379E-43E6-99F3-0478D46F6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888" y="3503708"/>
            <a:ext cx="6840760" cy="12265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8DF4FB-0800-42E2-AF75-7FAE74AC0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0715" y="5279545"/>
            <a:ext cx="1487709" cy="10931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0EE902-1681-4A06-BCCE-E9464DF5F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4888" y="5068119"/>
            <a:ext cx="6840760" cy="1515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CB3F2C-CFA7-439E-B153-8E2C5AA05FF8}"/>
              </a:ext>
            </a:extLst>
          </p:cNvPr>
          <p:cNvSpPr txBox="1"/>
          <p:nvPr/>
        </p:nvSpPr>
        <p:spPr>
          <a:xfrm>
            <a:off x="1136576" y="237420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4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DDD081-B8E8-4922-8AF8-E0EDC04B31F8}"/>
              </a:ext>
            </a:extLst>
          </p:cNvPr>
          <p:cNvSpPr txBox="1"/>
          <p:nvPr/>
        </p:nvSpPr>
        <p:spPr>
          <a:xfrm>
            <a:off x="1134885" y="397849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5</a:t>
            </a:r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E58E31-E9F4-4F11-BB20-7BFA0C50E1CA}"/>
              </a:ext>
            </a:extLst>
          </p:cNvPr>
          <p:cNvSpPr txBox="1"/>
          <p:nvPr/>
        </p:nvSpPr>
        <p:spPr>
          <a:xfrm>
            <a:off x="1134885" y="568760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5550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24650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6945219-7B3C-496D-AD1A-00FA90370859}"/>
              </a:ext>
            </a:extLst>
          </p:cNvPr>
          <p:cNvSpPr txBox="1">
            <a:spLocks/>
          </p:cNvSpPr>
          <p:nvPr/>
        </p:nvSpPr>
        <p:spPr>
          <a:xfrm>
            <a:off x="585897" y="1447791"/>
            <a:ext cx="8777177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Оценка полноты выполнения уровней 4-9 схемы композиции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0AA529-18F8-4798-8AA1-E7758E5CD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896" y="2112737"/>
            <a:ext cx="1656184" cy="9957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18BE5F-A915-41F0-B84B-17134B78F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049" y="1900775"/>
            <a:ext cx="6192688" cy="14196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B1B31E-BD1E-48A9-8AF3-71C583E80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572" y="4055562"/>
            <a:ext cx="1838896" cy="10061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3F011F-721F-4095-B26B-00D3ACB43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049" y="3663674"/>
            <a:ext cx="6192688" cy="17166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997B3C-D02E-438F-B727-E6D569619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145" y="5516708"/>
            <a:ext cx="1935749" cy="10467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5CEFC4B-D640-4AD1-8D06-0374B990D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321" y="5516708"/>
            <a:ext cx="6157416" cy="1063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9825E0-94B9-441C-A19D-563C867255C7}"/>
              </a:ext>
            </a:extLst>
          </p:cNvPr>
          <p:cNvSpPr txBox="1"/>
          <p:nvPr/>
        </p:nvSpPr>
        <p:spPr>
          <a:xfrm>
            <a:off x="1143689" y="24721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7</a:t>
            </a:r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31227A-3A96-4146-9FFC-00AF7490111F}"/>
              </a:ext>
            </a:extLst>
          </p:cNvPr>
          <p:cNvSpPr txBox="1"/>
          <p:nvPr/>
        </p:nvSpPr>
        <p:spPr>
          <a:xfrm>
            <a:off x="1143689" y="442015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8</a:t>
            </a:r>
            <a:endParaRPr lang="ru-RU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3A9B4-1B09-4B2D-AF16-9E65C4A7253B}"/>
              </a:ext>
            </a:extLst>
          </p:cNvPr>
          <p:cNvSpPr txBox="1"/>
          <p:nvPr/>
        </p:nvSpPr>
        <p:spPr>
          <a:xfrm>
            <a:off x="1143689" y="604009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7865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24650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B420052F-3804-48A2-848C-FA16A359DEE8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7889508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Структура предлагаемого опросника и примеры вопросов</a:t>
            </a:r>
          </a:p>
          <a:p>
            <a:endParaRPr lang="ru-RU" dirty="0"/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4D7B58F1-1B30-2160-9514-9D9DBFDA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956346"/>
            <a:ext cx="3406091" cy="46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32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FB6D5-4B49-75D1-9C19-F54B05411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008A9230-8132-CA4E-3422-31339D46A1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570D42E-DC37-3CE3-B30F-22901039A5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4C50435-2C39-233F-4BD4-E6EC89B0E9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4004985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161C17AC-8F1A-A886-2B09-35C20679F821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C45701E-2AF4-E54C-D0B0-ED789AF8B756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11020204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Пример вопроса, представленного в веб-сервисе и итогов прохождения опроса</a:t>
            </a:r>
          </a:p>
          <a:p>
            <a:endParaRPr lang="ru-RU" dirty="0"/>
          </a:p>
        </p:txBody>
      </p:sp>
      <p:pic>
        <p:nvPicPr>
          <p:cNvPr id="2050" name="Рисунок 3">
            <a:extLst>
              <a:ext uri="{FF2B5EF4-FFF2-40B4-BE49-F238E27FC236}">
                <a16:creationId xmlns:a16="http://schemas.microsoft.com/office/drawing/2014/main" id="{C582368A-0532-DDE4-1320-228BFC98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2200608"/>
            <a:ext cx="4445993" cy="34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A9DC47-E2F9-4CD2-89E7-397FD1045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202" y="2258932"/>
            <a:ext cx="6153900" cy="33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8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985321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A8F5FF37-25A8-4C6C-B89F-8B29EB7BD97B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1776302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Заключение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6303DD-359F-4BB9-B672-392066348E10}"/>
              </a:ext>
            </a:extLst>
          </p:cNvPr>
          <p:cNvSpPr txBox="1"/>
          <p:nvPr/>
        </p:nvSpPr>
        <p:spPr>
          <a:xfrm>
            <a:off x="457108" y="1885196"/>
            <a:ext cx="10887167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Изучены категории отказов РУ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Рассмотрены подходы к оценке безотказности в справочниках США и Франции, изучены их сильные и слабые стороны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Предложена новая методика оценки показателей безотказности РУ, учитывающая не только технологические, но и управленческие аспекты, и интегрированная в веб-сервис, представляющая собой значительный шаг в этом направлении</a:t>
            </a:r>
          </a:p>
        </p:txBody>
      </p:sp>
    </p:spTree>
    <p:extLst>
      <p:ext uri="{BB962C8B-B14F-4D97-AF65-F5344CB8AC3E}">
        <p14:creationId xmlns:p14="http://schemas.microsoft.com/office/powerpoint/2010/main" val="1190358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16C63-D6CD-DEE4-296C-66EAF3244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C684A-73F7-AAA2-DB7F-958DBD73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3" y="2712443"/>
            <a:ext cx="5134707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262934-D4EE-B09F-DEA1-B27D7F4578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173829"/>
            <a:ext cx="2543175" cy="463186"/>
          </a:xfrm>
        </p:spPr>
        <p:txBody>
          <a:bodyPr>
            <a:normAutofit/>
          </a:bodyPr>
          <a:lstStyle/>
          <a:p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Московский Технический Университет Связи и Информатики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4DF2F6-D4ED-7CC0-3F45-39845998A07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12.03.2025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B1773E-5669-38BA-57B3-427615D98DE4}"/>
              </a:ext>
            </a:extLst>
          </p:cNvPr>
          <p:cNvSpPr/>
          <p:nvPr/>
        </p:nvSpPr>
        <p:spPr>
          <a:xfrm>
            <a:off x="952500" y="2461188"/>
            <a:ext cx="5210175" cy="3091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4346698-48A6-5F3F-7623-2E620B6A232A}"/>
              </a:ext>
            </a:extLst>
          </p:cNvPr>
          <p:cNvSpPr txBox="1">
            <a:spLocks/>
          </p:cNvSpPr>
          <p:nvPr/>
        </p:nvSpPr>
        <p:spPr>
          <a:xfrm>
            <a:off x="6622992" y="2495528"/>
            <a:ext cx="4541041" cy="2844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91F51EA-CC1F-ACC2-8DB3-8B5D565F5AAB}"/>
              </a:ext>
            </a:extLst>
          </p:cNvPr>
          <p:cNvSpPr/>
          <p:nvPr/>
        </p:nvSpPr>
        <p:spPr>
          <a:xfrm>
            <a:off x="6305549" y="2461187"/>
            <a:ext cx="4951121" cy="30918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EAB5A4C1-3072-C573-C2D2-0E8BFA716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080" y="1173829"/>
            <a:ext cx="3923375" cy="1036102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B6E68-C1E2-0F4B-1331-2AB7B2DB996A}"/>
              </a:ext>
            </a:extLst>
          </p:cNvPr>
          <p:cNvSpPr txBox="1"/>
          <p:nvPr/>
        </p:nvSpPr>
        <p:spPr>
          <a:xfrm>
            <a:off x="6417951" y="4932298"/>
            <a:ext cx="4951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Соавторы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Цветков В.Э., Ландер Л.Б., Буцкий Д.О., Королев П.С.</a:t>
            </a:r>
          </a:p>
        </p:txBody>
      </p:sp>
    </p:spTree>
    <p:extLst>
      <p:ext uri="{BB962C8B-B14F-4D97-AF65-F5344CB8AC3E}">
        <p14:creationId xmlns:p14="http://schemas.microsoft.com/office/powerpoint/2010/main" val="13068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0" y="548720"/>
            <a:ext cx="4034483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59E958-50BE-4228-87B1-E9150933401E}"/>
              </a:ext>
            </a:extLst>
          </p:cNvPr>
          <p:cNvSpPr/>
          <p:nvPr/>
        </p:nvSpPr>
        <p:spPr>
          <a:xfrm>
            <a:off x="5575739" y="3175059"/>
            <a:ext cx="849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Расчет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DD7570-50FF-4108-928A-0F89814059BA}"/>
              </a:ext>
            </a:extLst>
          </p:cNvPr>
          <p:cNvSpPr/>
          <p:nvPr/>
        </p:nvSpPr>
        <p:spPr>
          <a:xfrm>
            <a:off x="1520944" y="2167999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Результаты расчетной оценки показателей надежности электронных модулей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85F63E-164E-4A41-A7AF-2BF4D081A9D3}"/>
              </a:ext>
            </a:extLst>
          </p:cNvPr>
          <p:cNvSpPr/>
          <p:nvPr/>
        </p:nvSpPr>
        <p:spPr>
          <a:xfrm>
            <a:off x="8262242" y="2167999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Реальная статистика отказов при эксплуатации электронных модулей</a:t>
            </a:r>
          </a:p>
        </p:txBody>
      </p:sp>
      <p:pic>
        <p:nvPicPr>
          <p:cNvPr id="13" name="Picture 2" descr="Расчеты – Бесплатные иконки: технологии">
            <a:extLst>
              <a:ext uri="{FF2B5EF4-FFF2-40B4-BE49-F238E27FC236}">
                <a16:creationId xmlns:a16="http://schemas.microsoft.com/office/drawing/2014/main" id="{25FAA2B8-BAF2-40AD-AA5C-CA4936B0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16" y="2220889"/>
            <a:ext cx="1028027" cy="10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Статистика – Бесплатные иконки: бизнес и финансы">
            <a:extLst>
              <a:ext uri="{FF2B5EF4-FFF2-40B4-BE49-F238E27FC236}">
                <a16:creationId xmlns:a16="http://schemas.microsoft.com/office/drawing/2014/main" id="{65FC6337-8484-4920-8B73-15E9CF8B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66" y="2247975"/>
            <a:ext cx="989923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Not The Way I Saw It Going In My Head: On Second-Guessing Decisions YMI |  happyheart.cz">
            <a:extLst>
              <a:ext uri="{FF2B5EF4-FFF2-40B4-BE49-F238E27FC236}">
                <a16:creationId xmlns:a16="http://schemas.microsoft.com/office/drawing/2014/main" id="{0C8B91B8-7B21-45FC-BC84-D562D969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8" y="3962258"/>
            <a:ext cx="1752628" cy="17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3611119-CADA-4CF9-BD3C-FDD538700889}"/>
              </a:ext>
            </a:extLst>
          </p:cNvPr>
          <p:cNvCxnSpPr/>
          <p:nvPr/>
        </p:nvCxnSpPr>
        <p:spPr>
          <a:xfrm>
            <a:off x="5544377" y="2379858"/>
            <a:ext cx="0" cy="132248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E30B8BE-A2BA-40D5-A29A-4B6F02978266}"/>
              </a:ext>
            </a:extLst>
          </p:cNvPr>
          <p:cNvCxnSpPr>
            <a:cxnSpLocks/>
          </p:cNvCxnSpPr>
          <p:nvPr/>
        </p:nvCxnSpPr>
        <p:spPr>
          <a:xfrm flipH="1">
            <a:off x="5529264" y="2608459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EF61D84-AE70-4B63-A4B8-7B88006190D9}"/>
              </a:ext>
            </a:extLst>
          </p:cNvPr>
          <p:cNvCxnSpPr>
            <a:cxnSpLocks/>
          </p:cNvCxnSpPr>
          <p:nvPr/>
        </p:nvCxnSpPr>
        <p:spPr>
          <a:xfrm flipH="1">
            <a:off x="5529264" y="3478776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71015A-1CA2-4839-8493-87C6F87F9E82}"/>
              </a:ext>
            </a:extLst>
          </p:cNvPr>
          <p:cNvSpPr/>
          <p:nvPr/>
        </p:nvSpPr>
        <p:spPr>
          <a:xfrm>
            <a:off x="5571501" y="2324403"/>
            <a:ext cx="1086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27C04B2-A177-43BE-9752-72A0D9B90B31}"/>
              </a:ext>
            </a:extLst>
          </p:cNvPr>
          <p:cNvCxnSpPr>
            <a:cxnSpLocks/>
          </p:cNvCxnSpPr>
          <p:nvPr/>
        </p:nvCxnSpPr>
        <p:spPr>
          <a:xfrm>
            <a:off x="6450550" y="2686537"/>
            <a:ext cx="0" cy="70912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1F90615-9CCF-4674-8255-E2F4C83D3A67}"/>
              </a:ext>
            </a:extLst>
          </p:cNvPr>
          <p:cNvSpPr/>
          <p:nvPr/>
        </p:nvSpPr>
        <p:spPr>
          <a:xfrm>
            <a:off x="6529014" y="2704863"/>
            <a:ext cx="108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 в несколько порядков</a:t>
            </a:r>
          </a:p>
        </p:txBody>
      </p:sp>
      <p:pic>
        <p:nvPicPr>
          <p:cNvPr id="22" name="Picture 14" descr="Ремонт – Бесплатные иконки: инструменты редактирования">
            <a:extLst>
              <a:ext uri="{FF2B5EF4-FFF2-40B4-BE49-F238E27FC236}">
                <a16:creationId xmlns:a16="http://schemas.microsoft.com/office/drawing/2014/main" id="{A1845143-BB08-4075-BB3E-A626BCDE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936" y="4755311"/>
            <a:ext cx="630382" cy="6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Smart tv – Бесплатные иконки: технологии">
            <a:extLst>
              <a:ext uri="{FF2B5EF4-FFF2-40B4-BE49-F238E27FC236}">
                <a16:creationId xmlns:a16="http://schemas.microsoft.com/office/drawing/2014/main" id="{C52096C0-D17A-4089-B5C4-DF75585A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63" y="4632870"/>
            <a:ext cx="875932" cy="8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862259-E4E0-4317-8DBE-07157EF6E24A}"/>
              </a:ext>
            </a:extLst>
          </p:cNvPr>
          <p:cNvSpPr txBox="1"/>
          <p:nvPr/>
        </p:nvSpPr>
        <p:spPr>
          <a:xfrm>
            <a:off x="3048630" y="5885361"/>
            <a:ext cx="609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достигается целевой уровень надежности из-за наличия недостатков в стратегии ее обеспечения!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A19EAE4-E521-432A-88E5-45B5D5E7F67F}"/>
              </a:ext>
            </a:extLst>
          </p:cNvPr>
          <p:cNvSpPr/>
          <p:nvPr/>
        </p:nvSpPr>
        <p:spPr>
          <a:xfrm>
            <a:off x="1418112" y="1876808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D74D9E4-824F-4558-95B1-42EB8CF03C9D}"/>
              </a:ext>
            </a:extLst>
          </p:cNvPr>
          <p:cNvSpPr/>
          <p:nvPr/>
        </p:nvSpPr>
        <p:spPr>
          <a:xfrm>
            <a:off x="8147397" y="1876808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4E582A4-3225-42C9-A591-D38783569096}"/>
              </a:ext>
            </a:extLst>
          </p:cNvPr>
          <p:cNvSpPr/>
          <p:nvPr/>
        </p:nvSpPr>
        <p:spPr>
          <a:xfrm rot="16200000">
            <a:off x="4279920" y="2843051"/>
            <a:ext cx="2106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Интенсивность отказов 1/ч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A7398D0-7629-40E8-A923-FA9DBABD69C6}"/>
              </a:ext>
            </a:extLst>
          </p:cNvPr>
          <p:cNvSpPr/>
          <p:nvPr/>
        </p:nvSpPr>
        <p:spPr>
          <a:xfrm>
            <a:off x="6734581" y="4207296"/>
            <a:ext cx="133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Завышенная оценка надежности!</a:t>
            </a:r>
          </a:p>
        </p:txBody>
      </p:sp>
    </p:spTree>
    <p:extLst>
      <p:ext uri="{BB962C8B-B14F-4D97-AF65-F5344CB8AC3E}">
        <p14:creationId xmlns:p14="http://schemas.microsoft.com/office/powerpoint/2010/main" val="18464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9" grpId="0"/>
      <p:bldP spid="21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Цель и задачи работы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995153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1C2E6-0C1A-4555-B396-2D04523390FC}"/>
              </a:ext>
            </a:extLst>
          </p:cNvPr>
          <p:cNvSpPr txBox="1"/>
          <p:nvPr/>
        </p:nvSpPr>
        <p:spPr>
          <a:xfrm>
            <a:off x="544892" y="2101926"/>
            <a:ext cx="11430000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достоверности количественной расчетной оценки единичных показателей надежности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электронных модулей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этапах проектирования с помощью учета состояния системы менеджмента качества (СМК) организации-исполнителя (предприятия)</a:t>
            </a:r>
          </a:p>
          <a:p>
            <a:pPr>
              <a:lnSpc>
                <a:spcPct val="150000"/>
              </a:lnSpc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Изучение и анализ материалов в области надежности радиотехнических устройств (РУ)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Изучение и анализ категорий отказов РУ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подходов к оценке безотказности электронных модулей (ЭМ)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Изучение и анализ математических моделей интенсивностей отказов из стандартов различных стран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методики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оценки коэффициента качества производства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1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лаг США — Википедия">
            <a:extLst>
              <a:ext uri="{FF2B5EF4-FFF2-40B4-BE49-F238E27FC236}">
                <a16:creationId xmlns:a16="http://schemas.microsoft.com/office/drawing/2014/main" id="{5BAEB36A-F4E7-4101-8B6A-361009108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0" y="2512845"/>
            <a:ext cx="1679480" cy="9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Методы оценки надежности ЭМ 1 уровня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4046957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8" y="2024853"/>
            <a:ext cx="3425466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RIAC-HDBK-217Plus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E83BB-0D5F-4A6D-A47F-CE0EBAABCC31}"/>
              </a:ext>
            </a:extLst>
          </p:cNvPr>
          <p:cNvSpPr txBox="1"/>
          <p:nvPr/>
        </p:nvSpPr>
        <p:spPr>
          <a:xfrm>
            <a:off x="3569945" y="2343617"/>
            <a:ext cx="3333845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первоначальная оценка интенсивности отказов</a:t>
            </a:r>
            <a:endParaRPr lang="ru-RU" sz="12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50E00FD-B0D8-49C4-A911-1871B666347A}"/>
              </a:ext>
            </a:extLst>
          </p:cNvPr>
          <p:cNvSpPr/>
          <p:nvPr/>
        </p:nvSpPr>
        <p:spPr>
          <a:xfrm>
            <a:off x="6833216" y="3198204"/>
            <a:ext cx="553078" cy="423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C09D06F-872A-4C9A-9091-1104AF824995}"/>
              </a:ext>
            </a:extLst>
          </p:cNvPr>
          <p:cNvSpPr/>
          <p:nvPr/>
        </p:nvSpPr>
        <p:spPr>
          <a:xfrm>
            <a:off x="5742262" y="3191712"/>
            <a:ext cx="459048" cy="429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19F0F-FEE7-46A3-BC9E-36D3510562C1}"/>
              </a:ext>
            </a:extLst>
          </p:cNvPr>
          <p:cNvSpPr txBox="1"/>
          <p:nvPr/>
        </p:nvSpPr>
        <p:spPr>
          <a:xfrm>
            <a:off x="6688014" y="2307460"/>
            <a:ext cx="3618835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прогнозируемая интенсивность отказов ПО в месяц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93B442A-6B29-4EAA-B648-28215DBE7B8F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7109755" y="2875303"/>
            <a:ext cx="1262730" cy="322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0CB3663-6D6D-40D0-B155-B70BD9BD11F6}"/>
              </a:ext>
            </a:extLst>
          </p:cNvPr>
          <p:cNvCxnSpPr>
            <a:cxnSpLocks/>
          </p:cNvCxnSpPr>
          <p:nvPr/>
        </p:nvCxnSpPr>
        <p:spPr>
          <a:xfrm flipH="1" flipV="1">
            <a:off x="5273505" y="2918446"/>
            <a:ext cx="698282" cy="273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000957-F5C5-4388-96AB-633845328AE7}"/>
                  </a:ext>
                </a:extLst>
              </p:cNvPr>
              <p:cNvSpPr txBox="1"/>
              <p:nvPr/>
            </p:nvSpPr>
            <p:spPr>
              <a:xfrm>
                <a:off x="4557278" y="3130308"/>
                <a:ext cx="33464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2400" i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𝐼𝐴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400" i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000957-F5C5-4388-96AB-633845328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278" y="3130308"/>
                <a:ext cx="3346450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66E5ED-B0CF-4B93-B5D1-40F1A8712BDD}"/>
                  </a:ext>
                </a:extLst>
              </p:cNvPr>
              <p:cNvSpPr txBox="1"/>
              <p:nvPr/>
            </p:nvSpPr>
            <p:spPr>
              <a:xfrm>
                <a:off x="2989704" y="3832600"/>
                <a:ext cx="88789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𝐼𝑀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𝐼𝑀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66E5ED-B0CF-4B93-B5D1-40F1A8712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704" y="3832600"/>
                <a:ext cx="8878981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791C61-4452-474B-BDC7-5B22D295D3EC}"/>
                  </a:ext>
                </a:extLst>
              </p:cNvPr>
              <p:cNvSpPr txBox="1"/>
              <p:nvPr/>
            </p:nvSpPr>
            <p:spPr>
              <a:xfrm>
                <a:off x="4731609" y="4586538"/>
                <a:ext cx="3046490" cy="682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791C61-4452-474B-BDC7-5B22D295D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609" y="4586538"/>
                <a:ext cx="3046490" cy="682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E5CA6C2-3875-4C72-BD30-F8C28348E18E}"/>
              </a:ext>
            </a:extLst>
          </p:cNvPr>
          <p:cNvSpPr/>
          <p:nvPr/>
        </p:nvSpPr>
        <p:spPr>
          <a:xfrm>
            <a:off x="3960395" y="3887312"/>
            <a:ext cx="7665720" cy="3939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46B708-75BC-4BCF-917F-6F6788F593D6}"/>
              </a:ext>
            </a:extLst>
          </p:cNvPr>
          <p:cNvSpPr txBox="1"/>
          <p:nvPr/>
        </p:nvSpPr>
        <p:spPr>
          <a:xfrm>
            <a:off x="8043475" y="3275157"/>
            <a:ext cx="3946495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коэффициенты, учитывающие различные виды отказов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EE1E6F4D-1C42-4CEB-9473-75A4B2C76FE3}"/>
              </a:ext>
            </a:extLst>
          </p:cNvPr>
          <p:cNvCxnSpPr>
            <a:cxnSpLocks/>
          </p:cNvCxnSpPr>
          <p:nvPr/>
        </p:nvCxnSpPr>
        <p:spPr>
          <a:xfrm flipV="1">
            <a:off x="6985535" y="3579812"/>
            <a:ext cx="1455420" cy="307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>
            <a:extLst>
              <a:ext uri="{FF2B5EF4-FFF2-40B4-BE49-F238E27FC236}">
                <a16:creationId xmlns:a16="http://schemas.microsoft.com/office/drawing/2014/main" id="{ECAD026C-F5A5-46CC-ACED-705F1C3FF3C4}"/>
              </a:ext>
            </a:extLst>
          </p:cNvPr>
          <p:cNvSpPr/>
          <p:nvPr/>
        </p:nvSpPr>
        <p:spPr>
          <a:xfrm>
            <a:off x="5637270" y="4958377"/>
            <a:ext cx="334517" cy="310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408812EF-A492-45E4-8E45-64B1851C54A3}"/>
              </a:ext>
            </a:extLst>
          </p:cNvPr>
          <p:cNvSpPr/>
          <p:nvPr/>
        </p:nvSpPr>
        <p:spPr>
          <a:xfrm>
            <a:off x="7261811" y="4871262"/>
            <a:ext cx="318777" cy="279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>
            <a:extLst>
              <a:ext uri="{FF2B5EF4-FFF2-40B4-BE49-F238E27FC236}">
                <a16:creationId xmlns:a16="http://schemas.microsoft.com/office/drawing/2014/main" id="{E4C7202E-EF27-417C-9053-A39AA37A74EE}"/>
              </a:ext>
            </a:extLst>
          </p:cNvPr>
          <p:cNvSpPr/>
          <p:nvPr/>
        </p:nvSpPr>
        <p:spPr>
          <a:xfrm rot="16972988">
            <a:off x="6773161" y="3830821"/>
            <a:ext cx="863893" cy="3019055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50774F20-95E4-4062-8A8D-6AE6762BE956}"/>
              </a:ext>
            </a:extLst>
          </p:cNvPr>
          <p:cNvCxnSpPr>
            <a:cxnSpLocks/>
          </p:cNvCxnSpPr>
          <p:nvPr/>
        </p:nvCxnSpPr>
        <p:spPr>
          <a:xfrm flipH="1" flipV="1">
            <a:off x="3811781" y="4837557"/>
            <a:ext cx="2031807" cy="33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C54D10F-7473-44EB-9697-054BF1FF9F8A}"/>
              </a:ext>
            </a:extLst>
          </p:cNvPr>
          <p:cNvSpPr txBox="1"/>
          <p:nvPr/>
        </p:nvSpPr>
        <p:spPr>
          <a:xfrm>
            <a:off x="1848545" y="4500200"/>
            <a:ext cx="2718678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константы для каждого вида отказов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5697EDA4-F770-4066-B9CA-C38CA307CA8D}"/>
              </a:ext>
            </a:extLst>
          </p:cNvPr>
          <p:cNvSpPr/>
          <p:nvPr/>
        </p:nvSpPr>
        <p:spPr>
          <a:xfrm>
            <a:off x="6731690" y="4871262"/>
            <a:ext cx="341068" cy="3629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9EFECCCF-6954-4E70-8391-D4AC839B6CB0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6902224" y="5234191"/>
            <a:ext cx="1470261" cy="511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EBE859B-5702-42E4-B959-484A036C1073}"/>
              </a:ext>
            </a:extLst>
          </p:cNvPr>
          <p:cNvSpPr txBox="1"/>
          <p:nvPr/>
        </p:nvSpPr>
        <p:spPr>
          <a:xfrm>
            <a:off x="6022320" y="5606656"/>
            <a:ext cx="5242681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рейтинг процесса для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-го вида отказов, принимающий значения от 0 до 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8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лаг Франции — Википедия">
            <a:extLst>
              <a:ext uri="{FF2B5EF4-FFF2-40B4-BE49-F238E27FC236}">
                <a16:creationId xmlns:a16="http://schemas.microsoft.com/office/drawing/2014/main" id="{AF9829CF-B355-4565-B693-3DB150D0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9" y="2520986"/>
            <a:ext cx="167948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Методы оценки надежности ЭМ 1 уровня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24650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8" y="2024853"/>
            <a:ext cx="2023952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FIDES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AE83BB-0D5F-4A6D-A47F-CE0EBAABCC31}"/>
                  </a:ext>
                </a:extLst>
              </p:cNvPr>
              <p:cNvSpPr txBox="1"/>
              <p:nvPr/>
            </p:nvSpPr>
            <p:spPr>
              <a:xfrm>
                <a:off x="6291477" y="2324457"/>
                <a:ext cx="4168846" cy="910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коэффициент, учитывающий все процессы, начиная от создания спецификации и заканчивая эксплуатацией и обслуживанием</m:t>
                      </m:r>
                    </m:oMath>
                  </m:oMathPara>
                </a14:m>
                <a:endParaRPr lang="ru-RU" sz="12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AE83BB-0D5F-4A6D-A47F-CE0EBAABC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477" y="2324457"/>
                <a:ext cx="4168846" cy="910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E19F0F-FEE7-46A3-BC9E-36D3510562C1}"/>
                  </a:ext>
                </a:extLst>
              </p:cNvPr>
              <p:cNvSpPr txBox="1"/>
              <p:nvPr/>
            </p:nvSpPr>
            <p:spPr>
              <a:xfrm>
                <a:off x="3430638" y="2405930"/>
                <a:ext cx="2628839" cy="910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коэффициент, учитывающий влияние контроля и качества производства</m:t>
                      </m:r>
                    </m:oMath>
                  </m:oMathPara>
                </a14:m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E19F0F-FEE7-46A3-BC9E-36D35105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38" y="2405930"/>
                <a:ext cx="2628839" cy="910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CB2812-94C1-47C0-B923-7BA7B5755610}"/>
                  </a:ext>
                </a:extLst>
              </p:cNvPr>
              <p:cNvSpPr txBox="1"/>
              <p:nvPr/>
            </p:nvSpPr>
            <p:spPr>
              <a:xfrm>
                <a:off x="5064292" y="3535729"/>
                <a:ext cx="3046490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𝑃𝑟𝑜𝑐𝑒𝑠𝑠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𝑃h𝑦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CB2812-94C1-47C0-B923-7BA7B5755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292" y="3535729"/>
                <a:ext cx="3046490" cy="490840"/>
              </a:xfrm>
              <a:prstGeom prst="rect">
                <a:avLst/>
              </a:prstGeom>
              <a:blipFill>
                <a:blip r:embed="rId6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2A1F6D-AAED-4708-AAF4-A898A56F196A}"/>
                  </a:ext>
                </a:extLst>
              </p:cNvPr>
              <p:cNvSpPr txBox="1"/>
              <p:nvPr/>
            </p:nvSpPr>
            <p:spPr>
              <a:xfrm>
                <a:off x="4745058" y="4697047"/>
                <a:ext cx="3838392" cy="11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𝑃h𝑦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𝑃h𝑎𝑠𝑒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𝑎𝑛𝑛𝑢𝑎𝑙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sz="2400" i="0">
                                          <a:latin typeface="Cambria Math" panose="02040503050406030204" pitchFamily="18" charset="0"/>
                                        </a:rPr>
                                        <m:t>8760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2A1F6D-AAED-4708-AAF4-A898A56F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058" y="4697047"/>
                <a:ext cx="3838392" cy="11382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>
            <a:extLst>
              <a:ext uri="{FF2B5EF4-FFF2-40B4-BE49-F238E27FC236}">
                <a16:creationId xmlns:a16="http://schemas.microsoft.com/office/drawing/2014/main" id="{676D21E1-2AFC-46C3-9F19-DAD273C69615}"/>
              </a:ext>
            </a:extLst>
          </p:cNvPr>
          <p:cNvSpPr/>
          <p:nvPr/>
        </p:nvSpPr>
        <p:spPr>
          <a:xfrm>
            <a:off x="5739030" y="3535729"/>
            <a:ext cx="592517" cy="545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07EA8E05-7822-4651-9862-A68072542E45}"/>
              </a:ext>
            </a:extLst>
          </p:cNvPr>
          <p:cNvSpPr/>
          <p:nvPr/>
        </p:nvSpPr>
        <p:spPr>
          <a:xfrm>
            <a:off x="6332389" y="3446635"/>
            <a:ext cx="1044941" cy="726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9929CF6-A0C3-48C8-8495-CEF247780EE3}"/>
              </a:ext>
            </a:extLst>
          </p:cNvPr>
          <p:cNvSpPr/>
          <p:nvPr/>
        </p:nvSpPr>
        <p:spPr>
          <a:xfrm>
            <a:off x="7377330" y="3515560"/>
            <a:ext cx="671513" cy="565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81CBE766-49BF-41D3-9B10-FDC0D739E153}"/>
              </a:ext>
            </a:extLst>
          </p:cNvPr>
          <p:cNvCxnSpPr>
            <a:cxnSpLocks/>
          </p:cNvCxnSpPr>
          <p:nvPr/>
        </p:nvCxnSpPr>
        <p:spPr>
          <a:xfrm flipH="1" flipV="1">
            <a:off x="5064292" y="3213100"/>
            <a:ext cx="995185" cy="322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E8A4D337-8ADE-46A0-862D-2F4FC25C5569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6854860" y="3006064"/>
            <a:ext cx="704256" cy="440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4E55ECED-92BF-4A9F-9664-DCBEE5734291}"/>
              </a:ext>
            </a:extLst>
          </p:cNvPr>
          <p:cNvCxnSpPr>
            <a:cxnSpLocks/>
          </p:cNvCxnSpPr>
          <p:nvPr/>
        </p:nvCxnSpPr>
        <p:spPr>
          <a:xfrm flipV="1">
            <a:off x="8044230" y="3781149"/>
            <a:ext cx="804618" cy="41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9421AB-11D4-48A1-9B5B-49282D2A6926}"/>
                  </a:ext>
                </a:extLst>
              </p:cNvPr>
              <p:cNvSpPr txBox="1"/>
              <p:nvPr/>
            </p:nvSpPr>
            <p:spPr>
              <a:xfrm>
                <a:off x="8648700" y="3353717"/>
                <a:ext cx="2604211" cy="612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2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оценка интенсивнос</m:t>
                    </m:r>
                  </m:oMath>
                </a14:m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ти  отказов физического воздействия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9421AB-11D4-48A1-9B5B-49282D2A6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00" y="3353717"/>
                <a:ext cx="2604211" cy="612155"/>
              </a:xfrm>
              <a:prstGeom prst="rect">
                <a:avLst/>
              </a:prstGeom>
              <a:blipFill>
                <a:blip r:embed="rId8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B02AEB86-AFFC-4FBE-8671-3342A4ED01A2}"/>
              </a:ext>
            </a:extLst>
          </p:cNvPr>
          <p:cNvSpPr txBox="1"/>
          <p:nvPr/>
        </p:nvSpPr>
        <p:spPr>
          <a:xfrm>
            <a:off x="8044230" y="4650609"/>
            <a:ext cx="41140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продолжительность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-ой фазы в течение одного года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F41073AD-46D7-4ACB-9E5E-5129D712ED37}"/>
              </a:ext>
            </a:extLst>
          </p:cNvPr>
          <p:cNvSpPr/>
          <p:nvPr/>
        </p:nvSpPr>
        <p:spPr>
          <a:xfrm>
            <a:off x="6604568" y="4843568"/>
            <a:ext cx="1044941" cy="50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A7E2B4A0-5316-467A-A929-06D45621FCE9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7377330" y="4789109"/>
            <a:ext cx="666900" cy="96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01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1481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1965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6322965B-72B9-4256-9306-81AC36CBE9EC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6615002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Влияние СМК на целевой уровень надежности РУ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434915-15EF-4DC5-A9B4-3122E0348801}"/>
              </a:ext>
            </a:extLst>
          </p:cNvPr>
          <p:cNvSpPr/>
          <p:nvPr/>
        </p:nvSpPr>
        <p:spPr>
          <a:xfrm>
            <a:off x="585898" y="2080411"/>
            <a:ext cx="568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Причины неэффективного функционирования СМК на предприятиях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4271C1E-FC8B-4F2C-938B-3D3519A7EF08}"/>
              </a:ext>
            </a:extLst>
          </p:cNvPr>
          <p:cNvSpPr/>
          <p:nvPr/>
        </p:nvSpPr>
        <p:spPr>
          <a:xfrm>
            <a:off x="415009" y="2789855"/>
            <a:ext cx="5680991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Отстраненность высшего руководства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Некомпетентность в интерпретации требований ISO 9001 (без учета отраслевой специфики)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Нарушение этапов процесса сертификации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Низкая достоверность статистических данных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Недостаточный объем аудиторских проверок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4425EB-E9A3-4401-8095-878A5DAEF092}"/>
              </a:ext>
            </a:extLst>
          </p:cNvPr>
          <p:cNvSpPr txBox="1"/>
          <p:nvPr/>
        </p:nvSpPr>
        <p:spPr>
          <a:xfrm>
            <a:off x="6266888" y="2745921"/>
            <a:ext cx="568099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данных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оценки «коэффициента качества производства», поэтому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расширять объем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экспертных оценок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Необходим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последовательный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контроль полноты выполнения необходимых требований (мероприятий).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895358-52B7-44F3-BA8E-60BCEC990EB2}"/>
              </a:ext>
            </a:extLst>
          </p:cNvPr>
          <p:cNvSpPr/>
          <p:nvPr/>
        </p:nvSpPr>
        <p:spPr>
          <a:xfrm>
            <a:off x="6266888" y="2099590"/>
            <a:ext cx="568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Меры по повышению эффективности СМК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2C23D1F-B040-43D1-87C6-4D993EC1C1DC}"/>
              </a:ext>
            </a:extLst>
          </p:cNvPr>
          <p:cNvCxnSpPr/>
          <p:nvPr/>
        </p:nvCxnSpPr>
        <p:spPr>
          <a:xfrm>
            <a:off x="6170950" y="1956347"/>
            <a:ext cx="6996" cy="4487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9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1481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718C2565-142A-4F42-9E38-571ECA44B123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7923102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Существующая методика оценки показателей надежности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748645-A135-47BA-9C51-59019E151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"/>
          <a:stretch/>
        </p:blipFill>
        <p:spPr>
          <a:xfrm>
            <a:off x="190911" y="1876424"/>
            <a:ext cx="11810178" cy="4806315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46FEF883-920E-45B8-B180-8CD54DDE5146}"/>
              </a:ext>
            </a:extLst>
          </p:cNvPr>
          <p:cNvSpPr/>
          <p:nvPr/>
        </p:nvSpPr>
        <p:spPr>
          <a:xfrm>
            <a:off x="7140848" y="4831829"/>
            <a:ext cx="1368152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7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4054147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EBD6B510-E99C-461F-936C-8CBACB3961A1}"/>
              </a:ext>
            </a:extLst>
          </p:cNvPr>
          <p:cNvSpPr txBox="1">
            <a:spLocks/>
          </p:cNvSpPr>
          <p:nvPr/>
        </p:nvSpPr>
        <p:spPr>
          <a:xfrm>
            <a:off x="585897" y="1309030"/>
            <a:ext cx="9253428" cy="6306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Разработанная методика оценки коэффициента качества производства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2903A-0E7E-4570-9AC8-E66D5D293E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76797" y="1673424"/>
            <a:ext cx="9505056" cy="4994076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096F88B-71AC-4EBB-AE58-5A4BEBE0F6A6}"/>
              </a:ext>
            </a:extLst>
          </p:cNvPr>
          <p:cNvSpPr/>
          <p:nvPr/>
        </p:nvSpPr>
        <p:spPr>
          <a:xfrm>
            <a:off x="3371850" y="3204058"/>
            <a:ext cx="838200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1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4004985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зарубежных подходов к методам оценке качества проектирования и производства электронных модулей телекоммуникационных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40904"/>
            <a:ext cx="979108" cy="417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6381720C-8366-49E8-A1A9-E2B5980B6B40}"/>
              </a:ext>
            </a:extLst>
          </p:cNvPr>
          <p:cNvSpPr txBox="1">
            <a:spLocks/>
          </p:cNvSpPr>
          <p:nvPr/>
        </p:nvSpPr>
        <p:spPr>
          <a:xfrm>
            <a:off x="585897" y="1309030"/>
            <a:ext cx="9253428" cy="6306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Разработанная методика оценки коэффициента качества производства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25C66B-EEF2-4AA6-B396-39D01A894E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52675" y="1691041"/>
            <a:ext cx="7053153" cy="49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1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8528</TotalTime>
  <Words>1216</Words>
  <Application>Microsoft Office PowerPoint</Application>
  <PresentationFormat>Широкоэкранный</PresentationFormat>
  <Paragraphs>159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Cambria Math</vt:lpstr>
      <vt:lpstr>HSE Sans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  <vt:lpstr>Актуальность</vt:lpstr>
      <vt:lpstr>Цель и задачи работы</vt:lpstr>
      <vt:lpstr>Методы оценки надежности ЭМ 1 уровня</vt:lpstr>
      <vt:lpstr>Методы оценки надежности ЭМ 1 уровня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Вячеслав Цветков</cp:lastModifiedBy>
  <cp:revision>38</cp:revision>
  <cp:lastPrinted>2021-11-11T13:08:42Z</cp:lastPrinted>
  <dcterms:created xsi:type="dcterms:W3CDTF">2021-11-11T08:52:47Z</dcterms:created>
  <dcterms:modified xsi:type="dcterms:W3CDTF">2025-04-17T16:17:06Z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