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4"/>
  </p:notesMasterIdLst>
  <p:sldIdLst>
    <p:sldId id="271" r:id="rId5"/>
    <p:sldId id="386" r:id="rId6"/>
    <p:sldId id="387" r:id="rId7"/>
    <p:sldId id="388" r:id="rId8"/>
    <p:sldId id="389" r:id="rId9"/>
    <p:sldId id="398" r:id="rId10"/>
    <p:sldId id="391" r:id="rId11"/>
    <p:sldId id="392" r:id="rId12"/>
    <p:sldId id="385" r:id="rId1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25" userDrawn="1">
          <p15:clr>
            <a:srgbClr val="A4A3A4"/>
          </p15:clr>
        </p15:guide>
        <p15:guide id="4" pos="1209" userDrawn="1">
          <p15:clr>
            <a:srgbClr val="A4A3A4"/>
          </p15:clr>
        </p15:guide>
        <p15:guide id="5" pos="2955" userDrawn="1">
          <p15:clr>
            <a:srgbClr val="A4A3A4"/>
          </p15:clr>
        </p15:guide>
        <p15:guide id="6" pos="2071" userDrawn="1">
          <p15:clr>
            <a:srgbClr val="A4A3A4"/>
          </p15:clr>
        </p15:guide>
        <p15:guide id="9" pos="3840" userDrawn="1">
          <p15:clr>
            <a:srgbClr val="A4A3A4"/>
          </p15:clr>
        </p15:guide>
        <p15:guide id="10" pos="4702" userDrawn="1">
          <p15:clr>
            <a:srgbClr val="A4A3A4"/>
          </p15:clr>
        </p15:guide>
        <p15:guide id="11" pos="5586" userDrawn="1">
          <p15:clr>
            <a:srgbClr val="A4A3A4"/>
          </p15:clr>
        </p15:guide>
        <p15:guide id="12" pos="7333" userDrawn="1">
          <p15:clr>
            <a:srgbClr val="A4A3A4"/>
          </p15:clr>
        </p15:guide>
        <p15:guide id="13" orient="horz" pos="3952" userDrawn="1">
          <p15:clr>
            <a:srgbClr val="A4A3A4"/>
          </p15:clr>
        </p15:guide>
        <p15:guide id="15" pos="6471" userDrawn="1">
          <p15:clr>
            <a:srgbClr val="A4A3A4"/>
          </p15:clr>
        </p15:guide>
        <p15:guide id="16" orient="horz" pos="91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Кутьков Юрий Юрьевич" initials="КЮЮ" lastIdx="4" clrIdx="0">
    <p:extLst>
      <p:ext uri="{19B8F6BF-5375-455C-9EA6-DF929625EA0E}">
        <p15:presenceInfo xmlns:p15="http://schemas.microsoft.com/office/powerpoint/2012/main" userId="S::ykutkov@hse.ru::45dbd1ed-eea1-4925-9fa4-5001421b49d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29C63"/>
    <a:srgbClr val="E61F3D"/>
    <a:srgbClr val="02060E"/>
    <a:srgbClr val="96628C"/>
    <a:srgbClr val="11A0D7"/>
    <a:srgbClr val="CD5A5A"/>
    <a:srgbClr val="FFD746"/>
    <a:srgbClr val="0E2D69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26" autoAdjust="0"/>
  </p:normalViewPr>
  <p:slideViewPr>
    <p:cSldViewPr snapToGrid="0" snapToObjects="1">
      <p:cViewPr varScale="1">
        <p:scale>
          <a:sx n="100" d="100"/>
          <a:sy n="100" d="100"/>
        </p:scale>
        <p:origin x="990" y="84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orient="horz" pos="3952"/>
        <p:guide pos="6471"/>
        <p:guide orient="horz" pos="9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34" d="100"/>
          <a:sy n="134" d="100"/>
        </p:scale>
        <p:origin x="3648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1BF4-8B2C-784B-9959-B59A059012C3}" type="datetimeFigureOut">
              <a:rPr lang="x-none" smtClean="0"/>
              <a:t>08.04.2025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48903-8EB5-294E-A216-6B54B036878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1680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8" descr="A blue circle with white text&#10;&#10;Description automatically generated with low confidence">
            <a:extLst>
              <a:ext uri="{FF2B5EF4-FFF2-40B4-BE49-F238E27FC236}">
                <a16:creationId xmlns:a16="http://schemas.microsoft.com/office/drawing/2014/main" id="{BA292C80-0DA8-194A-9A66-279048FA2A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59" y="962173"/>
            <a:ext cx="886499" cy="886499"/>
          </a:xfrm>
          <a:prstGeom prst="rect">
            <a:avLst/>
          </a:prstGeom>
        </p:spPr>
      </p:pic>
      <p:cxnSp>
        <p:nvCxnSpPr>
          <p:cNvPr id="11" name="Straight Connector 48">
            <a:extLst>
              <a:ext uri="{FF2B5EF4-FFF2-40B4-BE49-F238E27FC236}">
                <a16:creationId xmlns:a16="http://schemas.microsoft.com/office/drawing/2014/main" id="{313EF906-5BAC-0141-A198-076E155DF9E2}"/>
              </a:ext>
            </a:extLst>
          </p:cNvPr>
          <p:cNvCxnSpPr>
            <a:cxnSpLocks/>
          </p:cNvCxnSpPr>
          <p:nvPr userDrawn="1"/>
        </p:nvCxnSpPr>
        <p:spPr>
          <a:xfrm>
            <a:off x="6090212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50">
            <a:extLst>
              <a:ext uri="{FF2B5EF4-FFF2-40B4-BE49-F238E27FC236}">
                <a16:creationId xmlns:a16="http://schemas.microsoft.com/office/drawing/2014/main" id="{61206A97-26F2-E646-8775-9928FEF465B5}"/>
              </a:ext>
            </a:extLst>
          </p:cNvPr>
          <p:cNvCxnSpPr>
            <a:cxnSpLocks/>
          </p:cNvCxnSpPr>
          <p:nvPr userDrawn="1"/>
        </p:nvCxnSpPr>
        <p:spPr>
          <a:xfrm>
            <a:off x="8642581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51">
            <a:extLst>
              <a:ext uri="{FF2B5EF4-FFF2-40B4-BE49-F238E27FC236}">
                <a16:creationId xmlns:a16="http://schemas.microsoft.com/office/drawing/2014/main" id="{28E0E5F6-C1CA-9B41-B1DB-6E4FB509084D}"/>
              </a:ext>
            </a:extLst>
          </p:cNvPr>
          <p:cNvCxnSpPr>
            <a:cxnSpLocks/>
          </p:cNvCxnSpPr>
          <p:nvPr userDrawn="1"/>
        </p:nvCxnSpPr>
        <p:spPr>
          <a:xfrm>
            <a:off x="11179047" y="985336"/>
            <a:ext cx="0" cy="840173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6007C52F-2E27-E24A-B9DC-AAAB052DB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7967" y="2404670"/>
            <a:ext cx="7634059" cy="1978323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4300" b="0" i="0" baseline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презентации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может быть набрано в две </a:t>
            </a:r>
            <a:b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4400" dirty="0">
                <a:solidFill>
                  <a:srgbClr val="102D69"/>
                </a:solidFill>
                <a:latin typeface="HSE Sans" panose="02000000000000000000" pitchFamily="2" charset="0"/>
              </a:rPr>
              <a:t>или три строки (43 </a:t>
            </a:r>
            <a:r>
              <a:rPr lang="en-GB" sz="4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4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4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0" name="Текст 19">
            <a:extLst>
              <a:ext uri="{FF2B5EF4-FFF2-40B4-BE49-F238E27FC236}">
                <a16:creationId xmlns:a16="http://schemas.microsoft.com/office/drawing/2014/main" id="{18109844-C2E7-354F-9C01-8834E4DCE3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4947" y="1187841"/>
            <a:ext cx="3848717" cy="435163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 i="0">
                <a:latin typeface="HSE Sans" panose="02000000000000000000" pitchFamily="2" charset="0"/>
              </a:defRPr>
            </a:lvl1pPr>
            <a:lvl2pPr marL="457200" indent="0" algn="l">
              <a:buNone/>
              <a:defRPr sz="1600" b="0" i="0">
                <a:latin typeface="HSE Sans" panose="02000000000000000000" pitchFamily="2" charset="0"/>
              </a:defRPr>
            </a:lvl2pPr>
            <a:lvl3pPr marL="914400" indent="0" algn="l">
              <a:buNone/>
              <a:defRPr sz="1600" b="0" i="0">
                <a:latin typeface="HSE Sans" panose="02000000000000000000" pitchFamily="2" charset="0"/>
              </a:defRPr>
            </a:lvl3pPr>
            <a:lvl4pPr marL="1371600" indent="0" algn="l">
              <a:buNone/>
              <a:defRPr sz="1600" b="0" i="0">
                <a:latin typeface="HSE Sans" panose="02000000000000000000" pitchFamily="2" charset="0"/>
              </a:defRPr>
            </a:lvl4pPr>
            <a:lvl5pPr marL="1828800" indent="0" algn="l">
              <a:buNone/>
              <a:defRPr sz="1600" b="0" i="0">
                <a:latin typeface="HSE Sans" panose="02000000000000000000" pitchFamily="2" charset="0"/>
              </a:defRPr>
            </a:lvl5pPr>
          </a:lstStyle>
          <a:p>
            <a:r>
              <a:rPr lang="ru-RU" dirty="0">
                <a:latin typeface="HSE Sans" panose="02000000000000000000" pitchFamily="2" charset="0"/>
              </a:rPr>
              <a:t>Название факультета</a:t>
            </a:r>
            <a:br>
              <a:rPr lang="ru-RU" dirty="0">
                <a:latin typeface="HSE Sans" panose="02000000000000000000" pitchFamily="2" charset="0"/>
              </a:rPr>
            </a:br>
            <a:r>
              <a:rPr lang="ru-RU" dirty="0">
                <a:latin typeface="HSE Sans" panose="02000000000000000000" pitchFamily="2" charset="0"/>
              </a:rPr>
              <a:t>в две строки</a:t>
            </a:r>
            <a:r>
              <a:rPr lang="en-GB" dirty="0">
                <a:latin typeface="HSE Sans" panose="02000000000000000000" pitchFamily="2" charset="0"/>
              </a:rPr>
              <a:t> (16 </a:t>
            </a:r>
            <a:r>
              <a:rPr lang="en-GB" dirty="0" err="1">
                <a:latin typeface="HSE Sans" panose="02000000000000000000" pitchFamily="2" charset="0"/>
              </a:rPr>
              <a:t>pt</a:t>
            </a:r>
            <a:r>
              <a:rPr lang="en-GB" dirty="0">
                <a:latin typeface="HSE Sans" panose="02000000000000000000" pitchFamily="2" charset="0"/>
              </a:rPr>
              <a:t>)</a:t>
            </a:r>
            <a:endParaRPr lang="ru-RU" dirty="0">
              <a:latin typeface="HSE Sans" panose="02000000000000000000" pitchFamily="2" charset="0"/>
            </a:endParaRPr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40A04329-C800-BB42-BFE0-7E3C68848D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59420" y="1173829"/>
            <a:ext cx="2278063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7" name="Текст 26">
            <a:extLst>
              <a:ext uri="{FF2B5EF4-FFF2-40B4-BE49-F238E27FC236}">
                <a16:creationId xmlns:a16="http://schemas.microsoft.com/office/drawing/2014/main" id="{98337931-3EC2-F348-99EA-860F4FFDC188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8786720" y="1173829"/>
            <a:ext cx="2217738" cy="463186"/>
          </a:xfrm>
        </p:spPr>
        <p:txBody>
          <a:bodyPr lIns="0" tIns="0" rIns="0" bIns="0"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200" dirty="0">
                <a:latin typeface="HSE Sans" panose="02000000000000000000" pitchFamily="2" charset="0"/>
              </a:rPr>
              <a:t>Москва</a:t>
            </a:r>
            <a:br>
              <a:rPr lang="ru-RU" sz="1200" dirty="0">
                <a:latin typeface="HSE Sans" panose="02000000000000000000" pitchFamily="2" charset="0"/>
              </a:rPr>
            </a:br>
            <a:r>
              <a:rPr lang="ru-RU" sz="1200" dirty="0">
                <a:latin typeface="HSE Sans" panose="02000000000000000000" pitchFamily="2" charset="0"/>
              </a:rPr>
              <a:t>2022</a:t>
            </a:r>
            <a:r>
              <a:rPr lang="en-GB" sz="1200" dirty="0">
                <a:latin typeface="HSE Sans" panose="02000000000000000000" pitchFamily="2" charset="0"/>
              </a:rPr>
              <a:t> (12pt)</a:t>
            </a:r>
            <a:endParaRPr lang="ru-RU" sz="1200" dirty="0">
              <a:latin typeface="HSE Sans" panose="02000000000000000000" pitchFamily="2" charset="0"/>
            </a:endParaRPr>
          </a:p>
        </p:txBody>
      </p:sp>
      <p:sp>
        <p:nvSpPr>
          <p:cNvPr id="29" name="Текст 28">
            <a:extLst>
              <a:ext uri="{FF2B5EF4-FFF2-40B4-BE49-F238E27FC236}">
                <a16:creationId xmlns:a16="http://schemas.microsoft.com/office/drawing/2014/main" id="{EEA7A79B-D410-B44F-BF32-C3EAEFC20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7967" y="4824914"/>
            <a:ext cx="7625267" cy="652860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dirty="0">
                <a:latin typeface="HSE Sans" panose="02000000000000000000" pitchFamily="2" charset="0"/>
              </a:rPr>
              <a:t>Если нужно больше места, то используйте подзаголовок</a:t>
            </a:r>
            <a:r>
              <a:rPr lang="en-GB" sz="1600" dirty="0">
                <a:latin typeface="HSE Sans" panose="02000000000000000000" pitchFamily="2" charset="0"/>
              </a:rPr>
              <a:t> (16 </a:t>
            </a:r>
            <a:r>
              <a:rPr lang="en-GB" sz="1600" dirty="0" err="1">
                <a:latin typeface="HSE Sans" panose="02000000000000000000" pitchFamily="2" charset="0"/>
              </a:rPr>
              <a:t>pt</a:t>
            </a:r>
            <a:r>
              <a:rPr lang="en-GB" sz="1600" dirty="0">
                <a:latin typeface="HSE Sans" panose="02000000000000000000" pitchFamily="2" charset="0"/>
              </a:rPr>
              <a:t>)</a:t>
            </a:r>
            <a:endParaRPr lang="ru-RU" sz="16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59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в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328428E-0D3D-6E4B-BAC0-3F63BAF7DB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86CF47C6-D972-9E44-A717-6848F348939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412FEF63-77C0-7C4A-B9BE-4BC0EEEEB78C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C4F550E9-E979-284D-B65F-44E092DD9D0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A39D099-B515-F343-BF7A-A95468DA3860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396B1F99-9711-C64F-A7C9-4F1D89E7F11D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9C21DFE9-C3B2-C54E-9275-7776355F73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5A73F99D-6D58-724E-ADB3-150D9B24F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7E89E360-BE39-5041-BAD6-C7B708340A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9" name="Заголовок 31">
            <a:extLst>
              <a:ext uri="{FF2B5EF4-FFF2-40B4-BE49-F238E27FC236}">
                <a16:creationId xmlns:a16="http://schemas.microsoft.com/office/drawing/2014/main" id="{1C20890C-BC1C-0745-9AF3-46700BA27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Дополнительная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цветовая гамма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CA2589F7-4500-024F-8E07-D726629A599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Для оформления графиков, таблиц, диаграмм могут потребоваться дополнительные цвета и вы совершенно правы, задавая вопрос, какие цвета использовать и где их взять. Мы предлагаем использовать палитру цветов Вышки для этих целей.</a:t>
            </a:r>
          </a:p>
        </p:txBody>
      </p:sp>
      <p:sp>
        <p:nvSpPr>
          <p:cNvPr id="21" name="Oval 5">
            <a:extLst>
              <a:ext uri="{FF2B5EF4-FFF2-40B4-BE49-F238E27FC236}">
                <a16:creationId xmlns:a16="http://schemas.microsoft.com/office/drawing/2014/main" id="{D2CA403A-98E7-6C42-8F44-30AB6622C802}"/>
              </a:ext>
            </a:extLst>
          </p:cNvPr>
          <p:cNvSpPr/>
          <p:nvPr userDrawn="1"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Oval 20">
            <a:extLst>
              <a:ext uri="{FF2B5EF4-FFF2-40B4-BE49-F238E27FC236}">
                <a16:creationId xmlns:a16="http://schemas.microsoft.com/office/drawing/2014/main" id="{42ABAA5D-E7AB-6E48-9D43-A48178C9BDD4}"/>
              </a:ext>
            </a:extLst>
          </p:cNvPr>
          <p:cNvSpPr/>
          <p:nvPr userDrawn="1"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09F185A-8F67-9C42-A7C5-87E483F4FC19}"/>
              </a:ext>
            </a:extLst>
          </p:cNvPr>
          <p:cNvSpPr/>
          <p:nvPr userDrawn="1"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79AE0F6-4E37-6C4D-AF45-824EEE489A15}"/>
              </a:ext>
            </a:extLst>
          </p:cNvPr>
          <p:cNvSpPr/>
          <p:nvPr userDrawn="1"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Oval 26">
            <a:extLst>
              <a:ext uri="{FF2B5EF4-FFF2-40B4-BE49-F238E27FC236}">
                <a16:creationId xmlns:a16="http://schemas.microsoft.com/office/drawing/2014/main" id="{330C0EA4-7FD1-CE4D-AC95-8C484C5AC790}"/>
              </a:ext>
            </a:extLst>
          </p:cNvPr>
          <p:cNvSpPr/>
          <p:nvPr userDrawn="1"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Oval 29">
            <a:extLst>
              <a:ext uri="{FF2B5EF4-FFF2-40B4-BE49-F238E27FC236}">
                <a16:creationId xmlns:a16="http://schemas.microsoft.com/office/drawing/2014/main" id="{4C53CF3D-7EFB-DF4F-8EA6-5644574E9AFB}"/>
              </a:ext>
            </a:extLst>
          </p:cNvPr>
          <p:cNvSpPr/>
          <p:nvPr userDrawn="1"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Oval 33">
            <a:extLst>
              <a:ext uri="{FF2B5EF4-FFF2-40B4-BE49-F238E27FC236}">
                <a16:creationId xmlns:a16="http://schemas.microsoft.com/office/drawing/2014/main" id="{B42CE88A-E9A3-2A4E-BD50-EB37311F39EC}"/>
              </a:ext>
            </a:extLst>
          </p:cNvPr>
          <p:cNvSpPr/>
          <p:nvPr userDrawn="1"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Oval 34">
            <a:extLst>
              <a:ext uri="{FF2B5EF4-FFF2-40B4-BE49-F238E27FC236}">
                <a16:creationId xmlns:a16="http://schemas.microsoft.com/office/drawing/2014/main" id="{B699EFDF-DB9D-3C4F-9D1F-461508017BDA}"/>
              </a:ext>
            </a:extLst>
          </p:cNvPr>
          <p:cNvSpPr/>
          <p:nvPr userDrawn="1"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Oval 35">
            <a:extLst>
              <a:ext uri="{FF2B5EF4-FFF2-40B4-BE49-F238E27FC236}">
                <a16:creationId xmlns:a16="http://schemas.microsoft.com/office/drawing/2014/main" id="{5DF3131C-EEA1-5446-B567-C9DA0A2A1AFF}"/>
              </a:ext>
            </a:extLst>
          </p:cNvPr>
          <p:cNvSpPr/>
          <p:nvPr userDrawn="1"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Oval 36">
            <a:extLst>
              <a:ext uri="{FF2B5EF4-FFF2-40B4-BE49-F238E27FC236}">
                <a16:creationId xmlns:a16="http://schemas.microsoft.com/office/drawing/2014/main" id="{6D03B317-B61D-2945-8C0A-A6EBD87ACD07}"/>
              </a:ext>
            </a:extLst>
          </p:cNvPr>
          <p:cNvSpPr/>
          <p:nvPr userDrawn="1"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Oval 37">
            <a:extLst>
              <a:ext uri="{FF2B5EF4-FFF2-40B4-BE49-F238E27FC236}">
                <a16:creationId xmlns:a16="http://schemas.microsoft.com/office/drawing/2014/main" id="{9C0266F1-C0B7-624A-A873-5F2C8801E766}"/>
              </a:ext>
            </a:extLst>
          </p:cNvPr>
          <p:cNvSpPr/>
          <p:nvPr userDrawn="1"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Oval 38">
            <a:extLst>
              <a:ext uri="{FF2B5EF4-FFF2-40B4-BE49-F238E27FC236}">
                <a16:creationId xmlns:a16="http://schemas.microsoft.com/office/drawing/2014/main" id="{30C0C10E-388C-9843-8270-19D471BD3756}"/>
              </a:ext>
            </a:extLst>
          </p:cNvPr>
          <p:cNvSpPr/>
          <p:nvPr userDrawn="1"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Oval 39">
            <a:extLst>
              <a:ext uri="{FF2B5EF4-FFF2-40B4-BE49-F238E27FC236}">
                <a16:creationId xmlns:a16="http://schemas.microsoft.com/office/drawing/2014/main" id="{87047EA3-79D2-8644-A568-E64AA1D7D370}"/>
              </a:ext>
            </a:extLst>
          </p:cNvPr>
          <p:cNvSpPr/>
          <p:nvPr userDrawn="1"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4" name="Oval 40">
            <a:extLst>
              <a:ext uri="{FF2B5EF4-FFF2-40B4-BE49-F238E27FC236}">
                <a16:creationId xmlns:a16="http://schemas.microsoft.com/office/drawing/2014/main" id="{7F5D1C6B-4E6B-0346-A5DC-C511DB14EFD6}"/>
              </a:ext>
            </a:extLst>
          </p:cNvPr>
          <p:cNvSpPr/>
          <p:nvPr userDrawn="1"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5" name="Oval 41">
            <a:extLst>
              <a:ext uri="{FF2B5EF4-FFF2-40B4-BE49-F238E27FC236}">
                <a16:creationId xmlns:a16="http://schemas.microsoft.com/office/drawing/2014/main" id="{EB421DBA-35DE-2C4F-A89E-27F0998EF4E8}"/>
              </a:ext>
            </a:extLst>
          </p:cNvPr>
          <p:cNvSpPr/>
          <p:nvPr userDrawn="1"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6" name="Oval 42">
            <a:extLst>
              <a:ext uri="{FF2B5EF4-FFF2-40B4-BE49-F238E27FC236}">
                <a16:creationId xmlns:a16="http://schemas.microsoft.com/office/drawing/2014/main" id="{081BD842-A9A1-5B44-81ED-A97BA390032B}"/>
              </a:ext>
            </a:extLst>
          </p:cNvPr>
          <p:cNvSpPr/>
          <p:nvPr userDrawn="1"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Oval 43">
            <a:extLst>
              <a:ext uri="{FF2B5EF4-FFF2-40B4-BE49-F238E27FC236}">
                <a16:creationId xmlns:a16="http://schemas.microsoft.com/office/drawing/2014/main" id="{036EE7D2-A33A-434C-B272-C82E2CDD4D4D}"/>
              </a:ext>
            </a:extLst>
          </p:cNvPr>
          <p:cNvSpPr/>
          <p:nvPr userDrawn="1"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Oval 44">
            <a:extLst>
              <a:ext uri="{FF2B5EF4-FFF2-40B4-BE49-F238E27FC236}">
                <a16:creationId xmlns:a16="http://schemas.microsoft.com/office/drawing/2014/main" id="{7DD65DA4-F076-C242-813E-8C17DCABCCFB}"/>
              </a:ext>
            </a:extLst>
          </p:cNvPr>
          <p:cNvSpPr/>
          <p:nvPr userDrawn="1"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9" name="Oval 45">
            <a:extLst>
              <a:ext uri="{FF2B5EF4-FFF2-40B4-BE49-F238E27FC236}">
                <a16:creationId xmlns:a16="http://schemas.microsoft.com/office/drawing/2014/main" id="{8A44D99D-BF66-2848-B460-F59D8ECF5690}"/>
              </a:ext>
            </a:extLst>
          </p:cNvPr>
          <p:cNvSpPr/>
          <p:nvPr userDrawn="1"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46">
            <a:extLst>
              <a:ext uri="{FF2B5EF4-FFF2-40B4-BE49-F238E27FC236}">
                <a16:creationId xmlns:a16="http://schemas.microsoft.com/office/drawing/2014/main" id="{9B130CEB-3D74-B647-BA6B-32F7D70FD354}"/>
              </a:ext>
            </a:extLst>
          </p:cNvPr>
          <p:cNvSpPr/>
          <p:nvPr userDrawn="1"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67054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A7FA04E4-3213-8F41-B068-4DC2814414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938052A0-3DF0-DC47-B7E0-C20EF981C230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8C6147F0-3CA1-264C-B2B2-F88597196943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2CDF50E-4D58-AF4A-ABFD-140AF88B3681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2171D1-2A5B-7A4A-9760-17CCE51B980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3C71A0C3-CD3E-0748-98E5-6B2507CAB296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9856D01B-EC9A-6047-B7FB-D47084AB3F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83E23342-AC91-354A-9A28-A14FF7BADC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BB1CCE68-8F57-1A41-BC43-633D2EFC80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20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чист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064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84653" y="1447790"/>
            <a:ext cx="4325167" cy="4325107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x-none" sz="28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8" y="1447790"/>
            <a:ext cx="524556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5245561" cy="3393234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87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FDC66DB8-29BC-5940-A721-40F1002145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DE27C859-478F-3648-8A9D-2C85DBDCAC09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58EA1144-CFD8-1D47-B430-7014F576043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96EDC73C-5A3C-014E-8E52-04CAFCA9B20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5E88681-53A8-3B45-B80A-372EDFB53883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EDA7D8BF-DF37-704F-B77F-7E40752ACE25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5026DBD8-54A3-1446-9D3B-BA2B3846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E8AA3569-5054-7D47-AB14-BCFB0440D0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Заголовок 31">
            <a:extLst>
              <a:ext uri="{FF2B5EF4-FFF2-40B4-BE49-F238E27FC236}">
                <a16:creationId xmlns:a16="http://schemas.microsoft.com/office/drawing/2014/main" id="{76942483-EB13-0A4B-8060-DB65024C2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66FAD63B-F743-0F47-BBE3-D7731766705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7" y="2379663"/>
            <a:ext cx="11057971" cy="3745092"/>
          </a:xfrm>
        </p:spPr>
        <p:txBody>
          <a:bodyPr lIns="0" tIns="0" rIns="0" numCol="3" spcCol="2520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300" dirty="0">
                <a:latin typeface="HSE Sans" panose="02000000000000000000" pitchFamily="2" charset="0"/>
              </a:rPr>
              <a:t>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 Если текста много, то рекомендуем набирать его в несколько колонок, две или три. 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</a:t>
            </a:r>
          </a:p>
        </p:txBody>
      </p:sp>
      <p:sp>
        <p:nvSpPr>
          <p:cNvPr id="18" name="Текст 39">
            <a:extLst>
              <a:ext uri="{FF2B5EF4-FFF2-40B4-BE49-F238E27FC236}">
                <a16:creationId xmlns:a16="http://schemas.microsoft.com/office/drawing/2014/main" id="{8A048480-30C9-044E-8C2E-0F67398FEE1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18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_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0E78CA68-7A0C-CF41-9AC6-A547FB9EC3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45DC512A-A23B-B24D-A1F6-6793976867CF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21F91649-DF0F-5F45-A43B-2CED9ACDD04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3137B760-1A50-1845-B7F2-1EF31C71C72B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5ECCF8F-5855-7943-B503-5573887A534D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FB81B23D-CDD8-E64C-9887-3540F7EE1C4B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C2D710AE-3CBE-5940-A7EB-F96132E659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FCC5A33D-0A3C-F140-B745-367744A5F3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5">
            <a:extLst>
              <a:ext uri="{FF2B5EF4-FFF2-40B4-BE49-F238E27FC236}">
                <a16:creationId xmlns:a16="http://schemas.microsoft.com/office/drawing/2014/main" id="{5163BE0A-A745-414A-AF21-D968BD69D2D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B3D47CF6-5FC1-2346-8894-A7CC39063D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CD14B8F3-89C2-9F45-809E-D1EAF85AC5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59892" y="2379663"/>
            <a:ext cx="5383968" cy="3451794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3200" dirty="0">
                <a:solidFill>
                  <a:srgbClr val="102D69"/>
                </a:solidFill>
                <a:latin typeface="HSE Sans" panose="02000000000000000000" pitchFamily="2" charset="0"/>
              </a:rPr>
              <a:t>Небольшую фразу, с важной информацией, можно выделить, набрав ее более крупным кеглем, чем обычный  текст. Делать это часто не рекомендуется.</a:t>
            </a:r>
          </a:p>
          <a:p>
            <a:pPr lvl="0"/>
            <a:endParaRPr lang="ru-RU" dirty="0"/>
          </a:p>
        </p:txBody>
      </p:sp>
      <p:sp>
        <p:nvSpPr>
          <p:cNvPr id="24" name="Текст 39">
            <a:extLst>
              <a:ext uri="{FF2B5EF4-FFF2-40B4-BE49-F238E27FC236}">
                <a16:creationId xmlns:a16="http://schemas.microsoft.com/office/drawing/2014/main" id="{3BE4279A-8109-B244-B721-18F10C696B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5" name="Заголовок 31">
            <a:extLst>
              <a:ext uri="{FF2B5EF4-FFF2-40B4-BE49-F238E27FC236}">
                <a16:creationId xmlns:a16="http://schemas.microsoft.com/office/drawing/2014/main" id="{B32DC3D4-97A5-3E4F-A29B-422D5E3129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795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Icon&#10;&#10;Description automatically generated">
            <a:extLst>
              <a:ext uri="{FF2B5EF4-FFF2-40B4-BE49-F238E27FC236}">
                <a16:creationId xmlns:a16="http://schemas.microsoft.com/office/drawing/2014/main" id="{9E89D752-CAC6-0943-9A3D-4C52DBF50C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8" name="Straight Connector 19">
            <a:extLst>
              <a:ext uri="{FF2B5EF4-FFF2-40B4-BE49-F238E27FC236}">
                <a16:creationId xmlns:a16="http://schemas.microsoft.com/office/drawing/2014/main" id="{64D89E64-93BB-044D-B3D4-8F2679C5CA4C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1">
            <a:extLst>
              <a:ext uri="{FF2B5EF4-FFF2-40B4-BE49-F238E27FC236}">
                <a16:creationId xmlns:a16="http://schemas.microsoft.com/office/drawing/2014/main" id="{D0C3B169-866D-C645-AF76-00F8C2A97E9B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>
            <a:extLst>
              <a:ext uri="{FF2B5EF4-FFF2-40B4-BE49-F238E27FC236}">
                <a16:creationId xmlns:a16="http://schemas.microsoft.com/office/drawing/2014/main" id="{FDDF48AB-D8AE-0E42-A544-8EA5B8744778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6DF89EC-1E7C-3B40-85F4-6D19A7D29AC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2" name="Straight Connector 59">
            <a:extLst>
              <a:ext uri="{FF2B5EF4-FFF2-40B4-BE49-F238E27FC236}">
                <a16:creationId xmlns:a16="http://schemas.microsoft.com/office/drawing/2014/main" id="{019D6862-BD52-734D-9E19-38C147CA2D2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7">
            <a:extLst>
              <a:ext uri="{FF2B5EF4-FFF2-40B4-BE49-F238E27FC236}">
                <a16:creationId xmlns:a16="http://schemas.microsoft.com/office/drawing/2014/main" id="{A9BD5ADD-B3F2-C342-82F7-83683F040D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4F15CBC0-FC8B-744E-95A7-C9863CDC31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6" name="Текст 39">
            <a:extLst>
              <a:ext uri="{FF2B5EF4-FFF2-40B4-BE49-F238E27FC236}">
                <a16:creationId xmlns:a16="http://schemas.microsoft.com/office/drawing/2014/main" id="{BC3B54AA-A0BD-E646-B3B7-C0E724D26D2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B3F16318-C9C3-B948-A508-4BC53D0B7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9" y="1447790"/>
            <a:ext cx="4322530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</a:t>
            </a:r>
            <a:b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8" name="Текст 35">
            <a:extLst>
              <a:ext uri="{FF2B5EF4-FFF2-40B4-BE49-F238E27FC236}">
                <a16:creationId xmlns:a16="http://schemas.microsoft.com/office/drawing/2014/main" id="{23B3E5FB-BBCE-4149-AD9A-8CAB06CC9FC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  <p:sp>
        <p:nvSpPr>
          <p:cNvPr id="19" name="Текст 35">
            <a:extLst>
              <a:ext uri="{FF2B5EF4-FFF2-40B4-BE49-F238E27FC236}">
                <a16:creationId xmlns:a16="http://schemas.microsoft.com/office/drawing/2014/main" id="{658542D3-7E45-6E46-8039-27C4C43DD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57965DCA-4776-7546-97FD-A69317A34CF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13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11D7C3EB-CCEB-E142-9753-8B2D75A0A8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527C9F89-51CC-D243-9351-73AB081DB944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F09EE119-6C80-E846-95F9-BB3907664128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6C0A681B-44BF-6A46-98D8-483EF13B9114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65A5D7C-EB12-9D4D-A99A-4B26C81B738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D4C3D74D-BE91-9547-ADCA-ACCE93C18789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3E0AB43B-5E98-6042-A282-C61E0C5A37B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7388A8DF-D130-5445-A3F8-F96E1202BA1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02CBC466-1703-7541-94E4-AC76F4E6D9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0" name="Текст 35">
            <a:extLst>
              <a:ext uri="{FF2B5EF4-FFF2-40B4-BE49-F238E27FC236}">
                <a16:creationId xmlns:a16="http://schemas.microsoft.com/office/drawing/2014/main" id="{5812BF3C-1D24-3640-84D2-BFFCA525AE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5897" y="5183249"/>
            <a:ext cx="3934345" cy="553998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Примечания, или любая другая пояснительная или дополнительная информация набираются шрифтом размером 10 </a:t>
            </a:r>
            <a:r>
              <a:rPr lang="en-GB" sz="1000" dirty="0" err="1">
                <a:latin typeface="HSE Sans" panose="02000000000000000000" pitchFamily="2" charset="0"/>
              </a:rPr>
              <a:t>pt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21" name="Диаграмма 7">
            <a:extLst>
              <a:ext uri="{FF2B5EF4-FFF2-40B4-BE49-F238E27FC236}">
                <a16:creationId xmlns:a16="http://schemas.microsoft.com/office/drawing/2014/main" id="{BCBBDD44-9DC9-F74E-979F-120A7BBD4EE1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272097" y="1447790"/>
            <a:ext cx="6371768" cy="4289457"/>
          </a:xfrm>
        </p:spPr>
        <p:txBody>
          <a:bodyPr/>
          <a:lstStyle/>
          <a:p>
            <a:endParaRPr lang="ru-RU"/>
          </a:p>
        </p:txBody>
      </p:sp>
      <p:sp>
        <p:nvSpPr>
          <p:cNvPr id="23" name="Текст 22">
            <a:extLst>
              <a:ext uri="{FF2B5EF4-FFF2-40B4-BE49-F238E27FC236}">
                <a16:creationId xmlns:a16="http://schemas.microsoft.com/office/drawing/2014/main" id="{7C68DF7B-E804-E44B-83DF-5DC36AF76F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8" y="1447064"/>
            <a:ext cx="4322762" cy="703205"/>
          </a:xfr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графика. Обратите внимание, что название графика набирается меньшим кеглем, чем заголовок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 (16pt)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8" name="Текст 35">
            <a:extLst>
              <a:ext uri="{FF2B5EF4-FFF2-40B4-BE49-F238E27FC236}">
                <a16:creationId xmlns:a16="http://schemas.microsoft.com/office/drawing/2014/main" id="{89E931D8-2901-A54D-86EA-096E47B8188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5898" y="2379663"/>
            <a:ext cx="4322531" cy="239937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88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ы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Icon&#10;&#10;Description automatically generated">
            <a:extLst>
              <a:ext uri="{FF2B5EF4-FFF2-40B4-BE49-F238E27FC236}">
                <a16:creationId xmlns:a16="http://schemas.microsoft.com/office/drawing/2014/main" id="{E9A64721-E55E-8749-B29E-51DD895593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B0C162B7-B84F-874A-960E-31F512518C6E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>
            <a:extLst>
              <a:ext uri="{FF2B5EF4-FFF2-40B4-BE49-F238E27FC236}">
                <a16:creationId xmlns:a16="http://schemas.microsoft.com/office/drawing/2014/main" id="{1CB321BB-9FE3-294F-85D8-AA7DC75CA4AF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5">
            <a:extLst>
              <a:ext uri="{FF2B5EF4-FFF2-40B4-BE49-F238E27FC236}">
                <a16:creationId xmlns:a16="http://schemas.microsoft.com/office/drawing/2014/main" id="{0A610A45-8712-8A45-AFB3-931CF468EC32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0460EF6-ECAD-8941-8132-1B3E005D6067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1" name="Straight Connector 59">
            <a:extLst>
              <a:ext uri="{FF2B5EF4-FFF2-40B4-BE49-F238E27FC236}">
                <a16:creationId xmlns:a16="http://schemas.microsoft.com/office/drawing/2014/main" id="{41AE56A2-5FAA-FD44-AE1A-338E1E304184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37">
            <a:extLst>
              <a:ext uri="{FF2B5EF4-FFF2-40B4-BE49-F238E27FC236}">
                <a16:creationId xmlns:a16="http://schemas.microsoft.com/office/drawing/2014/main" id="{D9986185-6D5E-FD48-A5CA-AF2D5B58A3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3" name="Текст 39">
            <a:extLst>
              <a:ext uri="{FF2B5EF4-FFF2-40B4-BE49-F238E27FC236}">
                <a16:creationId xmlns:a16="http://schemas.microsoft.com/office/drawing/2014/main" id="{5DBFD327-E3A8-944A-AABF-7D813AD0F1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D206FCE0-05C3-2C45-A7D6-1FC287C017B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Заголовок 31">
            <a:extLst>
              <a:ext uri="{FF2B5EF4-FFF2-40B4-BE49-F238E27FC236}">
                <a16:creationId xmlns:a16="http://schemas.microsoft.com/office/drawing/2014/main" id="{3B28B62E-5EE9-834C-9BB6-BD66079B81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897" y="1447790"/>
            <a:ext cx="11057955" cy="777025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2400" b="0" i="0">
                <a:latin typeface="HSE Sans" panose="02000000000000000000" pitchFamily="2" charset="0"/>
              </a:defRPr>
            </a:lvl1pPr>
          </a:lstStyle>
          <a:p>
            <a:r>
              <a:rPr lang="ru-RU" sz="24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 в две или три строки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24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24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24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24" name="Текст 35">
            <a:extLst>
              <a:ext uri="{FF2B5EF4-FFF2-40B4-BE49-F238E27FC236}">
                <a16:creationId xmlns:a16="http://schemas.microsoft.com/office/drawing/2014/main" id="{621215DE-C1FD-2B4C-B236-AF679CF906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5076" y="4103994"/>
            <a:ext cx="2758143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5" name="Текст 35">
            <a:extLst>
              <a:ext uri="{FF2B5EF4-FFF2-40B4-BE49-F238E27FC236}">
                <a16:creationId xmlns:a16="http://schemas.microsoft.com/office/drawing/2014/main" id="{8BC2F90D-0CE0-574C-A7C1-EAA3E6F1AB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47007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6" name="Текст 35">
            <a:extLst>
              <a:ext uri="{FF2B5EF4-FFF2-40B4-BE49-F238E27FC236}">
                <a16:creationId xmlns:a16="http://schemas.microsoft.com/office/drawing/2014/main" id="{239E188B-2696-8A48-9F8A-36223EEF61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18938" y="4103994"/>
            <a:ext cx="2757612" cy="1569661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300" dirty="0">
                <a:latin typeface="HSE Sans" panose="02000000000000000000" pitchFamily="2" charset="0"/>
              </a:rPr>
              <a:t>Если у вас мало данных, то не переживайте. Сделайте несколько крупных цифр и аккуратные подписи к ним, это позволит подать информацию красиво и аккуратно.</a:t>
            </a:r>
          </a:p>
        </p:txBody>
      </p:sp>
      <p:sp>
        <p:nvSpPr>
          <p:cNvPr id="28" name="Текст 27">
            <a:extLst>
              <a:ext uri="{FF2B5EF4-FFF2-40B4-BE49-F238E27FC236}">
                <a16:creationId xmlns:a16="http://schemas.microsoft.com/office/drawing/2014/main" id="{379BF4C6-F899-294C-B88E-8363AFBEEC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5076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152</a:t>
            </a:r>
            <a:endParaRPr lang="ru-RU" dirty="0"/>
          </a:p>
        </p:txBody>
      </p:sp>
      <p:sp>
        <p:nvSpPr>
          <p:cNvPr id="29" name="Текст 27">
            <a:extLst>
              <a:ext uri="{FF2B5EF4-FFF2-40B4-BE49-F238E27FC236}">
                <a16:creationId xmlns:a16="http://schemas.microsoft.com/office/drawing/2014/main" id="{DE7F352B-F6D9-B545-A835-443A55956E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47007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95</a:t>
            </a:r>
            <a:endParaRPr lang="ru-RU" dirty="0"/>
          </a:p>
        </p:txBody>
      </p:sp>
      <p:sp>
        <p:nvSpPr>
          <p:cNvPr id="30" name="Текст 27">
            <a:extLst>
              <a:ext uri="{FF2B5EF4-FFF2-40B4-BE49-F238E27FC236}">
                <a16:creationId xmlns:a16="http://schemas.microsoft.com/office/drawing/2014/main" id="{D1D5AF9F-C1B0-7842-8789-1DB8963D981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18938" y="2710235"/>
            <a:ext cx="2758143" cy="1164116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9600">
                <a:latin typeface="HSE Sans" panose="02000000000000000000" pitchFamily="2" charset="0"/>
              </a:defRPr>
            </a:lvl1pPr>
            <a:lvl2pPr>
              <a:defRPr sz="9600">
                <a:latin typeface="HSE Sans" panose="02000000000000000000" pitchFamily="2" charset="0"/>
              </a:defRPr>
            </a:lvl2pPr>
            <a:lvl3pPr>
              <a:defRPr sz="9600">
                <a:latin typeface="HSE Sans" panose="02000000000000000000" pitchFamily="2" charset="0"/>
              </a:defRPr>
            </a:lvl3pPr>
            <a:lvl4pPr>
              <a:defRPr sz="9600">
                <a:latin typeface="HSE Sans" panose="02000000000000000000" pitchFamily="2" charset="0"/>
              </a:defRPr>
            </a:lvl4pPr>
            <a:lvl5pPr>
              <a:defRPr sz="9600">
                <a:latin typeface="HSE Sans" panose="02000000000000000000" pitchFamily="2" charset="0"/>
              </a:defRPr>
            </a:lvl5pPr>
          </a:lstStyle>
          <a:p>
            <a:pPr lvl="0"/>
            <a:r>
              <a:rPr lang="ru-RU" sz="9600" dirty="0">
                <a:solidFill>
                  <a:srgbClr val="102D69"/>
                </a:solidFill>
                <a:latin typeface="HSE Sans" panose="02000000000000000000" pitchFamily="2" charset="0"/>
              </a:rPr>
              <a:t>284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052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C5425806-16DD-844E-927C-26E7143A9E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6" name="Straight Connector 19">
            <a:extLst>
              <a:ext uri="{FF2B5EF4-FFF2-40B4-BE49-F238E27FC236}">
                <a16:creationId xmlns:a16="http://schemas.microsoft.com/office/drawing/2014/main" id="{479746FF-3282-DF46-9D7C-D80431604A55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21">
            <a:extLst>
              <a:ext uri="{FF2B5EF4-FFF2-40B4-BE49-F238E27FC236}">
                <a16:creationId xmlns:a16="http://schemas.microsoft.com/office/drawing/2014/main" id="{51B44297-B0E7-D74D-B291-D39A0D468B42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5">
            <a:extLst>
              <a:ext uri="{FF2B5EF4-FFF2-40B4-BE49-F238E27FC236}">
                <a16:creationId xmlns:a16="http://schemas.microsoft.com/office/drawing/2014/main" id="{0EA4A057-F0CB-E04F-B472-4A1ABFB64C66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4502F5-56EE-354B-A3B1-E79F8B00517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0" name="Straight Connector 59">
            <a:extLst>
              <a:ext uri="{FF2B5EF4-FFF2-40B4-BE49-F238E27FC236}">
                <a16:creationId xmlns:a16="http://schemas.microsoft.com/office/drawing/2014/main" id="{A80E0956-5C10-CC40-A426-CBD2E0C4158E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37">
            <a:extLst>
              <a:ext uri="{FF2B5EF4-FFF2-40B4-BE49-F238E27FC236}">
                <a16:creationId xmlns:a16="http://schemas.microsoft.com/office/drawing/2014/main" id="{6EC59AAD-5962-8D49-BF4D-7DA5D57307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2" name="Текст 39">
            <a:extLst>
              <a:ext uri="{FF2B5EF4-FFF2-40B4-BE49-F238E27FC236}">
                <a16:creationId xmlns:a16="http://schemas.microsoft.com/office/drawing/2014/main" id="{49041ACC-EEF4-D34B-A7DE-87B1AF2ED38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4" name="Текст 39">
            <a:extLst>
              <a:ext uri="{FF2B5EF4-FFF2-40B4-BE49-F238E27FC236}">
                <a16:creationId xmlns:a16="http://schemas.microsoft.com/office/drawing/2014/main" id="{BF93B2CC-81A4-0943-AF6C-C865767929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22">
            <a:extLst>
              <a:ext uri="{FF2B5EF4-FFF2-40B4-BE49-F238E27FC236}">
                <a16:creationId xmlns:a16="http://schemas.microsoft.com/office/drawing/2014/main" id="{51340CB4-0355-3640-A212-F684523CDCC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5"/>
            <a:ext cx="11058065" cy="30777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8C6F2EA4-CEDC-324C-9C06-8713118041E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19" name="Таблица 18">
            <a:extLst>
              <a:ext uri="{FF2B5EF4-FFF2-40B4-BE49-F238E27FC236}">
                <a16:creationId xmlns:a16="http://schemas.microsoft.com/office/drawing/2014/main" id="{7B291085-A9B9-D842-B1A7-96258FAF012C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1984076"/>
            <a:ext cx="11058527" cy="3519576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160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_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Icon&#10;&#10;Description automatically generated">
            <a:extLst>
              <a:ext uri="{FF2B5EF4-FFF2-40B4-BE49-F238E27FC236}">
                <a16:creationId xmlns:a16="http://schemas.microsoft.com/office/drawing/2014/main" id="{259ABC72-D738-1143-BF2A-D85AE9A4F73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7199" y="464363"/>
            <a:ext cx="448276" cy="448276"/>
          </a:xfrm>
          <a:prstGeom prst="rect">
            <a:avLst/>
          </a:prstGeom>
        </p:spPr>
      </p:pic>
      <p:cxnSp>
        <p:nvCxnSpPr>
          <p:cNvPr id="9" name="Straight Connector 19">
            <a:extLst>
              <a:ext uri="{FF2B5EF4-FFF2-40B4-BE49-F238E27FC236}">
                <a16:creationId xmlns:a16="http://schemas.microsoft.com/office/drawing/2014/main" id="{237A1E42-2FC3-8841-8C41-992C5BC2368D}"/>
              </a:ext>
            </a:extLst>
          </p:cNvPr>
          <p:cNvCxnSpPr>
            <a:cxnSpLocks/>
          </p:cNvCxnSpPr>
          <p:nvPr userDrawn="1"/>
        </p:nvCxnSpPr>
        <p:spPr>
          <a:xfrm>
            <a:off x="329868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1">
            <a:extLst>
              <a:ext uri="{FF2B5EF4-FFF2-40B4-BE49-F238E27FC236}">
                <a16:creationId xmlns:a16="http://schemas.microsoft.com/office/drawing/2014/main" id="{47503EA0-3883-E24D-9EB8-7B6175182929}"/>
              </a:ext>
            </a:extLst>
          </p:cNvPr>
          <p:cNvCxnSpPr>
            <a:cxnSpLocks/>
          </p:cNvCxnSpPr>
          <p:nvPr userDrawn="1"/>
        </p:nvCxnSpPr>
        <p:spPr>
          <a:xfrm>
            <a:off x="6099416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5">
            <a:extLst>
              <a:ext uri="{FF2B5EF4-FFF2-40B4-BE49-F238E27FC236}">
                <a16:creationId xmlns:a16="http://schemas.microsoft.com/office/drawing/2014/main" id="{E0144DF2-9891-324D-B34E-AFA025FBCBF9}"/>
              </a:ext>
            </a:extLst>
          </p:cNvPr>
          <p:cNvCxnSpPr>
            <a:cxnSpLocks/>
          </p:cNvCxnSpPr>
          <p:nvPr userDrawn="1"/>
        </p:nvCxnSpPr>
        <p:spPr>
          <a:xfrm>
            <a:off x="10277081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33F65D6-1072-F140-B6A5-758D7B595A92}"/>
              </a:ext>
            </a:extLst>
          </p:cNvPr>
          <p:cNvSpPr txBox="1"/>
          <p:nvPr userDrawn="1"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20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20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3" name="Straight Connector 59">
            <a:extLst>
              <a:ext uri="{FF2B5EF4-FFF2-40B4-BE49-F238E27FC236}">
                <a16:creationId xmlns:a16="http://schemas.microsoft.com/office/drawing/2014/main" id="{5F1F09D4-22FA-7B4B-9488-F8FDDCC2D447}"/>
              </a:ext>
            </a:extLst>
          </p:cNvPr>
          <p:cNvCxnSpPr>
            <a:cxnSpLocks/>
          </p:cNvCxnSpPr>
          <p:nvPr userDrawn="1"/>
        </p:nvCxnSpPr>
        <p:spPr>
          <a:xfrm>
            <a:off x="11643868" y="464363"/>
            <a:ext cx="0" cy="586260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37">
            <a:extLst>
              <a:ext uri="{FF2B5EF4-FFF2-40B4-BE49-F238E27FC236}">
                <a16:creationId xmlns:a16="http://schemas.microsoft.com/office/drawing/2014/main" id="{44D0326E-FD7A-3541-A998-62A1C30E27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3689" y="540904"/>
            <a:ext cx="1901825" cy="415925"/>
          </a:xfrm>
        </p:spPr>
        <p:txBody>
          <a:bodyPr lIns="0" tIns="0" r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latin typeface="HSE Sans" panose="02000000000000000000" pitchFamily="2" charset="0"/>
              </a:defRPr>
            </a:lvl1pPr>
            <a:lvl2pPr marL="4572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2pPr>
            <a:lvl3pPr marL="9144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3pPr>
            <a:lvl4pPr marL="13716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4pPr>
            <a:lvl5pPr marL="1828800" indent="0">
              <a:lnSpc>
                <a:spcPct val="100000"/>
              </a:lnSpc>
              <a:buNone/>
              <a:defRPr sz="100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00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1000" dirty="0">
                <a:latin typeface="HSE Sans" panose="02000000000000000000" pitchFamily="2" charset="0"/>
              </a:rPr>
            </a:br>
            <a:r>
              <a:rPr lang="ru-RU" sz="1000" dirty="0">
                <a:latin typeface="HSE Sans" panose="02000000000000000000" pitchFamily="2" charset="0"/>
              </a:rPr>
              <a:t>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5" name="Текст 39">
            <a:extLst>
              <a:ext uri="{FF2B5EF4-FFF2-40B4-BE49-F238E27FC236}">
                <a16:creationId xmlns:a16="http://schemas.microsoft.com/office/drawing/2014/main" id="{279CCCA0-F959-5245-8321-106D3C5E83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59163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7" name="Текст 39">
            <a:extLst>
              <a:ext uri="{FF2B5EF4-FFF2-40B4-BE49-F238E27FC236}">
                <a16:creationId xmlns:a16="http://schemas.microsoft.com/office/drawing/2014/main" id="{8B839C6B-8494-8841-9714-4C8F710F8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59892" y="548720"/>
            <a:ext cx="2070100" cy="40810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>
              <a:buNone/>
              <a:defRPr sz="10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00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1000" dirty="0">
                <a:latin typeface="HSE Sans" panose="02000000000000000000" pitchFamily="2" charset="0"/>
              </a:rPr>
              <a:t> (10pt)</a:t>
            </a:r>
            <a:endParaRPr lang="ru-RU" sz="1000" dirty="0">
              <a:latin typeface="HSE Sans" panose="02000000000000000000" pitchFamily="2" charset="0"/>
            </a:endParaRPr>
          </a:p>
        </p:txBody>
      </p:sp>
      <p:sp>
        <p:nvSpPr>
          <p:cNvPr id="18" name="Текст 22">
            <a:extLst>
              <a:ext uri="{FF2B5EF4-FFF2-40B4-BE49-F238E27FC236}">
                <a16:creationId xmlns:a16="http://schemas.microsoft.com/office/drawing/2014/main" id="{4D940599-2B77-CE47-91E6-CDB51ADE18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85787" y="1447064"/>
            <a:ext cx="7617877" cy="53701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6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1600" dirty="0">
                <a:solidFill>
                  <a:srgbClr val="102D69"/>
                </a:solidFill>
                <a:latin typeface="HSE Sans" panose="02000000000000000000" pitchFamily="2" charset="0"/>
              </a:rPr>
              <a:t>Название таблицы. Обратите внимание, что название графика набирается меньшим кеглем, чем заголовок (16</a:t>
            </a:r>
            <a:r>
              <a:rPr lang="en-GB" sz="16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6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6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19" name="Текст 16">
            <a:extLst>
              <a:ext uri="{FF2B5EF4-FFF2-40B4-BE49-F238E27FC236}">
                <a16:creationId xmlns:a16="http://schemas.microsoft.com/office/drawing/2014/main" id="{A7333712-9DED-4F4B-B209-2F13075EDB3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85788" y="5739189"/>
            <a:ext cx="6824303" cy="703205"/>
          </a:xfrm>
        </p:spPr>
        <p:txBody>
          <a:bodyPr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0" dirty="0">
                <a:ln>
                  <a:noFill/>
                </a:ln>
                <a:latin typeface="HSE Sans" panose="02000000000000000000" pitchFamily="2" charset="0"/>
              </a:rPr>
              <a:t>Мы рекомендуем очень аккуратно использовать жирное начертание, старайтесь выделять жирным самое важное. </a:t>
            </a:r>
            <a:r>
              <a:rPr lang="ru-RU" sz="1300" dirty="0">
                <a:latin typeface="HSE Sans" panose="02000000000000000000" pitchFamily="2" charset="0"/>
              </a:rPr>
              <a:t>Также старайтесь не использовать выделение жирным начертанием вместе с заливкой ячеек каким-либо цветом, достаточно и одного акцента.</a:t>
            </a:r>
            <a:endParaRPr lang="x-none" sz="1300" b="0">
              <a:ln>
                <a:noFill/>
              </a:ln>
              <a:latin typeface="HSE Sans" panose="02000000000000000000" pitchFamily="2" charset="0"/>
            </a:endParaRPr>
          </a:p>
        </p:txBody>
      </p:sp>
      <p:sp>
        <p:nvSpPr>
          <p:cNvPr id="20" name="Таблица 18">
            <a:extLst>
              <a:ext uri="{FF2B5EF4-FFF2-40B4-BE49-F238E27FC236}">
                <a16:creationId xmlns:a16="http://schemas.microsoft.com/office/drawing/2014/main" id="{DD467C42-8209-B740-8419-DBB6A6F7D5EE}"/>
              </a:ext>
            </a:extLst>
          </p:cNvPr>
          <p:cNvSpPr>
            <a:spLocks noGrp="1"/>
          </p:cNvSpPr>
          <p:nvPr>
            <p:ph type="tbl" sz="quarter" idx="19"/>
          </p:nvPr>
        </p:nvSpPr>
        <p:spPr>
          <a:xfrm>
            <a:off x="585787" y="2208362"/>
            <a:ext cx="7617895" cy="3295290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35">
            <a:extLst>
              <a:ext uri="{FF2B5EF4-FFF2-40B4-BE49-F238E27FC236}">
                <a16:creationId xmlns:a16="http://schemas.microsoft.com/office/drawing/2014/main" id="{B4309850-76EA-224C-A9E2-B6BBDBF99D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686807" y="2208363"/>
            <a:ext cx="2930666" cy="2570672"/>
          </a:xfrm>
        </p:spPr>
        <p:txBody>
          <a:bodyPr lIns="0" tIns="0" r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4572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9144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3716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828800" indent="0" algn="l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en-GB" sz="1300" dirty="0">
                <a:latin typeface="HSE Sans" panose="02000000000000000000" pitchFamily="2" charset="0"/>
              </a:rPr>
              <a:t>Lorem ipsum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sit </a:t>
            </a:r>
            <a:r>
              <a:rPr lang="en-GB" sz="1300" dirty="0" err="1">
                <a:latin typeface="HSE Sans" panose="02000000000000000000" pitchFamily="2" charset="0"/>
              </a:rPr>
              <a:t>amet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consectetur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adipiscing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elit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sed</a:t>
            </a:r>
            <a:r>
              <a:rPr lang="en-GB" sz="1300" dirty="0">
                <a:latin typeface="HSE Sans" panose="02000000000000000000" pitchFamily="2" charset="0"/>
              </a:rPr>
              <a:t> do </a:t>
            </a:r>
            <a:r>
              <a:rPr lang="en-GB" sz="1300" dirty="0" err="1">
                <a:latin typeface="HSE Sans" panose="02000000000000000000" pitchFamily="2" charset="0"/>
              </a:rPr>
              <a:t>eiusmod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tempor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incididunt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labore</a:t>
            </a:r>
            <a:r>
              <a:rPr lang="en-GB" sz="1300" dirty="0">
                <a:latin typeface="HSE Sans" panose="02000000000000000000" pitchFamily="2" charset="0"/>
              </a:rPr>
              <a:t> et dolore magna </a:t>
            </a:r>
            <a:r>
              <a:rPr lang="en-GB" sz="1300" dirty="0" err="1">
                <a:latin typeface="HSE Sans" panose="02000000000000000000" pitchFamily="2" charset="0"/>
              </a:rPr>
              <a:t>aliqua</a:t>
            </a:r>
            <a:r>
              <a:rPr lang="en-GB" sz="1300" dirty="0">
                <a:latin typeface="HSE Sans" panose="02000000000000000000" pitchFamily="2" charset="0"/>
              </a:rPr>
              <a:t>. Ut </a:t>
            </a:r>
            <a:r>
              <a:rPr lang="en-GB" sz="1300" dirty="0" err="1">
                <a:latin typeface="HSE Sans" panose="02000000000000000000" pitchFamily="2" charset="0"/>
              </a:rPr>
              <a:t>enim</a:t>
            </a:r>
            <a:r>
              <a:rPr lang="en-GB" sz="1300" dirty="0">
                <a:latin typeface="HSE Sans" panose="02000000000000000000" pitchFamily="2" charset="0"/>
              </a:rPr>
              <a:t> ad minim </a:t>
            </a:r>
            <a:r>
              <a:rPr lang="en-GB" sz="1300" dirty="0" err="1">
                <a:latin typeface="HSE Sans" panose="02000000000000000000" pitchFamily="2" charset="0"/>
              </a:rPr>
              <a:t>veniam</a:t>
            </a:r>
            <a:r>
              <a:rPr lang="en-GB" sz="1300" dirty="0">
                <a:latin typeface="HSE Sans" panose="02000000000000000000" pitchFamily="2" charset="0"/>
              </a:rPr>
              <a:t>, </a:t>
            </a:r>
            <a:r>
              <a:rPr lang="en-GB" sz="1300" dirty="0" err="1">
                <a:latin typeface="HSE Sans" panose="02000000000000000000" pitchFamily="2" charset="0"/>
              </a:rPr>
              <a:t>quis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nostrud</a:t>
            </a:r>
            <a:r>
              <a:rPr lang="en-GB" sz="1300" dirty="0">
                <a:latin typeface="HSE Sans" panose="02000000000000000000" pitchFamily="2" charset="0"/>
              </a:rPr>
              <a:t> exercitation </a:t>
            </a:r>
            <a:r>
              <a:rPr lang="en-GB" sz="1300" dirty="0" err="1">
                <a:latin typeface="HSE Sans" panose="02000000000000000000" pitchFamily="2" charset="0"/>
              </a:rPr>
              <a:t>ullamco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laboris</a:t>
            </a:r>
            <a:r>
              <a:rPr lang="en-GB" sz="1300" dirty="0">
                <a:latin typeface="HSE Sans" panose="02000000000000000000" pitchFamily="2" charset="0"/>
              </a:rPr>
              <a:t> nisi </a:t>
            </a:r>
            <a:r>
              <a:rPr lang="en-GB" sz="1300" dirty="0" err="1">
                <a:latin typeface="HSE Sans" panose="02000000000000000000" pitchFamily="2" charset="0"/>
              </a:rPr>
              <a:t>ut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aliquip</a:t>
            </a:r>
            <a:r>
              <a:rPr lang="en-GB" sz="1300" dirty="0">
                <a:latin typeface="HSE Sans" panose="02000000000000000000" pitchFamily="2" charset="0"/>
              </a:rPr>
              <a:t> ex </a:t>
            </a:r>
            <a:r>
              <a:rPr lang="en-GB" sz="1300" dirty="0" err="1">
                <a:latin typeface="HSE Sans" panose="02000000000000000000" pitchFamily="2" charset="0"/>
              </a:rPr>
              <a:t>ea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commodo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consequat</a:t>
            </a:r>
            <a:r>
              <a:rPr lang="en-GB" sz="1300" dirty="0">
                <a:latin typeface="HSE Sans" panose="02000000000000000000" pitchFamily="2" charset="0"/>
              </a:rPr>
              <a:t>. Duis </a:t>
            </a:r>
            <a:r>
              <a:rPr lang="en-GB" sz="1300" dirty="0" err="1">
                <a:latin typeface="HSE Sans" panose="02000000000000000000" pitchFamily="2" charset="0"/>
              </a:rPr>
              <a:t>aute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irure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dolor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reprehenderit</a:t>
            </a:r>
            <a:r>
              <a:rPr lang="en-GB" sz="1300" dirty="0">
                <a:latin typeface="HSE Sans" panose="02000000000000000000" pitchFamily="2" charset="0"/>
              </a:rPr>
              <a:t> in </a:t>
            </a:r>
            <a:r>
              <a:rPr lang="en-GB" sz="1300" dirty="0" err="1">
                <a:latin typeface="HSE Sans" panose="02000000000000000000" pitchFamily="2" charset="0"/>
              </a:rPr>
              <a:t>voluptate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velit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esse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cillum</a:t>
            </a:r>
            <a:r>
              <a:rPr lang="en-GB" sz="1300" dirty="0">
                <a:latin typeface="HSE Sans" panose="02000000000000000000" pitchFamily="2" charset="0"/>
              </a:rPr>
              <a:t> dolore </a:t>
            </a:r>
            <a:r>
              <a:rPr lang="en-GB" sz="1300" dirty="0" err="1">
                <a:latin typeface="HSE Sans" panose="02000000000000000000" pitchFamily="2" charset="0"/>
              </a:rPr>
              <a:t>eu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fugiat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nulla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pariatur</a:t>
            </a:r>
            <a:r>
              <a:rPr lang="en-GB" sz="1300" dirty="0">
                <a:latin typeface="HSE Sans" panose="02000000000000000000" pitchFamily="2" charset="0"/>
              </a:rPr>
              <a:t>. </a:t>
            </a:r>
            <a:r>
              <a:rPr lang="en-GB" sz="1300" dirty="0" err="1">
                <a:latin typeface="HSE Sans" panose="02000000000000000000" pitchFamily="2" charset="0"/>
              </a:rPr>
              <a:t>Excepteur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sint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occaecat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cupidatat</a:t>
            </a:r>
            <a:r>
              <a:rPr lang="en-GB" sz="1300" dirty="0">
                <a:latin typeface="HSE Sans" panose="02000000000000000000" pitchFamily="2" charset="0"/>
              </a:rPr>
              <a:t> non </a:t>
            </a:r>
            <a:r>
              <a:rPr lang="en-GB" sz="1300" dirty="0" err="1">
                <a:latin typeface="HSE Sans" panose="02000000000000000000" pitchFamily="2" charset="0"/>
              </a:rPr>
              <a:t>proident</a:t>
            </a:r>
            <a:r>
              <a:rPr lang="en-GB" sz="1300" dirty="0">
                <a:latin typeface="HSE Sans" panose="02000000000000000000" pitchFamily="2" charset="0"/>
              </a:rPr>
              <a:t>, sunt in culpa qui </a:t>
            </a:r>
            <a:r>
              <a:rPr lang="en-GB" sz="1300" dirty="0" err="1">
                <a:latin typeface="HSE Sans" panose="02000000000000000000" pitchFamily="2" charset="0"/>
              </a:rPr>
              <a:t>officia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deserunt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mollit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anim</a:t>
            </a:r>
            <a:r>
              <a:rPr lang="en-GB" sz="1300" dirty="0">
                <a:latin typeface="HSE Sans" panose="02000000000000000000" pitchFamily="2" charset="0"/>
              </a:rPr>
              <a:t> id </a:t>
            </a:r>
            <a:r>
              <a:rPr lang="en-GB" sz="1300" dirty="0" err="1">
                <a:latin typeface="HSE Sans" panose="02000000000000000000" pitchFamily="2" charset="0"/>
              </a:rPr>
              <a:t>est</a:t>
            </a:r>
            <a:r>
              <a:rPr lang="en-GB" sz="1300" dirty="0">
                <a:latin typeface="HSE Sans" panose="02000000000000000000" pitchFamily="2" charset="0"/>
              </a:rPr>
              <a:t> </a:t>
            </a:r>
            <a:r>
              <a:rPr lang="en-GB" sz="1300" dirty="0" err="1">
                <a:latin typeface="HSE Sans" panose="02000000000000000000" pitchFamily="2" charset="0"/>
              </a:rPr>
              <a:t>laborum</a:t>
            </a:r>
            <a:r>
              <a:rPr lang="en-GB" sz="1300" dirty="0">
                <a:latin typeface="HSE Sans" panose="02000000000000000000" pitchFamily="2" charset="0"/>
              </a:rPr>
              <a:t>.</a:t>
            </a:r>
            <a:endParaRPr lang="ru-RU" sz="130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7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F8FDE-7383-E947-8568-FF6B7A77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E6541-45CA-8B42-98B4-D42737B850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0645B-C5D9-8544-BBF2-E4A13F8E40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3DFB-8595-A44B-9F09-A50FA310E559}" type="datetimeFigureOut">
              <a:rPr lang="x-none" smtClean="0"/>
              <a:t>08.04.2025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F52289-7F57-544F-95EE-F8B2E10627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C5F56-F795-5643-ABE3-DDED218698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0F133-126C-5944-A0E4-6A9616EDC0D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850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4" r:id="rId7"/>
    <p:sldLayoutId id="2147483655" r:id="rId8"/>
    <p:sldLayoutId id="2147483656" r:id="rId9"/>
    <p:sldLayoutId id="2147483658" r:id="rId10"/>
    <p:sldLayoutId id="2147483657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95C0D-D7DC-EF40-9E45-F5F0A4817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85EA7E-BEC4-B745-B2A8-D4E4AFC614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8D49EC-434A-5443-AC3F-85F01995E63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6FAE0FA-3CAF-BA4B-8F9F-5FEF3C2F3CC6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CEE9B9B-9B18-4E8B-B2FB-65BC4D08957A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2D5AE6A7-279B-455A-B0A0-74BECF51F5A9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«Исследование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Computer-Aided Quality-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D54483D-1542-4DDB-95BB-44C3244848E8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619DD4-D8DC-44D9-A4C7-D29A8C504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7483" y="3428886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FC84D8-F935-1F5C-A92F-C2C47BD9DF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420" y="3428886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8232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92C59F1-1678-5827-4EFC-63A64F2E0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 в CAQ-системы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9F5752-CBDC-9829-11DC-6A3C693F0E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0BB4900-6E69-0EB7-ABFF-258FB2C1EC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BD9838FF-E798-FF93-7FA4-9A62C65E10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6A086BF2-2FDA-1C7D-9593-CE16BB61DC5B}"/>
              </a:ext>
            </a:extLst>
          </p:cNvPr>
          <p:cNvSpPr>
            <a:spLocks noGrp="1" noChangeArrowheads="1"/>
          </p:cNvSpPr>
          <p:nvPr>
            <p:ph type="body" sz="quarter" idx="12"/>
          </p:nvPr>
        </p:nvSpPr>
        <p:spPr bwMode="auto">
          <a:xfrm>
            <a:off x="585898" y="2506620"/>
            <a:ext cx="5510102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CAQ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(Computer-</a:t>
            </a:r>
            <a:r>
              <a:rPr kumimoji="0" lang="ru-RU" altLang="ru-RU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Aided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Quality) – программное обеспечение для автоматизированного контроля качества выпускаемых изделий.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Основной идей </a:t>
            </a:r>
            <a:r>
              <a:rPr kumimoji="0" lang="en-US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CAQ-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систем является </a:t>
            </a:r>
            <a:r>
              <a:rPr lang="ru-RU" altLang="ru-RU" sz="1800" dirty="0">
                <a:solidFill>
                  <a:schemeClr val="tx1"/>
                </a:solidFill>
                <a:latin typeface="Arial" panose="020B0604020202020204" pitchFamily="34" charset="0"/>
              </a:rPr>
              <a:t>а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втоматизация процессов контроля и управления качеством на всех этапах жизненного цикла изделия, а также обеспечение прозрачности, стабильности и соответствия продукции стандартам.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7" name="Picture 3" descr="CAQ AG Factory Systems | LinkedIn">
            <a:extLst>
              <a:ext uri="{FF2B5EF4-FFF2-40B4-BE49-F238E27FC236}">
                <a16:creationId xmlns:a16="http://schemas.microsoft.com/office/drawing/2014/main" id="{291D74F9-C21C-D8E2-1385-2854E45F92C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2" r="715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70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DD8BE-72D8-4C48-8796-DFAB540846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87BF43FA-3141-30F8-72DE-856FB067C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Назначение и область применения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2290B7-441E-95F5-C644-D3B3846C286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2045110"/>
            <a:ext cx="6098756" cy="450317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/>
              <a:t>Цели CAQ-систем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Автоматизация контроля качества и снижение ошибок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Снижение затрат за счёт уменьшения брака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Соответствие стандартам (ISO, IATF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Централизованное управление документацией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Прослеживаемость и прозрачность процессов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Поддержка аналитики и управленческих решений</a:t>
            </a:r>
          </a:p>
          <a:p>
            <a:pPr>
              <a:buNone/>
            </a:pPr>
            <a:r>
              <a:rPr lang="ru-RU" sz="1400" b="1" dirty="0"/>
              <a:t>Области применения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Автомобилестроение, машиностроение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Электроника и приборостроение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Фармацевтика и пищевая промышленность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Строительство и энергетика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/>
              <a:t>Медтехника и сфера услуг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50040-91D6-B922-F1DB-2A126F5179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3440D59-EE5C-51EC-4CCE-C0E8C3BE9D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378F009-2A8B-64B7-ED73-3E5C33AE54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pic>
        <p:nvPicPr>
          <p:cNvPr id="2051" name="Picture 3" descr="Наклейка Цель для презентации PNG - AVATAN PLUS">
            <a:extLst>
              <a:ext uri="{FF2B5EF4-FFF2-40B4-BE49-F238E27FC236}">
                <a16:creationId xmlns:a16="http://schemas.microsoft.com/office/drawing/2014/main" id="{958EBB7E-A2CC-65EB-0AE1-9234B3F6D0D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r="16333"/>
          <a:stretch>
            <a:fillRect/>
          </a:stretch>
        </p:blipFill>
        <p:spPr bwMode="auto">
          <a:xfrm>
            <a:off x="7572043" y="1447790"/>
            <a:ext cx="2632633" cy="2632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Презентация - что это такое и как сделать презентацию на компьютере со  слайдами в Powerpoint">
            <a:extLst>
              <a:ext uri="{FF2B5EF4-FFF2-40B4-BE49-F238E27FC236}">
                <a16:creationId xmlns:a16="http://schemas.microsoft.com/office/drawing/2014/main" id="{A4401351-63FC-7A38-56FA-45F0DFD1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098" y="4183764"/>
            <a:ext cx="3270523" cy="245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42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38BE4-ED71-4EFC-962F-E4E2F8395D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61259D9-B24F-74E5-82C9-5B2960BD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898" y="1447790"/>
            <a:ext cx="5903392" cy="777025"/>
          </a:xfrm>
        </p:spPr>
        <p:txBody>
          <a:bodyPr/>
          <a:lstStyle/>
          <a:p>
            <a:r>
              <a:rPr lang="ru-RU" dirty="0"/>
              <a:t>Функциональные возможности </a:t>
            </a:r>
            <a:r>
              <a:rPr lang="en-US" dirty="0"/>
              <a:t>CAQ-</a:t>
            </a:r>
            <a:r>
              <a:rPr lang="ru-RU" dirty="0"/>
              <a:t>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3710F3D-512C-EB1E-4BE6-593D6B837F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86116"/>
            <a:ext cx="5245561" cy="4463845"/>
          </a:xfrm>
        </p:spPr>
        <p:txBody>
          <a:bodyPr>
            <a:normAutofit fontScale="92500"/>
          </a:bodyPr>
          <a:lstStyle/>
          <a:p>
            <a:r>
              <a:rPr lang="ru-RU" sz="1400" b="1" dirty="0"/>
              <a:t>Планирование качества </a:t>
            </a:r>
            <a:r>
              <a:rPr lang="ru-RU" sz="1400" dirty="0"/>
              <a:t>(Установление стандартов и критериев качества для каждого этапа производства, разработка и документирование процедур контроля)</a:t>
            </a:r>
          </a:p>
          <a:p>
            <a:r>
              <a:rPr lang="ru-RU" sz="1400" b="1" dirty="0"/>
              <a:t>Контроль и управление процессом </a:t>
            </a:r>
            <a:r>
              <a:rPr lang="ru-RU" sz="1400" dirty="0"/>
              <a:t>(Мониторинг параметров производственного процесса для выявления отклонений, сбор и анализ данных в режиме реального времени с применением статистических методов)</a:t>
            </a:r>
          </a:p>
          <a:p>
            <a:r>
              <a:rPr lang="ru-RU" sz="1400" b="1" dirty="0"/>
              <a:t>Управление несоответствиями и CAPA</a:t>
            </a:r>
            <a:r>
              <a:rPr lang="en-US" sz="1400" b="1" dirty="0"/>
              <a:t> </a:t>
            </a:r>
            <a:r>
              <a:rPr lang="en-US" sz="1400" dirty="0"/>
              <a:t>(</a:t>
            </a:r>
            <a:r>
              <a:rPr lang="ru-RU" sz="1400" dirty="0"/>
              <a:t>Автоматическая регистрация брака и дефектов</a:t>
            </a:r>
            <a:r>
              <a:rPr lang="en-US" sz="1400" dirty="0"/>
              <a:t>,</a:t>
            </a:r>
            <a:r>
              <a:rPr lang="ru-RU" sz="1400" dirty="0"/>
              <a:t> организация корректирующих и предупреждающих действий)</a:t>
            </a:r>
          </a:p>
          <a:p>
            <a:r>
              <a:rPr lang="ru-RU" sz="1400" b="1" dirty="0"/>
              <a:t>Поддержка измерений и калибровка </a:t>
            </a:r>
            <a:r>
              <a:rPr lang="ru-RU" sz="1400" dirty="0"/>
              <a:t>(Планирование и отслеживание калибровки измерительного оборудования, документирование результатов проверок и обеспечение готовности оборудования)</a:t>
            </a:r>
          </a:p>
          <a:p>
            <a:r>
              <a:rPr lang="ru-RU" sz="1400" b="1" dirty="0"/>
              <a:t>Управление документами и обучением</a:t>
            </a:r>
            <a:r>
              <a:rPr lang="ru-RU" sz="1400" dirty="0"/>
              <a:t> (Организация хранения, контроль версий и доступ к документации по качеству, автоматизация планирования обучения и мониторинга квалификации персонал)</a:t>
            </a:r>
          </a:p>
          <a:p>
            <a:r>
              <a:rPr lang="ru-RU" sz="1400" b="1" dirty="0"/>
              <a:t>Аналитика и отчетность </a:t>
            </a:r>
            <a:r>
              <a:rPr lang="ru-RU" sz="1400" dirty="0"/>
              <a:t>(Генерация отчетов по качеству, выявление трендов и анализ причин несоответствий)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AE56C6B-0759-F86F-CE78-7B453BDE0F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494067C-5A90-DEAF-F2DD-31BFB80B56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F62B538-3424-A669-BB61-3E0C93498BC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pic>
        <p:nvPicPr>
          <p:cNvPr id="3074" name="Picture 2" descr="Диспетчеризация систем вентиляции. Функциональные возможности SCADA  вентиляции и интеграция с системами HVAC | Блог компании «Эффективная  вентиляция»">
            <a:extLst>
              <a:ext uri="{FF2B5EF4-FFF2-40B4-BE49-F238E27FC236}">
                <a16:creationId xmlns:a16="http://schemas.microsoft.com/office/drawing/2014/main" id="{999770D4-916B-4C68-D9BE-E5AB5D25DACF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87" r="20687"/>
          <a:stretch>
            <a:fillRect/>
          </a:stretch>
        </p:blipFill>
        <p:spPr bwMode="auto">
          <a:xfrm>
            <a:off x="6630261" y="1986116"/>
            <a:ext cx="4853817" cy="377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527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B9BA-FBF1-29C2-5154-96F84C3B2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A60561C-AE08-4CD3-AFA4-F1D57920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687" y="1396970"/>
            <a:ext cx="5086622" cy="777025"/>
          </a:xfrm>
        </p:spPr>
        <p:txBody>
          <a:bodyPr/>
          <a:lstStyle/>
          <a:p>
            <a:r>
              <a:rPr lang="ru-RU" dirty="0"/>
              <a:t>Преимущества внедрения </a:t>
            </a:r>
            <a:r>
              <a:rPr lang="en-US" dirty="0"/>
              <a:t>CAQ-</a:t>
            </a:r>
            <a:r>
              <a:rPr lang="ru-RU" dirty="0"/>
              <a:t>систем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EDA5FD3-CCDA-01B8-09D9-102E1C36E6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73218" y="1907458"/>
            <a:ext cx="5245561" cy="4739147"/>
          </a:xfrm>
        </p:spPr>
        <p:txBody>
          <a:bodyPr>
            <a:normAutofit/>
          </a:bodyPr>
          <a:lstStyle/>
          <a:p>
            <a:r>
              <a:rPr lang="ru-RU" dirty="0"/>
              <a:t>🔹 Повышение качества продукции - CAQ обеспечивает стабильный контроль на всех этапах производства, снижая количество дефектов и увеличивая выпуск годной продукции. </a:t>
            </a:r>
          </a:p>
          <a:p>
            <a:r>
              <a:rPr lang="ru-RU" dirty="0"/>
              <a:t>🔹 Повышение прозрачности процессов - система фиксирует все действия, отклонения и результаты проверок, что обеспечивает полную прослеживаемость и контроль. </a:t>
            </a:r>
          </a:p>
          <a:p>
            <a:r>
              <a:rPr lang="ru-RU" dirty="0"/>
              <a:t>🔹 Оптимизация внутренних процедур - автоматизация процессов контроля, регистрации несоответствий и анализа причин сокращает время и трудозатраты на рутинные операции. </a:t>
            </a:r>
          </a:p>
          <a:p>
            <a:r>
              <a:rPr lang="ru-RU" dirty="0"/>
              <a:t>🔹 Поддержка стандартов и регламентов - CAQ способствует соответствию международным и отраслевым требованиям (ISO 9001, IATF 16949) и упрощает подготовку к аудитам. </a:t>
            </a:r>
          </a:p>
          <a:p>
            <a:r>
              <a:rPr lang="ru-RU" dirty="0"/>
              <a:t>🔹 Улучшение управляемости и принятия решений - система предоставляет актуальные аналитические данные, позволяя быстрее реагировать на проблемы и управлять качеством на основе фактов. </a:t>
            </a:r>
          </a:p>
          <a:p>
            <a:r>
              <a:rPr lang="ru-RU" dirty="0"/>
              <a:t>🔹 Рост производственной культуры - регулярный контроль, прозрачная ответственность и цифровая дисциплина способствуют формированию устойчивой культуры качества на предприятии.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0B69E17-05EE-2E01-D873-AD0A0D87242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E9B2700-0F1F-630F-1B4D-5C442AE490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A137FA2-3F6F-FED8-F59E-733A419272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pic>
        <p:nvPicPr>
          <p:cNvPr id="4098" name="Picture 2" descr="Страница 2 | Повышение Качества Презентации Изображения – скачать бесплатно  на Freepik">
            <a:extLst>
              <a:ext uri="{FF2B5EF4-FFF2-40B4-BE49-F238E27FC236}">
                <a16:creationId xmlns:a16="http://schemas.microsoft.com/office/drawing/2014/main" id="{4233FD14-C8C7-54E7-C004-827BF39A6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5"/>
          <a:stretch/>
        </p:blipFill>
        <p:spPr bwMode="auto">
          <a:xfrm>
            <a:off x="265472" y="2355135"/>
            <a:ext cx="2999808" cy="276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Шаблон презентации KPI, макет обложки и инфографика. оптимизация, цель,  измерение, значки индикаторов | Премиум векторы">
            <a:extLst>
              <a:ext uri="{FF2B5EF4-FFF2-40B4-BE49-F238E27FC236}">
                <a16:creationId xmlns:a16="http://schemas.microsoft.com/office/drawing/2014/main" id="{1F825DF1-E0F8-CEA1-43B9-97177849A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8779" y="2355135"/>
            <a:ext cx="2999808" cy="294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800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77BC1-E448-C3E2-F1A7-FEC1395674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30EB738-772F-E3EB-2DA5-53DD658FD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3882" y="1345342"/>
            <a:ext cx="4104236" cy="777025"/>
          </a:xfrm>
        </p:spPr>
        <p:txBody>
          <a:bodyPr/>
          <a:lstStyle/>
          <a:p>
            <a:r>
              <a:rPr lang="ru-RU" dirty="0"/>
              <a:t>Примеры внедрения и их итоги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806257-481C-284A-22DC-7BBAF51D16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1809193-D505-71BB-EB07-8A703AF36E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69B4753-98D6-AD4B-645B-54F7E51CE7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>
                <a:latin typeface="HSE Sans" panose="02000000000000000000"/>
              </a:rPr>
              <a:t>Computer-Aided Quality-</a:t>
            </a:r>
            <a:r>
              <a:rPr lang="ru-RU" dirty="0"/>
              <a:t>систем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ED0F8BD-6097-A244-EA99-2524D9EC5A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9484" y="2614134"/>
            <a:ext cx="4184359" cy="3158761"/>
          </a:xfrm>
        </p:spPr>
        <p:txBody>
          <a:bodyPr>
            <a:normAutofit/>
          </a:bodyPr>
          <a:lstStyle/>
          <a:p>
            <a:r>
              <a:rPr lang="ru-RU" sz="1400" dirty="0"/>
              <a:t>АИСМК от ООО «</a:t>
            </a:r>
            <a:r>
              <a:rPr lang="ru-RU" sz="1400" dirty="0" err="1"/>
              <a:t>Алинги</a:t>
            </a:r>
            <a:r>
              <a:rPr lang="ru-RU" sz="1400" dirty="0"/>
              <a:t>» – гибкая QMS-система, адаптированная под российский рынок, интегрированная с MES и PLM/CAD/CAE.</a:t>
            </a:r>
          </a:p>
          <a:p>
            <a:r>
              <a:rPr lang="ru-RU" sz="1400" dirty="0"/>
              <a:t>Проект </a:t>
            </a:r>
            <a:r>
              <a:rPr lang="ru-RU" sz="1400" dirty="0" err="1"/>
              <a:t>Prof</a:t>
            </a:r>
            <a:r>
              <a:rPr lang="ru-RU" sz="1400" dirty="0"/>
              <a:t>-It Group на автомобильном заводе «Урал» – интеграция MES и QMS для автоматизированного контроля качества на производстве.</a:t>
            </a:r>
          </a:p>
          <a:p>
            <a:r>
              <a:rPr lang="ru-RU" sz="1400" dirty="0"/>
              <a:t>Платформа «РТ-</a:t>
            </a:r>
            <a:r>
              <a:rPr lang="ru-RU" sz="1400" dirty="0" err="1"/>
              <a:t>Техприемка</a:t>
            </a:r>
            <a:r>
              <a:rPr lang="ru-RU" sz="1400" dirty="0"/>
              <a:t>» для управления качеством в различных отраслях промышленности.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88F8B-363E-451A-8EB4-F46F876EF841}"/>
              </a:ext>
            </a:extLst>
          </p:cNvPr>
          <p:cNvSpPr txBox="1"/>
          <p:nvPr/>
        </p:nvSpPr>
        <p:spPr>
          <a:xfrm>
            <a:off x="809369" y="19893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Российские компании</a:t>
            </a:r>
          </a:p>
        </p:txBody>
      </p:sp>
      <p:sp>
        <p:nvSpPr>
          <p:cNvPr id="14" name="Текст 7">
            <a:extLst>
              <a:ext uri="{FF2B5EF4-FFF2-40B4-BE49-F238E27FC236}">
                <a16:creationId xmlns:a16="http://schemas.microsoft.com/office/drawing/2014/main" id="{0DCA3493-8BBC-ED71-91E4-3493156F82A5}"/>
              </a:ext>
            </a:extLst>
          </p:cNvPr>
          <p:cNvSpPr txBox="1">
            <a:spLocks/>
          </p:cNvSpPr>
          <p:nvPr/>
        </p:nvSpPr>
        <p:spPr>
          <a:xfrm>
            <a:off x="6523703" y="2614134"/>
            <a:ext cx="4184359" cy="315876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err="1"/>
              <a:t>MasterControl</a:t>
            </a:r>
            <a:r>
              <a:rPr lang="ru-RU" sz="1400" dirty="0"/>
              <a:t> </a:t>
            </a:r>
            <a:r>
              <a:rPr lang="ru-RU" sz="1400" dirty="0" err="1"/>
              <a:t>GxPAssist</a:t>
            </a:r>
            <a:r>
              <a:rPr lang="ru-RU" sz="1400" dirty="0"/>
              <a:t> AI – набор инструментов ИИ для оптимизации процессов в области качества.</a:t>
            </a:r>
          </a:p>
          <a:p>
            <a:r>
              <a:rPr lang="ru-RU" sz="1400" dirty="0"/>
              <a:t>Решение CASQ-</a:t>
            </a:r>
            <a:r>
              <a:rPr lang="ru-RU" sz="1400" dirty="0" err="1"/>
              <a:t>it</a:t>
            </a:r>
            <a:r>
              <a:rPr lang="ru-RU" sz="1400" dirty="0"/>
              <a:t> от </a:t>
            </a:r>
            <a:r>
              <a:rPr lang="ru-RU" sz="1400" dirty="0" err="1"/>
              <a:t>Böhme</a:t>
            </a:r>
            <a:r>
              <a:rPr lang="ru-RU" sz="1400" dirty="0"/>
              <a:t> &amp; </a:t>
            </a:r>
            <a:r>
              <a:rPr lang="ru-RU" sz="1400" dirty="0" err="1"/>
              <a:t>Weihs</a:t>
            </a:r>
            <a:r>
              <a:rPr lang="ru-RU" sz="1400" dirty="0"/>
              <a:t> – модульная система, интегрированная с PLM.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9BE874-5E0D-BC97-8496-38C084132474}"/>
              </a:ext>
            </a:extLst>
          </p:cNvPr>
          <p:cNvSpPr txBox="1"/>
          <p:nvPr/>
        </p:nvSpPr>
        <p:spPr>
          <a:xfrm>
            <a:off x="6423588" y="198932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Иностранные компании</a:t>
            </a:r>
          </a:p>
        </p:txBody>
      </p:sp>
      <p:sp>
        <p:nvSpPr>
          <p:cNvPr id="16" name="Текст 7">
            <a:extLst>
              <a:ext uri="{FF2B5EF4-FFF2-40B4-BE49-F238E27FC236}">
                <a16:creationId xmlns:a16="http://schemas.microsoft.com/office/drawing/2014/main" id="{6CC032BE-0DB1-84F4-1A5F-2E7D64FA70F0}"/>
              </a:ext>
            </a:extLst>
          </p:cNvPr>
          <p:cNvSpPr txBox="1">
            <a:spLocks/>
          </p:cNvSpPr>
          <p:nvPr/>
        </p:nvSpPr>
        <p:spPr>
          <a:xfrm>
            <a:off x="6533535" y="4345914"/>
            <a:ext cx="4184359" cy="3158761"/>
          </a:xfrm>
          <a:prstGeom prst="rect">
            <a:avLst/>
          </a:prstGeom>
        </p:spPr>
        <p:txBody>
          <a:bodyPr vert="horz" lIns="0" tIns="0" rIns="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300" b="0" i="0" kern="1200">
                <a:solidFill>
                  <a:srgbClr val="0E2D69"/>
                </a:solidFill>
                <a:latin typeface="HSE Sans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Создание единой информационной инфраструктуры, снижение издержек, повышение ритмичности сборки и снижение количества дефектов.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771904-A771-5CA9-EAB9-5B3CE172A8E2}"/>
              </a:ext>
            </a:extLst>
          </p:cNvPr>
          <p:cNvSpPr txBox="1"/>
          <p:nvPr/>
        </p:nvSpPr>
        <p:spPr>
          <a:xfrm>
            <a:off x="6433420" y="383423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Итоги внедрения</a:t>
            </a:r>
          </a:p>
        </p:txBody>
      </p:sp>
      <p:pic>
        <p:nvPicPr>
          <p:cNvPr id="5127" name="Picture 7" descr="Деловая женщина показывает результаты презентации продаж в плоском дизайне  | Премиум векторы">
            <a:extLst>
              <a:ext uri="{FF2B5EF4-FFF2-40B4-BE49-F238E27FC236}">
                <a16:creationId xmlns:a16="http://schemas.microsoft.com/office/drawing/2014/main" id="{D8930EDA-5506-8FB8-645A-DB828AA490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266" y="4701333"/>
            <a:ext cx="1866616" cy="186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36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3917AF-6EF1-83AB-AA77-8A9AB4D7A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6788565-9248-9C7F-AA0D-40B9217B8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Тренды развития </a:t>
            </a:r>
            <a:r>
              <a:rPr lang="en-US" b="1" dirty="0"/>
              <a:t>CAQ-</a:t>
            </a:r>
            <a:r>
              <a:rPr lang="ru-RU" b="1" dirty="0"/>
              <a:t>систем</a:t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A31F38-F684-3920-2FD0-FCACA5A21C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27123"/>
            <a:ext cx="5982051" cy="4601496"/>
          </a:xfrm>
        </p:spPr>
        <p:txBody>
          <a:bodyPr/>
          <a:lstStyle/>
          <a:p>
            <a:r>
              <a:rPr lang="ru-RU" b="1" dirty="0"/>
              <a:t>Краткосрочные и среднесрочные тенденции: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Переход к инженерии качества производства.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Ускорение гиперавтоматизации – интеграция IoT и умного оборудования.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облачных платформ для оперативного мониторинга качества.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мобильных приложений и обучение персонала.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Импортозамещение CAQ-программных систем.</a:t>
            </a:r>
            <a:endParaRPr lang="en-US" dirty="0"/>
          </a:p>
          <a:p>
            <a:r>
              <a:rPr lang="ru-RU" b="1" dirty="0"/>
              <a:t>Долгосрочные тренды: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Интеграция искусственного интеллекта и машинного обучения для предиктивного контроля качества.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Внедрение решений на базе блокчейна для прозрачности цепочки поставок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Интеграция с метавселенными, развитие AR/VR для обучения и визуализации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Разработка когнитивных интерфейсов и автоматическое обновление систем под глобальные стандарты.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E1F539-A39A-5C7C-F7F7-4D2443B78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F10EC57-1142-2D1B-648B-3E4E72FC9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F4D7C663-AE89-FD67-346B-EC8F11B9BBA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pic>
        <p:nvPicPr>
          <p:cNvPr id="6148" name="Picture 4" descr="Create Stunning Presentations with AI PPT Tools - BitcoinWorld">
            <a:extLst>
              <a:ext uri="{FF2B5EF4-FFF2-40B4-BE49-F238E27FC236}">
                <a16:creationId xmlns:a16="http://schemas.microsoft.com/office/drawing/2014/main" id="{D2DB562C-551C-49C7-1E58-DAB9BB996E79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54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5C5CB-4FB4-C176-D34E-D7042245A2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ECE9AC5-C74E-D317-3528-88C923EC8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Итоги исследования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1C783C-0D00-E3D7-AE0F-17BF30A492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5897" y="1946787"/>
            <a:ext cx="6098756" cy="4493342"/>
          </a:xfrm>
        </p:spPr>
        <p:txBody>
          <a:bodyPr>
            <a:normAutofit/>
          </a:bodyPr>
          <a:lstStyle/>
          <a:p>
            <a:r>
              <a:rPr lang="ru-RU" sz="1400" dirty="0"/>
              <a:t>C</a:t>
            </a:r>
            <a:r>
              <a:rPr lang="en-US" sz="1400" dirty="0"/>
              <a:t>omputer-Aided Quality</a:t>
            </a:r>
            <a:r>
              <a:rPr lang="ru-RU" sz="1400" dirty="0"/>
              <a:t>-системы – ключевой элемент современного управления качеством, позволяющий:</a:t>
            </a:r>
            <a:endParaRPr lang="en-US" sz="1400" dirty="0"/>
          </a:p>
          <a:p>
            <a:r>
              <a:rPr lang="ru-RU" sz="1400" dirty="0"/>
              <a:t>Автоматизировать контроль на всех этапах производства.</a:t>
            </a:r>
            <a:endParaRPr lang="en-US" sz="1400" dirty="0"/>
          </a:p>
          <a:p>
            <a:r>
              <a:rPr lang="ru-RU" sz="1400" dirty="0"/>
              <a:t>Обеспечивать соответствие продукции международным стандартам. </a:t>
            </a:r>
            <a:endParaRPr lang="en-US" sz="1400" dirty="0"/>
          </a:p>
          <a:p>
            <a:r>
              <a:rPr lang="ru-RU" sz="1400" dirty="0"/>
              <a:t>Интегрироваться с ERP, MES и другими системами для комплексного управления качеством.</a:t>
            </a:r>
            <a:endParaRPr lang="en-US" sz="1400" dirty="0"/>
          </a:p>
          <a:p>
            <a:r>
              <a:rPr lang="ru-RU" sz="1400" dirty="0"/>
              <a:t>Внедрение CAQ позволяет снизить производственные издержки и повысить конкурентоспособность предприятия в условиях нынешних реалий рынка. А тренды развития указывают на дальнейшую цифровизацию и интеграцию новейших технологий (ИИ, IoT и AR/VR) в процессы контроля качества.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AF223B-5471-28D4-FFA1-8BEA18E937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Московский институт электроники и математики им. А.Н. Тихонова</a:t>
            </a:r>
          </a:p>
          <a:p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C0F83107-3BAD-496D-12A8-6626F3E418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59162" y="548720"/>
            <a:ext cx="2472947" cy="408109"/>
          </a:xfrm>
        </p:spPr>
        <p:txBody>
          <a:bodyPr/>
          <a:lstStyle/>
          <a:p>
            <a:r>
              <a:rPr lang="ru-RU" sz="1000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Управление надежностью </a:t>
            </a:r>
            <a:r>
              <a:rPr lang="ru-RU" dirty="0">
                <a:solidFill>
                  <a:srgbClr val="002060"/>
                </a:solidFill>
                <a:latin typeface="HSE Sans" panose="02000000000000000000" pitchFamily="50" charset="-52"/>
                <a:cs typeface="Arial" panose="020B0604020202020204" pitchFamily="34" charset="0"/>
              </a:rPr>
              <a:t>на предприятиях</a:t>
            </a:r>
            <a:endParaRPr lang="ru-RU" sz="1000" dirty="0">
              <a:solidFill>
                <a:srgbClr val="002060"/>
              </a:solidFill>
              <a:latin typeface="HSE Sans" panose="02000000000000000000" pitchFamily="50" charset="-52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B06277E-4203-099D-99BC-4F7CE68E5CD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59891" y="548720"/>
            <a:ext cx="2628469" cy="408109"/>
          </a:xfrm>
        </p:spPr>
        <p:txBody>
          <a:bodyPr/>
          <a:lstStyle/>
          <a:p>
            <a:r>
              <a:rPr lang="ru-RU" dirty="0"/>
              <a:t>Исследование </a:t>
            </a:r>
            <a:r>
              <a:rPr lang="en-US" dirty="0"/>
              <a:t>Computer-Aided Quality-</a:t>
            </a:r>
            <a:r>
              <a:rPr lang="ru-RU" dirty="0"/>
              <a:t>систем</a:t>
            </a:r>
          </a:p>
        </p:txBody>
      </p:sp>
      <p:pic>
        <p:nvPicPr>
          <p:cNvPr id="7170" name="Picture 2" descr="Статистика и значок презентации белой доски, цифровой сервис. | Премиум  векторы">
            <a:extLst>
              <a:ext uri="{FF2B5EF4-FFF2-40B4-BE49-F238E27FC236}">
                <a16:creationId xmlns:a16="http://schemas.microsoft.com/office/drawing/2014/main" id="{A3AD7D7F-1837-CD5F-367E-A080E6B95F9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3" r="1669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089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1EB39-C7CB-AF8B-A94B-5151CA0F8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846BA-7725-96D8-D0C4-F41B6327F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7968" y="2716699"/>
            <a:ext cx="5347195" cy="258937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Научно-учебная группа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надежностью на предприятиях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Доклад подготовлен в ходе проведения исследования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Проект № 24-00-024 «Развитие методов прогнозирования показателей надежности электронных модулей»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в рамках Программы «Научный фонд Национального исследовательского университета </a:t>
            </a:r>
            <a:b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«Высшая школа экономики» (НИУ ВШЭ)» в 2025 г.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CE9F2C-613E-E025-5DDB-3E5898F197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Департамент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электронной инженерии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868EB0-FD4E-B551-97C3-E90ABD9C56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Московский институт электроники и математики им. А.Н. Тихонова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195A5A-2863-E1DC-0066-E6426D197D6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Москва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10.02.2025 г.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044F0FF-9A79-4FC2-BA52-0BDAB52EE1BE}"/>
              </a:ext>
            </a:extLst>
          </p:cNvPr>
          <p:cNvSpPr/>
          <p:nvPr/>
        </p:nvSpPr>
        <p:spPr>
          <a:xfrm>
            <a:off x="1027968" y="2461188"/>
            <a:ext cx="5347195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4CDE5A-CEFE-9C90-7F6F-F973E26EACFB}"/>
              </a:ext>
            </a:extLst>
          </p:cNvPr>
          <p:cNvSpPr txBox="1">
            <a:spLocks/>
          </p:cNvSpPr>
          <p:nvPr/>
        </p:nvSpPr>
        <p:spPr>
          <a:xfrm>
            <a:off x="6622991" y="2461188"/>
            <a:ext cx="4541041" cy="285114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300" b="0" i="0" kern="1200" baseline="0">
                <a:solidFill>
                  <a:srgbClr val="0E2D69"/>
                </a:solidFill>
                <a:latin typeface="HSE Sans" panose="02000000000000000000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Доклад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«Исследование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Computer-Aided Quality-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систем»</a:t>
            </a:r>
            <a:b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Зубрильцев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Егор Евгеньевич, </a:t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бакалавр 2 г. о. НИУ ВШЭ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A8DB0C0C-6B41-3D93-7F15-1226653D3866}"/>
              </a:ext>
            </a:extLst>
          </p:cNvPr>
          <p:cNvSpPr/>
          <p:nvPr/>
        </p:nvSpPr>
        <p:spPr>
          <a:xfrm>
            <a:off x="6622991" y="2461187"/>
            <a:ext cx="4541042" cy="2844887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8FBB1A4-60BD-7C8B-3AA5-0FD728016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0192" y="3435259"/>
            <a:ext cx="822701" cy="8029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68BCC4-F1BD-6D17-2002-543C7C06A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4129" y="3422741"/>
            <a:ext cx="878764" cy="80292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9140161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000" dirty="0">
            <a:latin typeface="HSE Sans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A9C74E6E830D74E9B0FDDB4017A5417" ma:contentTypeVersion="13" ma:contentTypeDescription="Создание документа." ma:contentTypeScope="" ma:versionID="d4e423622451d608a8a05f4da7a1e1a2">
  <xsd:schema xmlns:xsd="http://www.w3.org/2001/XMLSchema" xmlns:xs="http://www.w3.org/2001/XMLSchema" xmlns:p="http://schemas.microsoft.com/office/2006/metadata/properties" xmlns:ns2="9875bd71-cde8-496c-a136-433f55d5e6d0" xmlns:ns3="e96afe77-3acb-4328-97fc-408e1bde3ecd" targetNamespace="http://schemas.microsoft.com/office/2006/metadata/properties" ma:root="true" ma:fieldsID="4831203c63c08b9f52ea6d3ee0d7a96e" ns2:_="" ns3:_="">
    <xsd:import namespace="9875bd71-cde8-496c-a136-433f55d5e6d0"/>
    <xsd:import namespace="e96afe77-3acb-4328-97fc-408e1bde3e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5bd71-cde8-496c-a136-433f55d5e6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6afe77-3acb-4328-97fc-408e1bde3e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4386AA-1848-4C75-B336-1053927CB0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4651DD-DCCC-4759-B2F6-7F520BDCC2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5bd71-cde8-496c-a136-433f55d5e6d0"/>
    <ds:schemaRef ds:uri="e96afe77-3acb-4328-97fc-408e1bde3e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DAF31-D8A6-49A0-9A5D-8B2EA5B1C511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e96afe77-3acb-4328-97fc-408e1bde3ecd"/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9875bd71-cde8-496c-a136-433f55d5e6d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11606</TotalTime>
  <Words>999</Words>
  <Application>Microsoft Office PowerPoint</Application>
  <PresentationFormat>Широкоэкранный</PresentationFormat>
  <Paragraphs>102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HSE Sans</vt:lpstr>
      <vt:lpstr>Office Theme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  <vt:lpstr>Введение в CAQ-системы</vt:lpstr>
      <vt:lpstr>Назначение и область применения</vt:lpstr>
      <vt:lpstr>Функциональные возможности CAQ-систем</vt:lpstr>
      <vt:lpstr>Преимущества внедрения CAQ-систем</vt:lpstr>
      <vt:lpstr>Примеры внедрения и их итоги</vt:lpstr>
      <vt:lpstr>Тренды развития CAQ-систем </vt:lpstr>
      <vt:lpstr>Итоги исследования</vt:lpstr>
      <vt:lpstr>Научно-учебная группа  «Управление надежностью на предприятиях»  Доклад подготовлен в ходе проведения исследования  Проект № 24-00-024 «Развитие методов прогнозирования показателей надежности электронных модулей»  в рамках Программы «Научный фонд Национального исследовательского университета  «Высшая школа экономики» (НИУ ВШЭ)» в 2025 г.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Кутьков Юрий Юрьевич</dc:creator>
  <cp:lastModifiedBy>Вячеслав Цветков</cp:lastModifiedBy>
  <cp:revision>477</cp:revision>
  <cp:lastPrinted>2021-11-11T13:08:42Z</cp:lastPrinted>
  <dcterms:created xsi:type="dcterms:W3CDTF">2021-11-11T08:52:47Z</dcterms:created>
  <dcterms:modified xsi:type="dcterms:W3CDTF">2025-04-08T19:09:46Z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0x0101002A9C74E6E830D74E9B0FDDB4017A5417</vt:lpwstr>
  </property>
</Properties>
</file>