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17"/>
  </p:notesMasterIdLst>
  <p:sldIdLst>
    <p:sldId id="256" r:id="rId3"/>
    <p:sldId id="257" r:id="rId4"/>
    <p:sldId id="270" r:id="rId5"/>
    <p:sldId id="268" r:id="rId6"/>
    <p:sldId id="271" r:id="rId7"/>
    <p:sldId id="266" r:id="rId8"/>
    <p:sldId id="263" r:id="rId9"/>
    <p:sldId id="269" r:id="rId10"/>
    <p:sldId id="272" r:id="rId11"/>
    <p:sldId id="267" r:id="rId12"/>
    <p:sldId id="273" r:id="rId13"/>
    <p:sldId id="265" r:id="rId14"/>
    <p:sldId id="275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 - Business Brand Identity" id="{E4E10960-C81A-43A2-B871-8750072FBCF5}">
          <p14:sldIdLst>
            <p14:sldId id="256"/>
            <p14:sldId id="257"/>
            <p14:sldId id="270"/>
            <p14:sldId id="268"/>
            <p14:sldId id="271"/>
            <p14:sldId id="266"/>
            <p14:sldId id="263"/>
            <p14:sldId id="269"/>
            <p14:sldId id="272"/>
            <p14:sldId id="267"/>
            <p14:sldId id="273"/>
            <p14:sldId id="265"/>
            <p14:sldId id="275"/>
            <p14:sldId id="261"/>
          </p14:sldIdLst>
        </p14:section>
        <p14:section name="CREDITS &amp; COPYRIGHTS" id="{02CF3912-D40B-4E04-BA9C-D492E9AC383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27F59-489B-4CB7-A796-1BC4057AE9B4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1DF59-7CCA-4C75-9A9C-1F614A9B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5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1DF59-7CCA-4C75-9A9C-1F614A9BAE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42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1DF59-7CCA-4C75-9A9C-1F614A9BA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1DF59-7CCA-4C75-9A9C-1F614A9BA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1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and Google Slides Templates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1DF59-7CCA-4C75-9A9C-1F614A9BAE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0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85293DB0-051B-304A-B539-6CF17A315E8F}"/>
              </a:ext>
            </a:extLst>
          </p:cNvPr>
          <p:cNvSpPr/>
          <p:nvPr/>
        </p:nvSpPr>
        <p:spPr>
          <a:xfrm>
            <a:off x="7289940" y="4369571"/>
            <a:ext cx="4260922" cy="2488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6" h="20994" extrusionOk="0">
                <a:moveTo>
                  <a:pt x="3193" y="20994"/>
                </a:moveTo>
                <a:lnTo>
                  <a:pt x="17472" y="20994"/>
                </a:lnTo>
                <a:cubicBezTo>
                  <a:pt x="17965" y="20438"/>
                  <a:pt x="18448" y="19827"/>
                  <a:pt x="18886" y="19142"/>
                </a:cubicBezTo>
                <a:cubicBezTo>
                  <a:pt x="20332" y="16919"/>
                  <a:pt x="21516" y="13325"/>
                  <a:pt x="21220" y="9898"/>
                </a:cubicBezTo>
                <a:cubicBezTo>
                  <a:pt x="20891" y="6063"/>
                  <a:pt x="18820" y="3655"/>
                  <a:pt x="16760" y="3951"/>
                </a:cubicBezTo>
                <a:cubicBezTo>
                  <a:pt x="14524" y="4285"/>
                  <a:pt x="13395" y="4433"/>
                  <a:pt x="10754" y="1691"/>
                </a:cubicBezTo>
                <a:cubicBezTo>
                  <a:pt x="8552" y="-606"/>
                  <a:pt x="5724" y="-569"/>
                  <a:pt x="3379" y="1839"/>
                </a:cubicBezTo>
                <a:cubicBezTo>
                  <a:pt x="1341" y="3933"/>
                  <a:pt x="-84" y="7804"/>
                  <a:pt x="4" y="11880"/>
                </a:cubicBezTo>
                <a:cubicBezTo>
                  <a:pt x="69" y="15177"/>
                  <a:pt x="1428" y="18641"/>
                  <a:pt x="3193" y="20994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D93E6C85-BA71-CB4D-94A3-4EF1006EC5EF}"/>
              </a:ext>
            </a:extLst>
          </p:cNvPr>
          <p:cNvSpPr/>
          <p:nvPr/>
        </p:nvSpPr>
        <p:spPr>
          <a:xfrm>
            <a:off x="0" y="0"/>
            <a:ext cx="11450915" cy="3416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537" y="20601"/>
                  <a:pt x="2440" y="14437"/>
                  <a:pt x="3682" y="10744"/>
                </a:cubicBezTo>
                <a:cubicBezTo>
                  <a:pt x="5070" y="6635"/>
                  <a:pt x="6900" y="5664"/>
                  <a:pt x="8636" y="5594"/>
                </a:cubicBezTo>
                <a:cubicBezTo>
                  <a:pt x="9796" y="5539"/>
                  <a:pt x="10959" y="5830"/>
                  <a:pt x="12107" y="6455"/>
                </a:cubicBezTo>
                <a:cubicBezTo>
                  <a:pt x="13801" y="7371"/>
                  <a:pt x="15491" y="9009"/>
                  <a:pt x="17201" y="8704"/>
                </a:cubicBezTo>
                <a:cubicBezTo>
                  <a:pt x="18912" y="8398"/>
                  <a:pt x="20714" y="5733"/>
                  <a:pt x="21600" y="0"/>
                </a:cubicBez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710DCC8C-2A2D-F347-BA3E-94A3FB729839}"/>
              </a:ext>
            </a:extLst>
          </p:cNvPr>
          <p:cNvSpPr/>
          <p:nvPr/>
        </p:nvSpPr>
        <p:spPr>
          <a:xfrm>
            <a:off x="1646823" y="0"/>
            <a:ext cx="9007959" cy="41590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6" h="20949" extrusionOk="0">
                <a:moveTo>
                  <a:pt x="19405" y="1493"/>
                </a:moveTo>
                <a:cubicBezTo>
                  <a:pt x="19228" y="6592"/>
                  <a:pt x="21435" y="9567"/>
                  <a:pt x="20643" y="15174"/>
                </a:cubicBezTo>
                <a:cubicBezTo>
                  <a:pt x="19827" y="20936"/>
                  <a:pt x="17031" y="21600"/>
                  <a:pt x="15082" y="20516"/>
                </a:cubicBezTo>
                <a:cubicBezTo>
                  <a:pt x="12743" y="19211"/>
                  <a:pt x="11079" y="13902"/>
                  <a:pt x="8725" y="12818"/>
                </a:cubicBezTo>
                <a:cubicBezTo>
                  <a:pt x="6507" y="11790"/>
                  <a:pt x="4325" y="12619"/>
                  <a:pt x="2205" y="10197"/>
                </a:cubicBezTo>
                <a:cubicBezTo>
                  <a:pt x="1443" y="9324"/>
                  <a:pt x="733" y="8063"/>
                  <a:pt x="317" y="6105"/>
                </a:cubicBezTo>
                <a:cubicBezTo>
                  <a:pt x="165" y="5397"/>
                  <a:pt x="-165" y="2289"/>
                  <a:pt x="99" y="0"/>
                </a:cubicBezTo>
                <a:cubicBezTo>
                  <a:pt x="99" y="0"/>
                  <a:pt x="19456" y="0"/>
                  <a:pt x="19456" y="0"/>
                </a:cubicBezTo>
                <a:cubicBezTo>
                  <a:pt x="19456" y="0"/>
                  <a:pt x="19405" y="1493"/>
                  <a:pt x="19405" y="149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00B35-4959-F440-B0B7-07496D7E5B97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838200" y="2137719"/>
            <a:ext cx="4405313" cy="28124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B2493-708C-1A40-AA32-A20BC7834B5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38200" y="5091898"/>
            <a:ext cx="4405313" cy="110200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D2972-DAA7-5241-8006-9ADFD23E684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278DC-CB27-ED4A-A031-BAE2B12FF89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18DD5-65DB-1643-9C39-B38392E8D0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F14F0E1-B9B6-EE48-9F18-2DF8E5139A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3105" y="0"/>
            <a:ext cx="7261529" cy="4918382"/>
          </a:xfrm>
          <a:custGeom>
            <a:avLst/>
            <a:gdLst>
              <a:gd name="connsiteX0" fmla="*/ 0 w 7261529"/>
              <a:gd name="connsiteY0" fmla="*/ 0 h 4918382"/>
              <a:gd name="connsiteX1" fmla="*/ 6767259 w 7261529"/>
              <a:gd name="connsiteY1" fmla="*/ 0 h 4918382"/>
              <a:gd name="connsiteX2" fmla="*/ 6822870 w 7261529"/>
              <a:gd name="connsiteY2" fmla="*/ 91137 h 4918382"/>
              <a:gd name="connsiteX3" fmla="*/ 7036931 w 7261529"/>
              <a:gd name="connsiteY3" fmla="*/ 593773 h 4918382"/>
              <a:gd name="connsiteX4" fmla="*/ 7193118 w 7261529"/>
              <a:gd name="connsiteY4" fmla="*/ 1281046 h 4918382"/>
              <a:gd name="connsiteX5" fmla="*/ 7241332 w 7261529"/>
              <a:gd name="connsiteY5" fmla="*/ 1647962 h 4918382"/>
              <a:gd name="connsiteX6" fmla="*/ 7230467 w 7261529"/>
              <a:gd name="connsiteY6" fmla="*/ 2585393 h 4918382"/>
              <a:gd name="connsiteX7" fmla="*/ 5879789 w 7261529"/>
              <a:gd name="connsiteY7" fmla="*/ 4688946 h 4918382"/>
              <a:gd name="connsiteX8" fmla="*/ 3457870 w 7261529"/>
              <a:gd name="connsiteY8" fmla="*/ 4109263 h 4918382"/>
              <a:gd name="connsiteX9" fmla="*/ 3082342 w 7261529"/>
              <a:gd name="connsiteY9" fmla="*/ 2899479 h 4918382"/>
              <a:gd name="connsiteX10" fmla="*/ 2366598 w 7261529"/>
              <a:gd name="connsiteY10" fmla="*/ 1972903 h 4918382"/>
              <a:gd name="connsiteX11" fmla="*/ 719844 w 7261529"/>
              <a:gd name="connsiteY11" fmla="*/ 1037401 h 4918382"/>
              <a:gd name="connsiteX12" fmla="*/ 287273 w 7261529"/>
              <a:gd name="connsiteY12" fmla="*/ 539013 h 4918382"/>
              <a:gd name="connsiteX13" fmla="*/ 3367 w 7261529"/>
              <a:gd name="connsiteY13" fmla="*/ 5432 h 491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61529" h="4918382">
                <a:moveTo>
                  <a:pt x="0" y="0"/>
                </a:moveTo>
                <a:lnTo>
                  <a:pt x="6767259" y="0"/>
                </a:lnTo>
                <a:lnTo>
                  <a:pt x="6822870" y="91137"/>
                </a:lnTo>
                <a:cubicBezTo>
                  <a:pt x="6921833" y="272330"/>
                  <a:pt x="7013800" y="526530"/>
                  <a:pt x="7036931" y="593773"/>
                </a:cubicBezTo>
                <a:cubicBezTo>
                  <a:pt x="7114006" y="817879"/>
                  <a:pt x="7153392" y="1050669"/>
                  <a:pt x="7193118" y="1281046"/>
                </a:cubicBezTo>
                <a:cubicBezTo>
                  <a:pt x="7212811" y="1401904"/>
                  <a:pt x="7230467" y="1524933"/>
                  <a:pt x="7241332" y="1647962"/>
                </a:cubicBezTo>
                <a:cubicBezTo>
                  <a:pt x="7269854" y="1961806"/>
                  <a:pt x="7269854" y="2278062"/>
                  <a:pt x="7230467" y="2585393"/>
                </a:cubicBezTo>
                <a:cubicBezTo>
                  <a:pt x="7124871" y="3461552"/>
                  <a:pt x="6696715" y="4289464"/>
                  <a:pt x="5879789" y="4688946"/>
                </a:cubicBezTo>
                <a:cubicBezTo>
                  <a:pt x="5017025" y="5110621"/>
                  <a:pt x="3971590" y="4969982"/>
                  <a:pt x="3457870" y="4109263"/>
                </a:cubicBezTo>
                <a:cubicBezTo>
                  <a:pt x="3236153" y="3736075"/>
                  <a:pt x="3251432" y="3292447"/>
                  <a:pt x="3082342" y="2899479"/>
                </a:cubicBezTo>
                <a:cubicBezTo>
                  <a:pt x="2926495" y="2537147"/>
                  <a:pt x="2678293" y="2214377"/>
                  <a:pt x="2366598" y="1972903"/>
                </a:cubicBezTo>
                <a:cubicBezTo>
                  <a:pt x="1863744" y="1584276"/>
                  <a:pt x="1207079" y="1456905"/>
                  <a:pt x="719844" y="1037401"/>
                </a:cubicBezTo>
                <a:cubicBezTo>
                  <a:pt x="550754" y="892420"/>
                  <a:pt x="410186" y="723315"/>
                  <a:pt x="287273" y="539013"/>
                </a:cubicBezTo>
                <a:cubicBezTo>
                  <a:pt x="255951" y="489621"/>
                  <a:pt x="98575" y="164770"/>
                  <a:pt x="3367" y="5432"/>
                </a:cubicBezTo>
                <a:close/>
              </a:path>
            </a:pathLst>
          </a:custGeom>
          <a:noFill/>
        </p:spPr>
        <p:txBody>
          <a:bodyPr wrap="square" tIns="731520" anchor="t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C05BD-9095-754C-AFD0-7DA447F2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031EB-E099-6F4B-B4C7-174AA1E6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1061B-E35B-4043-ADBC-C814E009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8071-0F46-E341-B62F-012937A9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0585D-6F90-3E4D-867A-CABAC65B3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AD315-C069-D74F-8C7C-C1086795C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19A0C-3C23-3541-82DF-CF92FF46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1721B-D350-3C4B-A89C-2006DDA7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0D1EF-D4AB-5845-B10B-C855D4F6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1F1A-34B5-AD4E-8B59-E286D85C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CD2D6-E4D2-AC4A-A735-1D2E1524F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5F763-789F-B846-BA93-6BE302E36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B79AC-048E-4445-9A18-B8194F1F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2A25F-1519-DF42-9E22-06D59E274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A88DF9-E270-3542-9D83-9F1869EA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B5BC-653C-0E47-A267-60CB18CA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DFA4B-3CAE-CD46-B08F-B5061BEE6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6D9AD-0FB9-7146-815B-1103F0C5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2FE17-CB7F-7C4D-8200-7C8DDA06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E747D-EE4E-9142-B569-08D11FF5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09627-C208-1B45-A4DD-61FF90FF5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EE200-2667-F742-AEB0-0D22AFB04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10336-9D59-6E4B-93B3-46920243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E5DBB-F564-CE4F-9CCD-87ACA7C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EA95B-2FDA-1D48-95F1-CB061DF5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18FD114-29E9-6B48-AB72-0A08D6F17C32}"/>
              </a:ext>
            </a:extLst>
          </p:cNvPr>
          <p:cNvGrpSpPr/>
          <p:nvPr userDrawn="1"/>
        </p:nvGrpSpPr>
        <p:grpSpPr>
          <a:xfrm>
            <a:off x="0" y="3"/>
            <a:ext cx="12192000" cy="6858000"/>
            <a:chOff x="11709400" y="32080200"/>
            <a:chExt cx="7073899" cy="3979068"/>
          </a:xfrm>
        </p:grpSpPr>
        <p:sp>
          <p:nvSpPr>
            <p:cNvPr id="8" name="Shape">
              <a:extLst>
                <a:ext uri="{FF2B5EF4-FFF2-40B4-BE49-F238E27FC236}">
                  <a16:creationId xmlns:a16="http://schemas.microsoft.com/office/drawing/2014/main" id="{07753276-0BAC-2848-A273-2BD285A389C8}"/>
                </a:ext>
              </a:extLst>
            </p:cNvPr>
            <p:cNvSpPr/>
            <p:nvPr/>
          </p:nvSpPr>
          <p:spPr>
            <a:xfrm>
              <a:off x="11709400" y="32080200"/>
              <a:ext cx="2664459" cy="66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534" y="20613"/>
                    <a:pt x="2440" y="14400"/>
                    <a:pt x="3686" y="10738"/>
                  </a:cubicBezTo>
                  <a:cubicBezTo>
                    <a:pt x="5076" y="6624"/>
                    <a:pt x="6898" y="5637"/>
                    <a:pt x="8638" y="5595"/>
                  </a:cubicBezTo>
                  <a:cubicBezTo>
                    <a:pt x="9801" y="5554"/>
                    <a:pt x="10965" y="5842"/>
                    <a:pt x="12108" y="6459"/>
                  </a:cubicBezTo>
                  <a:cubicBezTo>
                    <a:pt x="13806" y="7365"/>
                    <a:pt x="15495" y="9010"/>
                    <a:pt x="17204" y="8722"/>
                  </a:cubicBezTo>
                  <a:cubicBezTo>
                    <a:pt x="18913" y="8434"/>
                    <a:pt x="20715" y="5760"/>
                    <a:pt x="21600" y="0"/>
                  </a:cubicBez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AF2719AE-C86F-F148-8E7D-A7FD9BB06E38}"/>
                </a:ext>
              </a:extLst>
            </p:cNvPr>
            <p:cNvSpPr/>
            <p:nvPr/>
          </p:nvSpPr>
          <p:spPr>
            <a:xfrm>
              <a:off x="14731999" y="34855307"/>
              <a:ext cx="4051300" cy="120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063" y="1003"/>
                    <a:pt x="19162" y="7177"/>
                    <a:pt x="17916" y="10868"/>
                  </a:cubicBezTo>
                  <a:cubicBezTo>
                    <a:pt x="16528" y="14970"/>
                    <a:pt x="14700" y="15949"/>
                    <a:pt x="12960" y="16018"/>
                  </a:cubicBezTo>
                  <a:cubicBezTo>
                    <a:pt x="11802" y="16063"/>
                    <a:pt x="10637" y="15790"/>
                    <a:pt x="9493" y="15152"/>
                  </a:cubicBezTo>
                  <a:cubicBezTo>
                    <a:pt x="7800" y="14240"/>
                    <a:pt x="6108" y="12600"/>
                    <a:pt x="4401" y="12896"/>
                  </a:cubicBezTo>
                  <a:cubicBezTo>
                    <a:pt x="2695" y="13192"/>
                    <a:pt x="887" y="15881"/>
                    <a:pt x="0" y="21600"/>
                  </a:cubicBezTo>
                  <a:lnTo>
                    <a:pt x="21593" y="21600"/>
                  </a:lnTo>
                  <a:lnTo>
                    <a:pt x="21593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9845E7-07FA-6D43-9A4F-F457ED01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119A5-5909-6D41-9DA0-2BE2C394C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1417F-42BD-1241-9F11-DC657BAE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C07D9-26B6-DC4A-8313-39D02A908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C7048-70AB-D64B-B2AC-1A4ED3F5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0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">
            <a:extLst>
              <a:ext uri="{FF2B5EF4-FFF2-40B4-BE49-F238E27FC236}">
                <a16:creationId xmlns:a16="http://schemas.microsoft.com/office/drawing/2014/main" id="{3E4999B7-F8AD-AF4E-B735-FB1749E8C5E9}"/>
              </a:ext>
            </a:extLst>
          </p:cNvPr>
          <p:cNvSpPr/>
          <p:nvPr/>
        </p:nvSpPr>
        <p:spPr>
          <a:xfrm>
            <a:off x="0" y="5201957"/>
            <a:ext cx="8442813" cy="1656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540" y="1003"/>
                  <a:pt x="2439" y="7162"/>
                  <a:pt x="3681" y="10857"/>
                </a:cubicBezTo>
                <a:cubicBezTo>
                  <a:pt x="5068" y="14982"/>
                  <a:pt x="6895" y="15928"/>
                  <a:pt x="8637" y="16014"/>
                </a:cubicBezTo>
                <a:cubicBezTo>
                  <a:pt x="9794" y="16071"/>
                  <a:pt x="10957" y="15785"/>
                  <a:pt x="12109" y="15154"/>
                </a:cubicBezTo>
                <a:cubicBezTo>
                  <a:pt x="13806" y="14238"/>
                  <a:pt x="15492" y="12605"/>
                  <a:pt x="17200" y="12891"/>
                </a:cubicBezTo>
                <a:cubicBezTo>
                  <a:pt x="18908" y="13206"/>
                  <a:pt x="20712" y="15871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845E7-07FA-6D43-9A4F-F457ED0119F4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119A5-5909-6D41-9DA0-2BE2C394C9AE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1825625"/>
            <a:ext cx="8191500" cy="40465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1417F-42BD-1241-9F11-DC657BAE5CA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C07D9-26B6-DC4A-8313-39D02A908FA7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C7048-70AB-D64B-B2AC-1A4ED3F5D70A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EDB015D-FBA4-AE4E-8FB2-B2369AF910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4612" y="4068238"/>
            <a:ext cx="5317388" cy="2789763"/>
          </a:xfrm>
          <a:custGeom>
            <a:avLst/>
            <a:gdLst>
              <a:gd name="connsiteX0" fmla="*/ 4423217 w 5317388"/>
              <a:gd name="connsiteY0" fmla="*/ 130 h 2789763"/>
              <a:gd name="connsiteX1" fmla="*/ 5312957 w 5317388"/>
              <a:gd name="connsiteY1" fmla="*/ 362839 h 2789763"/>
              <a:gd name="connsiteX2" fmla="*/ 5317388 w 5317388"/>
              <a:gd name="connsiteY2" fmla="*/ 367164 h 2789763"/>
              <a:gd name="connsiteX3" fmla="*/ 5317388 w 5317388"/>
              <a:gd name="connsiteY3" fmla="*/ 2789763 h 2789763"/>
              <a:gd name="connsiteX4" fmla="*/ 0 w 5317388"/>
              <a:gd name="connsiteY4" fmla="*/ 2789763 h 2789763"/>
              <a:gd name="connsiteX5" fmla="*/ 31355 w 5317388"/>
              <a:gd name="connsiteY5" fmla="*/ 2587423 h 2789763"/>
              <a:gd name="connsiteX6" fmla="*/ 98715 w 5317388"/>
              <a:gd name="connsiteY6" fmla="*/ 2390037 h 2789763"/>
              <a:gd name="connsiteX7" fmla="*/ 237311 w 5317388"/>
              <a:gd name="connsiteY7" fmla="*/ 2163817 h 2789763"/>
              <a:gd name="connsiteX8" fmla="*/ 1289219 w 5317388"/>
              <a:gd name="connsiteY8" fmla="*/ 1698133 h 2789763"/>
              <a:gd name="connsiteX9" fmla="*/ 2622505 w 5317388"/>
              <a:gd name="connsiteY9" fmla="*/ 1430156 h 2789763"/>
              <a:gd name="connsiteX10" fmla="*/ 3544925 w 5317388"/>
              <a:gd name="connsiteY10" fmla="*/ 393516 h 2789763"/>
              <a:gd name="connsiteX11" fmla="*/ 4423217 w 5317388"/>
              <a:gd name="connsiteY11" fmla="*/ 130 h 278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17388" h="2789763">
                <a:moveTo>
                  <a:pt x="4423217" y="130"/>
                </a:moveTo>
                <a:cubicBezTo>
                  <a:pt x="4751307" y="-4532"/>
                  <a:pt x="5081305" y="116821"/>
                  <a:pt x="5312957" y="362839"/>
                </a:cubicBezTo>
                <a:cubicBezTo>
                  <a:pt x="5315172" y="365002"/>
                  <a:pt x="5315172" y="365002"/>
                  <a:pt x="5317388" y="367164"/>
                </a:cubicBezTo>
                <a:lnTo>
                  <a:pt x="5317388" y="2789763"/>
                </a:lnTo>
                <a:lnTo>
                  <a:pt x="0" y="2789763"/>
                </a:lnTo>
                <a:lnTo>
                  <a:pt x="31355" y="2587423"/>
                </a:lnTo>
                <a:cubicBezTo>
                  <a:pt x="47818" y="2520715"/>
                  <a:pt x="70282" y="2454836"/>
                  <a:pt x="98715" y="2390037"/>
                </a:cubicBezTo>
                <a:cubicBezTo>
                  <a:pt x="136133" y="2304360"/>
                  <a:pt x="184384" y="2229764"/>
                  <a:pt x="237311" y="2163817"/>
                </a:cubicBezTo>
                <a:cubicBezTo>
                  <a:pt x="485456" y="1856379"/>
                  <a:pt x="887215" y="1737729"/>
                  <a:pt x="1289219" y="1698133"/>
                </a:cubicBezTo>
                <a:cubicBezTo>
                  <a:pt x="1730612" y="1652051"/>
                  <a:pt x="2231578" y="1669619"/>
                  <a:pt x="2622505" y="1430156"/>
                </a:cubicBezTo>
                <a:cubicBezTo>
                  <a:pt x="3026479" y="1182043"/>
                  <a:pt x="3241883" y="742711"/>
                  <a:pt x="3544925" y="393516"/>
                </a:cubicBezTo>
                <a:cubicBezTo>
                  <a:pt x="3768945" y="135471"/>
                  <a:pt x="4095127" y="4793"/>
                  <a:pt x="4423217" y="130"/>
                </a:cubicBezTo>
                <a:close/>
              </a:path>
            </a:pathLst>
          </a:custGeom>
          <a:noFill/>
        </p:spPr>
        <p:txBody>
          <a:bodyPr wrap="square" rIns="731520" bIns="822960" anchor="b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">
            <a:extLst>
              <a:ext uri="{FF2B5EF4-FFF2-40B4-BE49-F238E27FC236}">
                <a16:creationId xmlns:a16="http://schemas.microsoft.com/office/drawing/2014/main" id="{57C23A04-3D36-A041-89FB-12BC48A44FA4}"/>
              </a:ext>
            </a:extLst>
          </p:cNvPr>
          <p:cNvSpPr/>
          <p:nvPr/>
        </p:nvSpPr>
        <p:spPr>
          <a:xfrm>
            <a:off x="5214938" y="0"/>
            <a:ext cx="6977475" cy="5376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02" h="21376" extrusionOk="0">
                <a:moveTo>
                  <a:pt x="21202" y="20815"/>
                </a:moveTo>
                <a:cubicBezTo>
                  <a:pt x="20242" y="21600"/>
                  <a:pt x="18982" y="21487"/>
                  <a:pt x="17929" y="20937"/>
                </a:cubicBezTo>
                <a:cubicBezTo>
                  <a:pt x="16875" y="20379"/>
                  <a:pt x="15975" y="19445"/>
                  <a:pt x="15042" y="18599"/>
                </a:cubicBezTo>
                <a:cubicBezTo>
                  <a:pt x="14109" y="17753"/>
                  <a:pt x="13095" y="16968"/>
                  <a:pt x="11969" y="16802"/>
                </a:cubicBezTo>
                <a:cubicBezTo>
                  <a:pt x="10369" y="16566"/>
                  <a:pt x="8842" y="17596"/>
                  <a:pt x="7382" y="18486"/>
                </a:cubicBezTo>
                <a:cubicBezTo>
                  <a:pt x="5922" y="19375"/>
                  <a:pt x="4249" y="20152"/>
                  <a:pt x="2735" y="19428"/>
                </a:cubicBezTo>
                <a:cubicBezTo>
                  <a:pt x="2122" y="19131"/>
                  <a:pt x="1582" y="18608"/>
                  <a:pt x="1149" y="17962"/>
                </a:cubicBezTo>
                <a:cubicBezTo>
                  <a:pt x="-65" y="16174"/>
                  <a:pt x="-398" y="13365"/>
                  <a:pt x="542" y="11323"/>
                </a:cubicBezTo>
                <a:cubicBezTo>
                  <a:pt x="1975" y="8183"/>
                  <a:pt x="5562" y="7799"/>
                  <a:pt x="7142" y="4781"/>
                </a:cubicBezTo>
                <a:cubicBezTo>
                  <a:pt x="7942" y="3254"/>
                  <a:pt x="8142" y="1169"/>
                  <a:pt x="9242" y="0"/>
                </a:cubicBezTo>
                <a:lnTo>
                  <a:pt x="21202" y="0"/>
                </a:lnTo>
                <a:lnTo>
                  <a:pt x="21202" y="20815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9B2B9ADC-2C93-254F-B236-75587BD9D3DD}"/>
              </a:ext>
            </a:extLst>
          </p:cNvPr>
          <p:cNvSpPr/>
          <p:nvPr/>
        </p:nvSpPr>
        <p:spPr>
          <a:xfrm>
            <a:off x="6816523" y="921459"/>
            <a:ext cx="4630568" cy="5594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3" h="20926" extrusionOk="0">
                <a:moveTo>
                  <a:pt x="21261" y="2776"/>
                </a:moveTo>
                <a:cubicBezTo>
                  <a:pt x="21039" y="1964"/>
                  <a:pt x="20371" y="1282"/>
                  <a:pt x="19552" y="848"/>
                </a:cubicBezTo>
                <a:cubicBezTo>
                  <a:pt x="18733" y="413"/>
                  <a:pt x="17783" y="199"/>
                  <a:pt x="16832" y="93"/>
                </a:cubicBezTo>
                <a:cubicBezTo>
                  <a:pt x="11563" y="-523"/>
                  <a:pt x="6052" y="2005"/>
                  <a:pt x="2857" y="5558"/>
                </a:cubicBezTo>
                <a:cubicBezTo>
                  <a:pt x="1036" y="7577"/>
                  <a:pt x="-86" y="10121"/>
                  <a:pt x="5" y="12682"/>
                </a:cubicBezTo>
                <a:cubicBezTo>
                  <a:pt x="96" y="15250"/>
                  <a:pt x="1471" y="17803"/>
                  <a:pt x="3848" y="19329"/>
                </a:cubicBezTo>
                <a:cubicBezTo>
                  <a:pt x="5769" y="20568"/>
                  <a:pt x="8257" y="21077"/>
                  <a:pt x="10643" y="20888"/>
                </a:cubicBezTo>
                <a:cubicBezTo>
                  <a:pt x="13161" y="20691"/>
                  <a:pt x="15760" y="19575"/>
                  <a:pt x="16792" y="17573"/>
                </a:cubicBezTo>
                <a:cubicBezTo>
                  <a:pt x="17783" y="15644"/>
                  <a:pt x="17145" y="13412"/>
                  <a:pt x="17408" y="11319"/>
                </a:cubicBezTo>
                <a:cubicBezTo>
                  <a:pt x="17560" y="10105"/>
                  <a:pt x="18025" y="8923"/>
                  <a:pt x="18753" y="7881"/>
                </a:cubicBezTo>
                <a:cubicBezTo>
                  <a:pt x="19320" y="7068"/>
                  <a:pt x="20058" y="6338"/>
                  <a:pt x="20604" y="5509"/>
                </a:cubicBezTo>
                <a:cubicBezTo>
                  <a:pt x="21150" y="4680"/>
                  <a:pt x="21514" y="3703"/>
                  <a:pt x="21261" y="2776"/>
                </a:cubicBez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004A6-662B-064A-9D3F-F8106FDB75D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1850" y="1709738"/>
            <a:ext cx="4225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50114-0C6B-CB4F-8A33-33AAA2B4BC8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1850" y="4589463"/>
            <a:ext cx="4225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5C51A-EC47-744A-9750-50FB3AA3557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57B2-F354-524F-A8CF-2F0632F2E74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FD79D-5C70-8F43-B4F8-5D67937E91D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C86384-E9A2-7E44-B081-B25CA913FB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4650" y="1118800"/>
            <a:ext cx="3679167" cy="5272159"/>
          </a:xfrm>
          <a:custGeom>
            <a:avLst/>
            <a:gdLst>
              <a:gd name="connsiteX0" fmla="*/ 2721122 w 3679167"/>
              <a:gd name="connsiteY0" fmla="*/ 116 h 5272159"/>
              <a:gd name="connsiteX1" fmla="*/ 3249819 w 3679167"/>
              <a:gd name="connsiteY1" fmla="*/ 112107 h 5272159"/>
              <a:gd name="connsiteX2" fmla="*/ 3633785 w 3679167"/>
              <a:gd name="connsiteY2" fmla="*/ 535596 h 5272159"/>
              <a:gd name="connsiteX3" fmla="*/ 3602984 w 3679167"/>
              <a:gd name="connsiteY3" fmla="*/ 1217924 h 5272159"/>
              <a:gd name="connsiteX4" fmla="*/ 3341873 w 3679167"/>
              <a:gd name="connsiteY4" fmla="*/ 1843145 h 5272159"/>
              <a:gd name="connsiteX5" fmla="*/ 3212542 w 3679167"/>
              <a:gd name="connsiteY5" fmla="*/ 2714102 h 5272159"/>
              <a:gd name="connsiteX6" fmla="*/ 3313347 w 3679167"/>
              <a:gd name="connsiteY6" fmla="*/ 4252061 h 5272159"/>
              <a:gd name="connsiteX7" fmla="*/ 2288854 w 3679167"/>
              <a:gd name="connsiteY7" fmla="*/ 5219434 h 5272159"/>
              <a:gd name="connsiteX8" fmla="*/ 976825 w 3679167"/>
              <a:gd name="connsiteY8" fmla="*/ 5019927 h 5272159"/>
              <a:gd name="connsiteX9" fmla="*/ 37911 w 3679167"/>
              <a:gd name="connsiteY9" fmla="*/ 3503971 h 5272159"/>
              <a:gd name="connsiteX10" fmla="*/ 320898 w 3679167"/>
              <a:gd name="connsiteY10" fmla="*/ 1696048 h 5272159"/>
              <a:gd name="connsiteX11" fmla="*/ 2721122 w 3679167"/>
              <a:gd name="connsiteY11" fmla="*/ 116 h 527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9167" h="5272159">
                <a:moveTo>
                  <a:pt x="2721122" y="116"/>
                </a:moveTo>
                <a:cubicBezTo>
                  <a:pt x="2901030" y="116"/>
                  <a:pt x="3083037" y="28794"/>
                  <a:pt x="3249819" y="112107"/>
                </a:cubicBezTo>
                <a:cubicBezTo>
                  <a:pt x="3416601" y="197645"/>
                  <a:pt x="3565707" y="344741"/>
                  <a:pt x="3633785" y="535596"/>
                </a:cubicBezTo>
                <a:cubicBezTo>
                  <a:pt x="3712714" y="754880"/>
                  <a:pt x="3679812" y="1002842"/>
                  <a:pt x="3602984" y="1217924"/>
                </a:cubicBezTo>
                <a:cubicBezTo>
                  <a:pt x="3530706" y="1434984"/>
                  <a:pt x="3418701" y="1630288"/>
                  <a:pt x="3341873" y="1843145"/>
                </a:cubicBezTo>
                <a:cubicBezTo>
                  <a:pt x="3243169" y="2115087"/>
                  <a:pt x="3199417" y="2415707"/>
                  <a:pt x="3212542" y="2714102"/>
                </a:cubicBezTo>
                <a:cubicBezTo>
                  <a:pt x="3236694" y="3231782"/>
                  <a:pt x="3431827" y="3758361"/>
                  <a:pt x="3313347" y="4252061"/>
                </a:cubicBezTo>
                <a:cubicBezTo>
                  <a:pt x="3190492" y="4767515"/>
                  <a:pt x="2749648" y="5105465"/>
                  <a:pt x="2288854" y="5219434"/>
                </a:cubicBezTo>
                <a:cubicBezTo>
                  <a:pt x="1854486" y="5329200"/>
                  <a:pt x="1376191" y="5269867"/>
                  <a:pt x="976825" y="5019927"/>
                </a:cubicBezTo>
                <a:cubicBezTo>
                  <a:pt x="485404" y="4710407"/>
                  <a:pt x="143090" y="4124742"/>
                  <a:pt x="37911" y="3503971"/>
                </a:cubicBezTo>
                <a:cubicBezTo>
                  <a:pt x="-67444" y="2882954"/>
                  <a:pt x="53136" y="2235731"/>
                  <a:pt x="320898" y="1696048"/>
                </a:cubicBezTo>
                <a:cubicBezTo>
                  <a:pt x="790442" y="748452"/>
                  <a:pt x="1724981" y="-10762"/>
                  <a:pt x="2721122" y="116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">
            <a:extLst>
              <a:ext uri="{FF2B5EF4-FFF2-40B4-BE49-F238E27FC236}">
                <a16:creationId xmlns:a16="http://schemas.microsoft.com/office/drawing/2014/main" id="{47638AFB-4510-B545-8E21-32D6F6C6E2C2}"/>
              </a:ext>
            </a:extLst>
          </p:cNvPr>
          <p:cNvSpPr/>
          <p:nvPr/>
        </p:nvSpPr>
        <p:spPr>
          <a:xfrm>
            <a:off x="321267" y="4524421"/>
            <a:ext cx="11870733" cy="23335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0060" y="1009"/>
                  <a:pt x="19163" y="7166"/>
                  <a:pt x="17917" y="10840"/>
                </a:cubicBezTo>
                <a:cubicBezTo>
                  <a:pt x="16532" y="14938"/>
                  <a:pt x="14703" y="15907"/>
                  <a:pt x="12965" y="15988"/>
                </a:cubicBezTo>
                <a:cubicBezTo>
                  <a:pt x="11806" y="16028"/>
                  <a:pt x="10643" y="15746"/>
                  <a:pt x="9492" y="15140"/>
                </a:cubicBezTo>
                <a:cubicBezTo>
                  <a:pt x="7798" y="14232"/>
                  <a:pt x="6111" y="12597"/>
                  <a:pt x="4401" y="12899"/>
                </a:cubicBezTo>
                <a:cubicBezTo>
                  <a:pt x="2691" y="13202"/>
                  <a:pt x="889" y="15867"/>
                  <a:pt x="0" y="21600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">
            <a:extLst>
              <a:ext uri="{FF2B5EF4-FFF2-40B4-BE49-F238E27FC236}">
                <a16:creationId xmlns:a16="http://schemas.microsoft.com/office/drawing/2014/main" id="{955F8469-7425-4B44-8CA0-B7D75A9FE9CC}"/>
              </a:ext>
            </a:extLst>
          </p:cNvPr>
          <p:cNvSpPr/>
          <p:nvPr/>
        </p:nvSpPr>
        <p:spPr>
          <a:xfrm>
            <a:off x="1673434" y="3040646"/>
            <a:ext cx="8401869" cy="3817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4" h="20946" extrusionOk="0">
                <a:moveTo>
                  <a:pt x="1410" y="19450"/>
                </a:moveTo>
                <a:cubicBezTo>
                  <a:pt x="1589" y="14352"/>
                  <a:pt x="-621" y="11385"/>
                  <a:pt x="173" y="5772"/>
                </a:cubicBezTo>
                <a:cubicBezTo>
                  <a:pt x="989" y="16"/>
                  <a:pt x="3788" y="-654"/>
                  <a:pt x="5733" y="435"/>
                </a:cubicBezTo>
                <a:cubicBezTo>
                  <a:pt x="8072" y="1739"/>
                  <a:pt x="9736" y="7041"/>
                  <a:pt x="12092" y="8130"/>
                </a:cubicBezTo>
                <a:cubicBezTo>
                  <a:pt x="14312" y="9159"/>
                  <a:pt x="16489" y="8333"/>
                  <a:pt x="18613" y="10750"/>
                </a:cubicBezTo>
                <a:cubicBezTo>
                  <a:pt x="19374" y="11624"/>
                  <a:pt x="20082" y="12880"/>
                  <a:pt x="20498" y="14843"/>
                </a:cubicBezTo>
                <a:cubicBezTo>
                  <a:pt x="20649" y="15549"/>
                  <a:pt x="20979" y="18648"/>
                  <a:pt x="20714" y="20946"/>
                </a:cubicBezTo>
                <a:cubicBezTo>
                  <a:pt x="20714" y="20946"/>
                  <a:pt x="1346" y="20946"/>
                  <a:pt x="1346" y="20946"/>
                </a:cubicBezTo>
                <a:cubicBezTo>
                  <a:pt x="1346" y="20946"/>
                  <a:pt x="1410" y="19450"/>
                  <a:pt x="1410" y="1945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004A6-662B-064A-9D3F-F8106FDB75D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743574" y="288131"/>
            <a:ext cx="560387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50114-0C6B-CB4F-8A33-33AAA2B4BC8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743574" y="3167856"/>
            <a:ext cx="5603875" cy="7612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5C51A-EC47-744A-9750-50FB3AA3557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757B2-F354-524F-A8CF-2F0632F2E74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FD79D-5C70-8F43-B4F8-5D67937E91D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A10E4D2-2D4D-C643-A0E6-051A2BEAB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93186" y="2858284"/>
            <a:ext cx="7058295" cy="3999716"/>
          </a:xfrm>
          <a:custGeom>
            <a:avLst/>
            <a:gdLst>
              <a:gd name="connsiteX0" fmla="*/ 1410989 w 7058295"/>
              <a:gd name="connsiteY0" fmla="*/ 1 h 3999716"/>
              <a:gd name="connsiteX1" fmla="*/ 1945690 w 7058295"/>
              <a:gd name="connsiteY1" fmla="*/ 82813 h 3999716"/>
              <a:gd name="connsiteX2" fmla="*/ 4100348 w 7058295"/>
              <a:gd name="connsiteY2" fmla="*/ 1552774 h 3999716"/>
              <a:gd name="connsiteX3" fmla="*/ 6311984 w 7058295"/>
              <a:gd name="connsiteY3" fmla="*/ 2054343 h 3999716"/>
              <a:gd name="connsiteX4" fmla="*/ 6950954 w 7058295"/>
              <a:gd name="connsiteY4" fmla="*/ 2835051 h 3999716"/>
              <a:gd name="connsiteX5" fmla="*/ 7024890 w 7058295"/>
              <a:gd name="connsiteY5" fmla="*/ 3999716 h 3999716"/>
              <a:gd name="connsiteX6" fmla="*/ 458151 w 7058295"/>
              <a:gd name="connsiteY6" fmla="*/ 3999716 h 3999716"/>
              <a:gd name="connsiteX7" fmla="*/ 477822 w 7058295"/>
              <a:gd name="connsiteY7" fmla="*/ 3711796 h 3999716"/>
              <a:gd name="connsiteX8" fmla="*/ 58965 w 7058295"/>
              <a:gd name="connsiteY8" fmla="*/ 1101227 h 3999716"/>
              <a:gd name="connsiteX9" fmla="*/ 1410989 w 7058295"/>
              <a:gd name="connsiteY9" fmla="*/ 1 h 399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8295" h="3999716">
                <a:moveTo>
                  <a:pt x="1410989" y="1"/>
                </a:moveTo>
                <a:cubicBezTo>
                  <a:pt x="1597207" y="93"/>
                  <a:pt x="1780436" y="31024"/>
                  <a:pt x="1945690" y="82813"/>
                </a:cubicBezTo>
                <a:cubicBezTo>
                  <a:pt x="2737280" y="331402"/>
                  <a:pt x="3304349" y="1343325"/>
                  <a:pt x="4100348" y="1552774"/>
                </a:cubicBezTo>
                <a:cubicBezTo>
                  <a:pt x="4852935" y="1749048"/>
                  <a:pt x="5592296" y="1592105"/>
                  <a:pt x="6311984" y="2054343"/>
                </a:cubicBezTo>
                <a:cubicBezTo>
                  <a:pt x="6569065" y="2220069"/>
                  <a:pt x="6811222" y="2460067"/>
                  <a:pt x="6950954" y="2835051"/>
                </a:cubicBezTo>
                <a:cubicBezTo>
                  <a:pt x="7001150" y="2970419"/>
                  <a:pt x="7114428" y="3563444"/>
                  <a:pt x="7024890" y="3999716"/>
                </a:cubicBezTo>
                <a:cubicBezTo>
                  <a:pt x="7024890" y="3999716"/>
                  <a:pt x="458151" y="3999716"/>
                  <a:pt x="458151" y="3999716"/>
                </a:cubicBezTo>
                <a:cubicBezTo>
                  <a:pt x="458151" y="3999716"/>
                  <a:pt x="477822" y="3711796"/>
                  <a:pt x="477822" y="3711796"/>
                </a:cubicBezTo>
                <a:cubicBezTo>
                  <a:pt x="538870" y="2739205"/>
                  <a:pt x="-211343" y="2172146"/>
                  <a:pt x="58965" y="1101227"/>
                </a:cubicBezTo>
                <a:cubicBezTo>
                  <a:pt x="266782" y="276988"/>
                  <a:pt x="852335" y="-276"/>
                  <a:pt x="1410989" y="1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83D7CE8-71EB-C646-9755-676E0BAF58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0885295" cy="5466476"/>
          </a:xfrm>
          <a:custGeom>
            <a:avLst/>
            <a:gdLst>
              <a:gd name="connsiteX0" fmla="*/ 0 w 10885295"/>
              <a:gd name="connsiteY0" fmla="*/ 0 h 5466476"/>
              <a:gd name="connsiteX1" fmla="*/ 10864439 w 10885295"/>
              <a:gd name="connsiteY1" fmla="*/ 0 h 5466476"/>
              <a:gd name="connsiteX2" fmla="*/ 10559346 w 10885295"/>
              <a:gd name="connsiteY2" fmla="*/ 1617052 h 5466476"/>
              <a:gd name="connsiteX3" fmla="*/ 10234015 w 10885295"/>
              <a:gd name="connsiteY3" fmla="*/ 2039681 h 5466476"/>
              <a:gd name="connsiteX4" fmla="*/ 8026014 w 10885295"/>
              <a:gd name="connsiteY4" fmla="*/ 2740903 h 5466476"/>
              <a:gd name="connsiteX5" fmla="*/ 5300417 w 10885295"/>
              <a:gd name="connsiteY5" fmla="*/ 2984212 h 5466476"/>
              <a:gd name="connsiteX6" fmla="*/ 3227507 w 10885295"/>
              <a:gd name="connsiteY6" fmla="*/ 4858001 h 5466476"/>
              <a:gd name="connsiteX7" fmla="*/ 173032 w 10885295"/>
              <a:gd name="connsiteY7" fmla="*/ 5009708 h 5466476"/>
              <a:gd name="connsiteX8" fmla="*/ 0 w 10885295"/>
              <a:gd name="connsiteY8" fmla="*/ 4873537 h 546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85295" h="5466476">
                <a:moveTo>
                  <a:pt x="0" y="0"/>
                </a:moveTo>
                <a:lnTo>
                  <a:pt x="10864439" y="0"/>
                </a:lnTo>
                <a:cubicBezTo>
                  <a:pt x="10928695" y="561926"/>
                  <a:pt x="10849260" y="1119376"/>
                  <a:pt x="10559346" y="1617052"/>
                </a:cubicBezTo>
                <a:cubicBezTo>
                  <a:pt x="10464226" y="1778730"/>
                  <a:pt x="10355951" y="1918027"/>
                  <a:pt x="10234015" y="2039681"/>
                </a:cubicBezTo>
                <a:cubicBezTo>
                  <a:pt x="9669871" y="2599500"/>
                  <a:pt x="8838076" y="2747750"/>
                  <a:pt x="8026014" y="2740903"/>
                </a:cubicBezTo>
                <a:cubicBezTo>
                  <a:pt x="7134515" y="2732214"/>
                  <a:pt x="6136766" y="2588441"/>
                  <a:pt x="5300417" y="2984212"/>
                </a:cubicBezTo>
                <a:cubicBezTo>
                  <a:pt x="4437758" y="3391305"/>
                  <a:pt x="3909032" y="4225505"/>
                  <a:pt x="3227507" y="4858001"/>
                </a:cubicBezTo>
                <a:cubicBezTo>
                  <a:pt x="2391727" y="5635866"/>
                  <a:pt x="1068122" y="5647453"/>
                  <a:pt x="173032" y="5009708"/>
                </a:cubicBezTo>
                <a:lnTo>
                  <a:pt x="0" y="4873537"/>
                </a:lnTo>
                <a:close/>
              </a:path>
            </a:pathLst>
          </a:custGeom>
          <a:noFill/>
        </p:spPr>
        <p:txBody>
          <a:bodyPr wrap="square" lIns="914400" tIns="822960" anchor="t">
            <a:noAutofit/>
          </a:bodyPr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5950F6FE-52DC-6D4F-8E42-5F49FFF897FD}"/>
              </a:ext>
            </a:extLst>
          </p:cNvPr>
          <p:cNvSpPr/>
          <p:nvPr/>
        </p:nvSpPr>
        <p:spPr>
          <a:xfrm>
            <a:off x="1" y="4490884"/>
            <a:ext cx="8503923" cy="236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540" y="1009"/>
                  <a:pt x="2439" y="7166"/>
                  <a:pt x="3681" y="10840"/>
                </a:cubicBezTo>
                <a:cubicBezTo>
                  <a:pt x="5068" y="14938"/>
                  <a:pt x="6895" y="15907"/>
                  <a:pt x="8637" y="15988"/>
                </a:cubicBezTo>
                <a:cubicBezTo>
                  <a:pt x="9794" y="16028"/>
                  <a:pt x="10957" y="15746"/>
                  <a:pt x="12109" y="15140"/>
                </a:cubicBezTo>
                <a:cubicBezTo>
                  <a:pt x="13806" y="14232"/>
                  <a:pt x="15492" y="12597"/>
                  <a:pt x="17200" y="12899"/>
                </a:cubicBezTo>
                <a:cubicBezTo>
                  <a:pt x="18908" y="13202"/>
                  <a:pt x="20712" y="15867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D00B35-4959-F440-B0B7-07496D7E5B97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314950" y="3008312"/>
            <a:ext cx="6038850" cy="19383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5B2493-708C-1A40-AA32-A20BC7834B5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328987" y="5096404"/>
            <a:ext cx="4657726" cy="8771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D2972-DAA7-5241-8006-9ADFD23E684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278DC-CB27-ED4A-A031-BAE2B12FF89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18DD5-65DB-1643-9C39-B38392E8D0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1DD9F-C809-0D40-B787-A81FD368A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529A1-85FF-B245-8EAD-5152218DA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3D8F1-A06A-2B48-BF2E-092243904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ED92A-9668-2740-8E22-CDC187C5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FBA02-59F5-3942-9DF5-7A4F55D3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DEC62-3915-004E-AA60-20FFBBE7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58F9-838C-B548-A249-087E02D7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E6A91-617B-3D4C-8675-BCF7EE866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7E033-5E91-8E41-8FE6-8EA87FE54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C8C48-09B2-4945-B79D-77D92C633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6CBAFD-76AB-954E-8E07-56F137E2E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745AB-3969-F848-A131-55DE9B06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83D55-803D-0A42-8586-4BBC5231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189D88-B9D1-F44B-A505-68B9C7B1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09CE-2CA7-3C4A-A0F3-B1ECD3C2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E397D-86C0-0341-8CC1-1FF0FD61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D0E6C-318D-3049-B968-B170454D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7EBC8-B4CB-AA47-8AB6-F398F4D0D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5E000E-A8F9-CA4C-9B39-3F5ACCC4B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39AE0-069E-E240-82F5-8BE764AB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03240-8110-7F4B-AD68-3EA424E56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E94D7-1529-BA4C-B927-E9F96A66E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875E7-0BE5-1742-A2E7-F4DB6C23F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D3DE7-AAB4-EF4A-AE83-59A8D2BE4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3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2" y="341037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9" y="2158992"/>
            <a:ext cx="7820107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32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creative templates,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72842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D028BE-6971-D24D-8709-A4544C735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20" y="2751280"/>
            <a:ext cx="5314071" cy="1986574"/>
          </a:xfrm>
        </p:spPr>
        <p:txBody>
          <a:bodyPr>
            <a:noAutofit/>
          </a:bodyPr>
          <a:lstStyle/>
          <a:p>
            <a:r>
              <a:rPr lang="ru-RU" sz="3600" dirty="0"/>
              <a:t>Разработка методики оценки надёжности беспилотных летательных аппаратов </a:t>
            </a:r>
            <a:endParaRPr lang="en-US" sz="2800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693B0F4-0FBD-8D48-9F33-9184BB231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918382"/>
            <a:ext cx="4405313" cy="456415"/>
          </a:xfrm>
        </p:spPr>
        <p:txBody>
          <a:bodyPr>
            <a:normAutofit/>
          </a:bodyPr>
          <a:lstStyle/>
          <a:p>
            <a:r>
              <a:rPr lang="ru-RU" dirty="0"/>
              <a:t>Отечественного производства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C08B47-5542-2D41-B086-BA7A7AE8FF03}"/>
              </a:ext>
            </a:extLst>
          </p:cNvPr>
          <p:cNvGrpSpPr/>
          <p:nvPr/>
        </p:nvGrpSpPr>
        <p:grpSpPr>
          <a:xfrm>
            <a:off x="7455885" y="5091898"/>
            <a:ext cx="1142614" cy="1243106"/>
            <a:chOff x="7773008" y="5225918"/>
            <a:chExt cx="1142614" cy="1243106"/>
          </a:xfrm>
        </p:grpSpPr>
        <p:sp>
          <p:nvSpPr>
            <p:cNvPr id="5" name="Shape">
              <a:extLst>
                <a:ext uri="{FF2B5EF4-FFF2-40B4-BE49-F238E27FC236}">
                  <a16:creationId xmlns:a16="http://schemas.microsoft.com/office/drawing/2014/main" id="{0FA4837C-1A38-2141-98F7-87B4128FF211}"/>
                </a:ext>
              </a:extLst>
            </p:cNvPr>
            <p:cNvSpPr/>
            <p:nvPr/>
          </p:nvSpPr>
          <p:spPr>
            <a:xfrm>
              <a:off x="7773008" y="5423538"/>
              <a:ext cx="1142614" cy="104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0652" extrusionOk="0">
                  <a:moveTo>
                    <a:pt x="20105" y="3266"/>
                  </a:moveTo>
                  <a:cubicBezTo>
                    <a:pt x="19620" y="2398"/>
                    <a:pt x="18932" y="1618"/>
                    <a:pt x="18123" y="1011"/>
                  </a:cubicBezTo>
                  <a:cubicBezTo>
                    <a:pt x="15818" y="-681"/>
                    <a:pt x="13350" y="13"/>
                    <a:pt x="11004" y="1184"/>
                  </a:cubicBezTo>
                  <a:cubicBezTo>
                    <a:pt x="9063" y="2182"/>
                    <a:pt x="7081" y="3266"/>
                    <a:pt x="4896" y="3613"/>
                  </a:cubicBezTo>
                  <a:cubicBezTo>
                    <a:pt x="2955" y="3917"/>
                    <a:pt x="-79" y="3786"/>
                    <a:pt x="2" y="6779"/>
                  </a:cubicBezTo>
                  <a:cubicBezTo>
                    <a:pt x="42" y="8948"/>
                    <a:pt x="2105" y="10162"/>
                    <a:pt x="3561" y="11290"/>
                  </a:cubicBezTo>
                  <a:cubicBezTo>
                    <a:pt x="4613" y="12158"/>
                    <a:pt x="5584" y="12982"/>
                    <a:pt x="5786" y="14456"/>
                  </a:cubicBezTo>
                  <a:cubicBezTo>
                    <a:pt x="5948" y="15454"/>
                    <a:pt x="5705" y="16452"/>
                    <a:pt x="5665" y="17493"/>
                  </a:cubicBezTo>
                  <a:cubicBezTo>
                    <a:pt x="5584" y="19271"/>
                    <a:pt x="6393" y="20919"/>
                    <a:pt x="8254" y="20615"/>
                  </a:cubicBezTo>
                  <a:cubicBezTo>
                    <a:pt x="9548" y="20399"/>
                    <a:pt x="10681" y="19401"/>
                    <a:pt x="11449" y="18317"/>
                  </a:cubicBezTo>
                  <a:cubicBezTo>
                    <a:pt x="13108" y="15974"/>
                    <a:pt x="14159" y="13459"/>
                    <a:pt x="16708" y="12114"/>
                  </a:cubicBezTo>
                  <a:cubicBezTo>
                    <a:pt x="17517" y="11680"/>
                    <a:pt x="18366" y="11290"/>
                    <a:pt x="19094" y="10726"/>
                  </a:cubicBezTo>
                  <a:cubicBezTo>
                    <a:pt x="21521" y="8774"/>
                    <a:pt x="21481" y="5651"/>
                    <a:pt x="20105" y="326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" name="Shape">
              <a:extLst>
                <a:ext uri="{FF2B5EF4-FFF2-40B4-BE49-F238E27FC236}">
                  <a16:creationId xmlns:a16="http://schemas.microsoft.com/office/drawing/2014/main" id="{F80D5D6C-9689-FD4F-9674-79A1BC242A7D}"/>
                </a:ext>
              </a:extLst>
            </p:cNvPr>
            <p:cNvSpPr/>
            <p:nvPr/>
          </p:nvSpPr>
          <p:spPr>
            <a:xfrm>
              <a:off x="8014542" y="5225918"/>
              <a:ext cx="767119" cy="63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0352" extrusionOk="0">
                  <a:moveTo>
                    <a:pt x="20907" y="8167"/>
                  </a:moveTo>
                  <a:cubicBezTo>
                    <a:pt x="21271" y="7323"/>
                    <a:pt x="21271" y="6268"/>
                    <a:pt x="21028" y="5424"/>
                  </a:cubicBezTo>
                  <a:cubicBezTo>
                    <a:pt x="20786" y="4579"/>
                    <a:pt x="20361" y="3876"/>
                    <a:pt x="19815" y="3242"/>
                  </a:cubicBezTo>
                  <a:cubicBezTo>
                    <a:pt x="16963" y="-135"/>
                    <a:pt x="12049" y="-768"/>
                    <a:pt x="7923" y="850"/>
                  </a:cubicBezTo>
                  <a:cubicBezTo>
                    <a:pt x="5556" y="1765"/>
                    <a:pt x="3372" y="3524"/>
                    <a:pt x="1855" y="5986"/>
                  </a:cubicBezTo>
                  <a:cubicBezTo>
                    <a:pt x="338" y="8449"/>
                    <a:pt x="-329" y="11545"/>
                    <a:pt x="156" y="14218"/>
                  </a:cubicBezTo>
                  <a:cubicBezTo>
                    <a:pt x="581" y="16400"/>
                    <a:pt x="1795" y="18229"/>
                    <a:pt x="3372" y="19284"/>
                  </a:cubicBezTo>
                  <a:cubicBezTo>
                    <a:pt x="5010" y="20480"/>
                    <a:pt x="7316" y="20832"/>
                    <a:pt x="9136" y="19495"/>
                  </a:cubicBezTo>
                  <a:cubicBezTo>
                    <a:pt x="10896" y="18229"/>
                    <a:pt x="11867" y="15766"/>
                    <a:pt x="13323" y="14007"/>
                  </a:cubicBezTo>
                  <a:cubicBezTo>
                    <a:pt x="14172" y="12952"/>
                    <a:pt x="15143" y="12108"/>
                    <a:pt x="16235" y="11545"/>
                  </a:cubicBezTo>
                  <a:cubicBezTo>
                    <a:pt x="17085" y="11123"/>
                    <a:pt x="17995" y="10771"/>
                    <a:pt x="18783" y="10349"/>
                  </a:cubicBezTo>
                  <a:cubicBezTo>
                    <a:pt x="19693" y="9856"/>
                    <a:pt x="20482" y="9153"/>
                    <a:pt x="20907" y="816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">
              <a:extLst>
                <a:ext uri="{FF2B5EF4-FFF2-40B4-BE49-F238E27FC236}">
                  <a16:creationId xmlns:a16="http://schemas.microsoft.com/office/drawing/2014/main" id="{40D1BF33-2651-6B48-AA62-2CAB70875AC4}"/>
                </a:ext>
              </a:extLst>
            </p:cNvPr>
            <p:cNvSpPr/>
            <p:nvPr/>
          </p:nvSpPr>
          <p:spPr>
            <a:xfrm>
              <a:off x="7904752" y="5643115"/>
              <a:ext cx="995471" cy="690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0828" extrusionOk="0">
                  <a:moveTo>
                    <a:pt x="18794" y="1259"/>
                  </a:moveTo>
                  <a:cubicBezTo>
                    <a:pt x="17972" y="265"/>
                    <a:pt x="16967" y="-265"/>
                    <a:pt x="15825" y="133"/>
                  </a:cubicBezTo>
                  <a:cubicBezTo>
                    <a:pt x="13542" y="994"/>
                    <a:pt x="13222" y="5036"/>
                    <a:pt x="11533" y="7023"/>
                  </a:cubicBezTo>
                  <a:cubicBezTo>
                    <a:pt x="10254" y="8547"/>
                    <a:pt x="8610" y="9077"/>
                    <a:pt x="7012" y="8614"/>
                  </a:cubicBezTo>
                  <a:cubicBezTo>
                    <a:pt x="5277" y="8150"/>
                    <a:pt x="3678" y="6493"/>
                    <a:pt x="1897" y="6891"/>
                  </a:cubicBezTo>
                  <a:cubicBezTo>
                    <a:pt x="299" y="7222"/>
                    <a:pt x="-112" y="9740"/>
                    <a:pt x="25" y="11728"/>
                  </a:cubicBezTo>
                  <a:cubicBezTo>
                    <a:pt x="345" y="16498"/>
                    <a:pt x="3678" y="19148"/>
                    <a:pt x="6555" y="20209"/>
                  </a:cubicBezTo>
                  <a:cubicBezTo>
                    <a:pt x="9706" y="21335"/>
                    <a:pt x="13268" y="21004"/>
                    <a:pt x="16145" y="18552"/>
                  </a:cubicBezTo>
                  <a:cubicBezTo>
                    <a:pt x="19296" y="15902"/>
                    <a:pt x="21488" y="10402"/>
                    <a:pt x="20438" y="5102"/>
                  </a:cubicBezTo>
                  <a:cubicBezTo>
                    <a:pt x="20118" y="3710"/>
                    <a:pt x="19570" y="2253"/>
                    <a:pt x="18794" y="125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5" name="Subtitle 9">
            <a:extLst>
              <a:ext uri="{FF2B5EF4-FFF2-40B4-BE49-F238E27FC236}">
                <a16:creationId xmlns:a16="http://schemas.microsoft.com/office/drawing/2014/main" id="{8693B0F4-0FBD-8D48-9F33-9184BB23147B}"/>
              </a:ext>
            </a:extLst>
          </p:cNvPr>
          <p:cNvSpPr txBox="1">
            <a:spLocks/>
          </p:cNvSpPr>
          <p:nvPr/>
        </p:nvSpPr>
        <p:spPr>
          <a:xfrm>
            <a:off x="7786687" y="5584053"/>
            <a:ext cx="4405313" cy="456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Костюк</a:t>
            </a:r>
            <a:r>
              <a:rPr lang="ru-RU" sz="2800" dirty="0"/>
              <a:t> </a:t>
            </a:r>
            <a:r>
              <a:rPr lang="ru-RU" sz="2800" b="1" dirty="0"/>
              <a:t>Алексей</a:t>
            </a:r>
            <a:endParaRPr lang="en-US" sz="2800" b="1" dirty="0"/>
          </a:p>
        </p:txBody>
      </p:sp>
      <p:pic>
        <p:nvPicPr>
          <p:cNvPr id="1030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5" y="101282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r="8830"/>
          <a:stretch>
            <a:fillRect/>
          </a:stretch>
        </p:blipFill>
        <p:spPr/>
      </p:pic>
      <p:sp>
        <p:nvSpPr>
          <p:cNvPr id="3" name="Прямоугольник 2"/>
          <p:cNvSpPr/>
          <p:nvPr/>
        </p:nvSpPr>
        <p:spPr>
          <a:xfrm>
            <a:off x="383820" y="6409962"/>
            <a:ext cx="7817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Научно-учебная группа «Управление надёжностью на предприятиях»</a:t>
            </a:r>
          </a:p>
        </p:txBody>
      </p:sp>
    </p:spTree>
    <p:extLst>
      <p:ext uri="{BB962C8B-B14F-4D97-AF65-F5344CB8AC3E}">
        <p14:creationId xmlns:p14="http://schemas.microsoft.com/office/powerpoint/2010/main" val="11252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625468" cy="530225"/>
          </a:xfrm>
        </p:spPr>
        <p:txBody>
          <a:bodyPr>
            <a:noAutofit/>
          </a:bodyPr>
          <a:lstStyle/>
          <a:p>
            <a:r>
              <a:rPr lang="ru-RU" sz="4400" dirty="0"/>
              <a:t>Комбинирование моделей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5" y="0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4080" y="1706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9788" y="1045085"/>
            <a:ext cx="495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Описание роя БПЛА с точки зрения надёжности:</a:t>
            </a:r>
          </a:p>
        </p:txBody>
      </p:sp>
      <p:pic>
        <p:nvPicPr>
          <p:cNvPr id="13" name="Рисунок 12" descr="C:\Users\mi\AppData\Local\Microsoft\Windows\INetCache\Content.MSO\F5E2D709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64" y="1476789"/>
            <a:ext cx="5939790" cy="17354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839788" y="32706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Итоговая система для оценки показателей надёжности роя БПЛА с кольцевой внутренней топологией: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-18606" y="4033831"/>
                <a:ext cx="12031089" cy="2190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НКУ+ТА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УЭВМ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ППЭВМ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ПИВР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ППАКТК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СИ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ПО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e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&amp;∗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eqArr>
                                            <m:eqArrPr>
                                              <m:ctrlPr>
                                                <a:rPr lang="ru-RU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ru-RU" sz="20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&amp;1−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ru-RU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ru-RU" sz="20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1−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ru-RU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𝜆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ru-RU" sz="2000" i="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БНП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∗</m:t>
                                                          </m:r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𝑡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d>
                                                  <m:d>
                                                    <m:dPr>
                                                      <m:ctrlPr>
                                                        <a:rPr lang="ru-RU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𝜆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ru-RU" sz="2000" i="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УЗД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∗</m:t>
                                                          </m:r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𝑡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d>
                                                  <m:d>
                                                    <m:dPr>
                                                      <m:ctrlPr>
                                                        <a:rPr lang="ru-RU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𝜆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ru-RU" sz="2000" i="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ЛД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∗</m:t>
                                                          </m:r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𝑡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d>
                                                </m:e>
                                              </m:d>
                                              <m:r>
                                                <a:rPr lang="ru-RU" sz="20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e>
                                            <m:e>
                                              <m:r>
                                                <a:rPr lang="ru-RU" sz="20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&amp;∗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ru-RU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ru-RU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ru-RU" sz="20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ru-RU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АП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ПД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АБ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РМ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ЭД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  <m:r>
                                                    <a:rPr lang="ru-RU" sz="20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  <m:r>
                                                    <a:rPr lang="ru-RU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p>
                                              </m:sSup>
                                            </m:e>
                                          </m:eqAr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ОГК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e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&amp;∗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Г</m:t>
                                          </m:r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Г</m:t>
                                          </m:r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Г</m:t>
                                          </m:r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Г</m:t>
                                          </m:r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ППАКТК</m:t>
                                      </m:r>
                                    </m:sub>
                                  </m:s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РМ</m:t>
                                      </m:r>
                                    </m:sub>
                                  </m:s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)∗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606" y="4033831"/>
                <a:ext cx="12031089" cy="2190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1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625468" cy="530225"/>
          </a:xfrm>
        </p:spPr>
        <p:txBody>
          <a:bodyPr>
            <a:noAutofit/>
          </a:bodyPr>
          <a:lstStyle/>
          <a:p>
            <a:r>
              <a:rPr lang="ru-RU" sz="4400" dirty="0"/>
              <a:t>Комбинирование моделей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5" y="0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4080" y="17068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3219" y="9033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Итоговая система для оценки показателей надёжности роя БПЛА со звёздной внутренней топологией: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9624" y="1510827"/>
                <a:ext cx="12081932" cy="2169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НКУ+ТА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УЭВМ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ППЭВМ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ПИВР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ППАКТК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СИ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ПО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e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&amp;∗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eqArr>
                                            <m:eqArrPr>
                                              <m:ctrlPr>
                                                <a:rPr lang="ru-RU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ru-RU" sz="20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&amp;1−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ru-RU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ru-RU" sz="20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1−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ru-RU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𝜆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ru-RU" sz="2000" i="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БНП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∗</m:t>
                                                          </m:r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𝑡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d>
                                                  <m:d>
                                                    <m:dPr>
                                                      <m:ctrlPr>
                                                        <a:rPr lang="ru-RU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𝜆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ru-RU" sz="2000" i="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УЗД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∗</m:t>
                                                          </m:r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𝑡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d>
                                                  <m:d>
                                                    <m:dPr>
                                                      <m:ctrlPr>
                                                        <a:rPr lang="ru-RU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𝜆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ru-RU" sz="2000" i="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ЛД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∗</m:t>
                                                          </m:r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𝑡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d>
                                                </m:e>
                                              </m:d>
                                              <m:r>
                                                <a:rPr lang="ru-RU" sz="20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e>
                                            <m:e>
                                              <m:r>
                                                <a:rPr lang="ru-RU" sz="20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&amp;∗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ru-RU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ru-RU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ru-RU" sz="20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ru-RU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АП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ПД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АБ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РМ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ЭД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  <m:r>
                                                    <a:rPr lang="ru-RU" sz="20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  <m:r>
                                                    <a:rPr lang="ru-RU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p>
                                              </m:sSup>
                                            </m:e>
                                          </m:eqAr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ОГК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e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ППАКТК</m:t>
                                      </m:r>
                                    </m:sub>
                                  </m:s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РМ</m:t>
                                      </m:r>
                                    </m:sub>
                                  </m:s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)∗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4" y="1510827"/>
                <a:ext cx="12081932" cy="21690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253219" y="37165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Итоговая система для оценки показателей надёжности роя БПЛА с ячеистой внутренней топологией: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84435" y="4326114"/>
                <a:ext cx="11283788" cy="2509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НКУ+ТА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УЭВМ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ППЭВМ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ПИВР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ППАКТК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СИ</m:t>
                                          </m:r>
                                        </m:sub>
                                      </m:s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ПО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e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&amp;∗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eqArr>
                                            <m:eqArrPr>
                                              <m:ctrlPr>
                                                <a:rPr lang="ru-RU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ru-RU" sz="20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&amp;1−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ru-RU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ru-RU" sz="20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1−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ru-RU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𝜆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ru-RU" sz="2000" i="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БНП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∗</m:t>
                                                          </m:r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𝑡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d>
                                                  <m:d>
                                                    <m:dPr>
                                                      <m:ctrlPr>
                                                        <a:rPr lang="ru-RU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𝜆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ru-RU" sz="2000" i="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УЗД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∗</m:t>
                                                          </m:r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𝑡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d>
                                                  <m:d>
                                                    <m:dPr>
                                                      <m:ctrlPr>
                                                        <a:rPr lang="ru-RU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1−</m:t>
                                                      </m:r>
                                                      <m:sSup>
                                                        <m:sSup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p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p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−</m:t>
                                                          </m:r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ru-RU" sz="2000" i="1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𝜆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ru-RU" sz="2000" i="0">
                                                                  <a:solidFill>
                                                                    <a:schemeClr val="tx1"/>
                                                                  </a:solidFill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ЛД</m:t>
                                                              </m:r>
                                                            </m:sub>
                                                          </m:s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∗</m:t>
                                                          </m:r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𝑡</m:t>
                                                          </m:r>
                                                        </m:sup>
                                                      </m:sSup>
                                                    </m:e>
                                                  </m:d>
                                                </m:e>
                                              </m:d>
                                              <m:r>
                                                <a:rPr lang="ru-RU" sz="20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e>
                                            <m:e>
                                              <m:r>
                                                <a:rPr lang="ru-RU" sz="200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&amp;∗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ru-RU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ru-RU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ru-RU" sz="20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d>
                                                    <m:dPr>
                                                      <m:ctrlPr>
                                                        <a:rPr lang="ru-RU" sz="2000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АП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ПД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АБ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РМ</m:t>
                                                          </m:r>
                                                        </m:sub>
                                                      </m:sSub>
                                                      <m:r>
                                                        <a:rPr lang="ru-RU" sz="2000" i="0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+</m:t>
                                                      </m:r>
                                                      <m:sSub>
                                                        <m:sSubPr>
                                                          <m:ctrlP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ru-RU" sz="2000" i="1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𝜆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ru-RU" sz="2000" i="0">
                                                              <a:solidFill>
                                                                <a:schemeClr val="tx1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ЭД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  <m:r>
                                                    <a:rPr lang="ru-RU" sz="2000" i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  <m:r>
                                                    <a:rPr lang="ru-RU" sz="20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sup>
                                              </m:sSup>
                                            </m:e>
                                          </m:eqArr>
                                        </m:e>
                                      </m:d>
                                    </m:e>
                                    <m:sup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e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ОГК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Г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e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&amp;∗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Г</m:t>
                                          </m:r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Г</m:t>
                                          </m:r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Г</m:t>
                                          </m:r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Г</m:t>
                                          </m:r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Г</m:t>
                                          </m:r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Г</m:t>
                                          </m:r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ru-RU" sz="20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7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e>
                            <m:e>
                              <m:r>
                                <a:rPr lang="ru-RU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&amp;∗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ППАКТК</m:t>
                                      </m:r>
                                    </m:sub>
                                  </m:s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 sz="200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РМ</m:t>
                                      </m:r>
                                    </m:sub>
                                  </m:sSub>
                                  <m:r>
                                    <a:rPr lang="ru-RU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)∗</m:t>
                                  </m:r>
                                  <m:r>
                                    <a:rPr lang="ru-RU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35" y="4326114"/>
                <a:ext cx="11283788" cy="2509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0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998" y="-61840"/>
            <a:ext cx="9881382" cy="750847"/>
          </a:xfrm>
        </p:spPr>
        <p:txBody>
          <a:bodyPr>
            <a:noAutofit/>
          </a:bodyPr>
          <a:lstStyle/>
          <a:p>
            <a:r>
              <a:rPr lang="ru-RU" sz="4400" dirty="0"/>
              <a:t>Итоговые зависимости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5" y="101282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C:\Users\mi\AppData\Local\Temp\ConnectorClipboard1315400729385615359\image1716917530557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/>
          <a:stretch/>
        </p:blipFill>
        <p:spPr bwMode="auto">
          <a:xfrm>
            <a:off x="3657600" y="758334"/>
            <a:ext cx="4038178" cy="286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mi\AppData\Local\Temp\ConnectorClipboard1315400729385615359\image1716917654228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2" b="-4"/>
          <a:stretch/>
        </p:blipFill>
        <p:spPr bwMode="auto">
          <a:xfrm>
            <a:off x="1216602" y="3776394"/>
            <a:ext cx="4166636" cy="29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i\AppData\Local\Temp\ConnectorClipboard1315400729385615359\image1716917789884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"/>
          <a:stretch/>
        </p:blipFill>
        <p:spPr bwMode="auto">
          <a:xfrm>
            <a:off x="6564409" y="3776394"/>
            <a:ext cx="4200597" cy="302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998" y="-61840"/>
            <a:ext cx="9881382" cy="750847"/>
          </a:xfrm>
        </p:spPr>
        <p:txBody>
          <a:bodyPr>
            <a:noAutofit/>
          </a:bodyPr>
          <a:lstStyle/>
          <a:p>
            <a:r>
              <a:rPr lang="ru-RU" sz="4400" dirty="0"/>
              <a:t>Перспективы дальнейших исследований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5" y="101282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mi\AppData\Local\Microsoft\Windows\INetCache\Content.MSO\445F6296.tmp"/>
          <p:cNvPicPr/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5" y="710474"/>
            <a:ext cx="5004791" cy="57392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476664" y="1229091"/>
            <a:ext cx="582951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Что можно улучшить?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Внедрить учёт влияния внезапных отказов на техническую аппаратуру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Внедрить способ расчёта надёжности СС, опирающийся на соотношение сигнал/шум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Дополнить модель оценки надёжности ПО системы роя БПЛА с учётом программного обеспечения на каждом БПЛА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Создать универсальную методику, позволяющую оценить надёжность любого роя БПЛА</a:t>
            </a:r>
          </a:p>
        </p:txBody>
      </p:sp>
    </p:spTree>
    <p:extLst>
      <p:ext uri="{BB962C8B-B14F-4D97-AF65-F5344CB8AC3E}">
        <p14:creationId xmlns:p14="http://schemas.microsoft.com/office/powerpoint/2010/main" val="120275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052BDC-E9F9-7649-9155-8B52177E2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4529" y="1548904"/>
            <a:ext cx="6038850" cy="1938338"/>
          </a:xfrm>
        </p:spPr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282A66B-0F23-D941-90CF-53C1F21B5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678" y="5011355"/>
            <a:ext cx="4657726" cy="1105313"/>
          </a:xfrm>
        </p:spPr>
        <p:txBody>
          <a:bodyPr>
            <a:noAutofit/>
          </a:bodyPr>
          <a:lstStyle/>
          <a:p>
            <a:r>
              <a:rPr lang="ru-RU" dirty="0"/>
              <a:t>Научно-учебная группа «Управление надёжностью на предприятиях»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922BA-D3AC-4C74-BBD3-1DEA70C2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14</a:t>
            </a:fld>
            <a:endParaRPr lang="en-US"/>
          </a:p>
        </p:txBody>
      </p:sp>
      <p:pic>
        <p:nvPicPr>
          <p:cNvPr id="16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81" y="131164"/>
            <a:ext cx="4773819" cy="47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9">
            <a:extLst>
              <a:ext uri="{FF2B5EF4-FFF2-40B4-BE49-F238E27FC236}">
                <a16:creationId xmlns:a16="http://schemas.microsoft.com/office/drawing/2014/main" id="{8693B0F4-0FBD-8D48-9F33-9184BB23147B}"/>
              </a:ext>
            </a:extLst>
          </p:cNvPr>
          <p:cNvSpPr txBox="1">
            <a:spLocks/>
          </p:cNvSpPr>
          <p:nvPr/>
        </p:nvSpPr>
        <p:spPr>
          <a:xfrm>
            <a:off x="8546219" y="5660253"/>
            <a:ext cx="4405313" cy="456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/>
              <a:t>Костюк</a:t>
            </a:r>
            <a:r>
              <a:rPr lang="ru-RU" sz="2800" dirty="0"/>
              <a:t> </a:t>
            </a:r>
            <a:r>
              <a:rPr lang="ru-RU" sz="2800" b="1" dirty="0"/>
              <a:t>Алексей</a:t>
            </a:r>
            <a:endParaRPr lang="en-US" sz="2800" b="1" dirty="0"/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39C08B47-5542-2D41-B086-BA7A7AE8FF03}"/>
              </a:ext>
            </a:extLst>
          </p:cNvPr>
          <p:cNvGrpSpPr/>
          <p:nvPr/>
        </p:nvGrpSpPr>
        <p:grpSpPr>
          <a:xfrm>
            <a:off x="8222647" y="5351956"/>
            <a:ext cx="1142614" cy="1243106"/>
            <a:chOff x="7773008" y="5225918"/>
            <a:chExt cx="1142614" cy="1243106"/>
          </a:xfrm>
        </p:grpSpPr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0FA4837C-1A38-2141-98F7-87B4128FF211}"/>
                </a:ext>
              </a:extLst>
            </p:cNvPr>
            <p:cNvSpPr/>
            <p:nvPr/>
          </p:nvSpPr>
          <p:spPr>
            <a:xfrm>
              <a:off x="7773008" y="5423538"/>
              <a:ext cx="1142614" cy="1045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0652" extrusionOk="0">
                  <a:moveTo>
                    <a:pt x="20105" y="3266"/>
                  </a:moveTo>
                  <a:cubicBezTo>
                    <a:pt x="19620" y="2398"/>
                    <a:pt x="18932" y="1618"/>
                    <a:pt x="18123" y="1011"/>
                  </a:cubicBezTo>
                  <a:cubicBezTo>
                    <a:pt x="15818" y="-681"/>
                    <a:pt x="13350" y="13"/>
                    <a:pt x="11004" y="1184"/>
                  </a:cubicBezTo>
                  <a:cubicBezTo>
                    <a:pt x="9063" y="2182"/>
                    <a:pt x="7081" y="3266"/>
                    <a:pt x="4896" y="3613"/>
                  </a:cubicBezTo>
                  <a:cubicBezTo>
                    <a:pt x="2955" y="3917"/>
                    <a:pt x="-79" y="3786"/>
                    <a:pt x="2" y="6779"/>
                  </a:cubicBezTo>
                  <a:cubicBezTo>
                    <a:pt x="42" y="8948"/>
                    <a:pt x="2105" y="10162"/>
                    <a:pt x="3561" y="11290"/>
                  </a:cubicBezTo>
                  <a:cubicBezTo>
                    <a:pt x="4613" y="12158"/>
                    <a:pt x="5584" y="12982"/>
                    <a:pt x="5786" y="14456"/>
                  </a:cubicBezTo>
                  <a:cubicBezTo>
                    <a:pt x="5948" y="15454"/>
                    <a:pt x="5705" y="16452"/>
                    <a:pt x="5665" y="17493"/>
                  </a:cubicBezTo>
                  <a:cubicBezTo>
                    <a:pt x="5584" y="19271"/>
                    <a:pt x="6393" y="20919"/>
                    <a:pt x="8254" y="20615"/>
                  </a:cubicBezTo>
                  <a:cubicBezTo>
                    <a:pt x="9548" y="20399"/>
                    <a:pt x="10681" y="19401"/>
                    <a:pt x="11449" y="18317"/>
                  </a:cubicBezTo>
                  <a:cubicBezTo>
                    <a:pt x="13108" y="15974"/>
                    <a:pt x="14159" y="13459"/>
                    <a:pt x="16708" y="12114"/>
                  </a:cubicBezTo>
                  <a:cubicBezTo>
                    <a:pt x="17517" y="11680"/>
                    <a:pt x="18366" y="11290"/>
                    <a:pt x="19094" y="10726"/>
                  </a:cubicBezTo>
                  <a:cubicBezTo>
                    <a:pt x="21521" y="8774"/>
                    <a:pt x="21481" y="5651"/>
                    <a:pt x="20105" y="326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F80D5D6C-9689-FD4F-9674-79A1BC242A7D}"/>
                </a:ext>
              </a:extLst>
            </p:cNvPr>
            <p:cNvSpPr/>
            <p:nvPr/>
          </p:nvSpPr>
          <p:spPr>
            <a:xfrm>
              <a:off x="8014542" y="5225918"/>
              <a:ext cx="767119" cy="63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0352" extrusionOk="0">
                  <a:moveTo>
                    <a:pt x="20907" y="8167"/>
                  </a:moveTo>
                  <a:cubicBezTo>
                    <a:pt x="21271" y="7323"/>
                    <a:pt x="21271" y="6268"/>
                    <a:pt x="21028" y="5424"/>
                  </a:cubicBezTo>
                  <a:cubicBezTo>
                    <a:pt x="20786" y="4579"/>
                    <a:pt x="20361" y="3876"/>
                    <a:pt x="19815" y="3242"/>
                  </a:cubicBezTo>
                  <a:cubicBezTo>
                    <a:pt x="16963" y="-135"/>
                    <a:pt x="12049" y="-768"/>
                    <a:pt x="7923" y="850"/>
                  </a:cubicBezTo>
                  <a:cubicBezTo>
                    <a:pt x="5556" y="1765"/>
                    <a:pt x="3372" y="3524"/>
                    <a:pt x="1855" y="5986"/>
                  </a:cubicBezTo>
                  <a:cubicBezTo>
                    <a:pt x="338" y="8449"/>
                    <a:pt x="-329" y="11545"/>
                    <a:pt x="156" y="14218"/>
                  </a:cubicBezTo>
                  <a:cubicBezTo>
                    <a:pt x="581" y="16400"/>
                    <a:pt x="1795" y="18229"/>
                    <a:pt x="3372" y="19284"/>
                  </a:cubicBezTo>
                  <a:cubicBezTo>
                    <a:pt x="5010" y="20480"/>
                    <a:pt x="7316" y="20832"/>
                    <a:pt x="9136" y="19495"/>
                  </a:cubicBezTo>
                  <a:cubicBezTo>
                    <a:pt x="10896" y="18229"/>
                    <a:pt x="11867" y="15766"/>
                    <a:pt x="13323" y="14007"/>
                  </a:cubicBezTo>
                  <a:cubicBezTo>
                    <a:pt x="14172" y="12952"/>
                    <a:pt x="15143" y="12108"/>
                    <a:pt x="16235" y="11545"/>
                  </a:cubicBezTo>
                  <a:cubicBezTo>
                    <a:pt x="17085" y="11123"/>
                    <a:pt x="17995" y="10771"/>
                    <a:pt x="18783" y="10349"/>
                  </a:cubicBezTo>
                  <a:cubicBezTo>
                    <a:pt x="19693" y="9856"/>
                    <a:pt x="20482" y="9153"/>
                    <a:pt x="20907" y="816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40D1BF33-2651-6B48-AA62-2CAB70875AC4}"/>
                </a:ext>
              </a:extLst>
            </p:cNvPr>
            <p:cNvSpPr/>
            <p:nvPr/>
          </p:nvSpPr>
          <p:spPr>
            <a:xfrm>
              <a:off x="7904752" y="5643115"/>
              <a:ext cx="995471" cy="690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0828" extrusionOk="0">
                  <a:moveTo>
                    <a:pt x="18794" y="1259"/>
                  </a:moveTo>
                  <a:cubicBezTo>
                    <a:pt x="17972" y="265"/>
                    <a:pt x="16967" y="-265"/>
                    <a:pt x="15825" y="133"/>
                  </a:cubicBezTo>
                  <a:cubicBezTo>
                    <a:pt x="13542" y="994"/>
                    <a:pt x="13222" y="5036"/>
                    <a:pt x="11533" y="7023"/>
                  </a:cubicBezTo>
                  <a:cubicBezTo>
                    <a:pt x="10254" y="8547"/>
                    <a:pt x="8610" y="9077"/>
                    <a:pt x="7012" y="8614"/>
                  </a:cubicBezTo>
                  <a:cubicBezTo>
                    <a:pt x="5277" y="8150"/>
                    <a:pt x="3678" y="6493"/>
                    <a:pt x="1897" y="6891"/>
                  </a:cubicBezTo>
                  <a:cubicBezTo>
                    <a:pt x="299" y="7222"/>
                    <a:pt x="-112" y="9740"/>
                    <a:pt x="25" y="11728"/>
                  </a:cubicBezTo>
                  <a:cubicBezTo>
                    <a:pt x="345" y="16498"/>
                    <a:pt x="3678" y="19148"/>
                    <a:pt x="6555" y="20209"/>
                  </a:cubicBezTo>
                  <a:cubicBezTo>
                    <a:pt x="9706" y="21335"/>
                    <a:pt x="13268" y="21004"/>
                    <a:pt x="16145" y="18552"/>
                  </a:cubicBezTo>
                  <a:cubicBezTo>
                    <a:pt x="19296" y="15902"/>
                    <a:pt x="21488" y="10402"/>
                    <a:pt x="20438" y="5102"/>
                  </a:cubicBezTo>
                  <a:cubicBezTo>
                    <a:pt x="20118" y="3710"/>
                    <a:pt x="19570" y="2253"/>
                    <a:pt x="18794" y="125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04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45EBAE-3D63-2B4D-9CAD-6E86DB4D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874"/>
            <a:ext cx="10515600" cy="1325563"/>
          </a:xfrm>
        </p:spPr>
        <p:txBody>
          <a:bodyPr/>
          <a:lstStyle/>
          <a:p>
            <a:r>
              <a:rPr lang="ru-RU" dirty="0"/>
              <a:t>Положение надёжности групп БПЛА</a:t>
            </a:r>
            <a:br>
              <a:rPr lang="ru-RU" dirty="0"/>
            </a:br>
            <a:r>
              <a:rPr lang="ru-RU" sz="2000" dirty="0"/>
              <a:t>В настоящее время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33F9F-D244-42D2-B9A9-FF7D23F7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5" y="101282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FEDE557-B4F7-844F-8F42-0D10CF2BE712}"/>
              </a:ext>
            </a:extLst>
          </p:cNvPr>
          <p:cNvSpPr txBox="1">
            <a:spLocks/>
          </p:cNvSpPr>
          <p:nvPr/>
        </p:nvSpPr>
        <p:spPr>
          <a:xfrm>
            <a:off x="6372225" y="4024311"/>
            <a:ext cx="5486400" cy="246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noProof="1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47738" y="1309688"/>
            <a:ext cx="622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FEDE557-B4F7-844F-8F42-0D10CF2BE712}"/>
              </a:ext>
            </a:extLst>
          </p:cNvPr>
          <p:cNvSpPr txBox="1">
            <a:spLocks/>
          </p:cNvSpPr>
          <p:nvPr/>
        </p:nvSpPr>
        <p:spPr>
          <a:xfrm>
            <a:off x="838200" y="1846799"/>
            <a:ext cx="9013874" cy="4588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noProof="1"/>
              <a:t>Что существует?</a:t>
            </a:r>
          </a:p>
          <a:p>
            <a:pPr marL="0" indent="0" algn="just">
              <a:buNone/>
            </a:pPr>
            <a:r>
              <a:rPr lang="ru-RU" sz="2400" noProof="1"/>
              <a:t>Подходы к оценке показателей надёжности аппаратуры БПЛА:</a:t>
            </a:r>
          </a:p>
          <a:p>
            <a:pPr algn="just"/>
            <a:r>
              <a:rPr lang="ru-RU" sz="2400" noProof="1"/>
              <a:t>нормативный (с помощью стандартов, например, «Надёжность ЭРИ 2006»);</a:t>
            </a:r>
          </a:p>
          <a:p>
            <a:pPr algn="just"/>
            <a:r>
              <a:rPr lang="ru-RU" sz="2400" noProof="1"/>
              <a:t>статистический (с помощью накопленной информации о средней наработке на отказ (</a:t>
            </a:r>
            <a:r>
              <a:rPr lang="en-US" sz="2400" noProof="1"/>
              <a:t>MTBF)</a:t>
            </a:r>
            <a:r>
              <a:rPr lang="ru-RU" sz="2400" noProof="1"/>
              <a:t> комплексов, установленных на БПЛА).</a:t>
            </a:r>
          </a:p>
          <a:p>
            <a:pPr marL="0" indent="0" algn="just">
              <a:buNone/>
            </a:pPr>
            <a:r>
              <a:rPr lang="ru-RU" sz="2400" noProof="1"/>
              <a:t>Подходы к оценке показателей надёжности системы связи (СС) роя БПЛА:</a:t>
            </a:r>
          </a:p>
          <a:p>
            <a:pPr algn="just"/>
            <a:r>
              <a:rPr lang="ru-RU" sz="2400" noProof="1"/>
              <a:t>с помощью топологии сети связи, на основе исследований спутниковых СС и видов внутренних и внешних структур СС групп БПЛА.</a:t>
            </a:r>
          </a:p>
          <a:p>
            <a:pPr marL="0" indent="0" algn="just">
              <a:buNone/>
            </a:pPr>
            <a:r>
              <a:rPr lang="ru-RU" sz="2400" noProof="1"/>
              <a:t>Подходы к оценке показателей надёжности программного обеспечения:</a:t>
            </a:r>
          </a:p>
          <a:p>
            <a:pPr algn="just"/>
            <a:r>
              <a:rPr lang="ru-RU" sz="2400" noProof="1"/>
              <a:t>с помощью различных моделей (например, модели Муса, модели Джелински-Моранды, модели Шика-Волвертона).</a:t>
            </a:r>
          </a:p>
        </p:txBody>
      </p:sp>
    </p:spTree>
    <p:extLst>
      <p:ext uri="{BB962C8B-B14F-4D97-AF65-F5344CB8AC3E}">
        <p14:creationId xmlns:p14="http://schemas.microsoft.com/office/powerpoint/2010/main" val="31471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45EBAE-3D63-2B4D-9CAD-6E86DB4D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874"/>
            <a:ext cx="10515600" cy="1325563"/>
          </a:xfrm>
        </p:spPr>
        <p:txBody>
          <a:bodyPr/>
          <a:lstStyle/>
          <a:p>
            <a:r>
              <a:rPr lang="ru-RU" dirty="0"/>
              <a:t>Положение надёжности групп БПЛА</a:t>
            </a:r>
            <a:br>
              <a:rPr lang="ru-RU" dirty="0"/>
            </a:br>
            <a:r>
              <a:rPr lang="ru-RU" sz="2000" dirty="0"/>
              <a:t>В настоящее время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33F9F-D244-42D2-B9A9-FF7D23F7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5" y="101282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FEDE557-B4F7-844F-8F42-0D10CF2BE712}"/>
              </a:ext>
            </a:extLst>
          </p:cNvPr>
          <p:cNvSpPr txBox="1">
            <a:spLocks/>
          </p:cNvSpPr>
          <p:nvPr/>
        </p:nvSpPr>
        <p:spPr>
          <a:xfrm>
            <a:off x="6372225" y="4024311"/>
            <a:ext cx="5486400" cy="2466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noProof="1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47738" y="1309688"/>
            <a:ext cx="622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DFEDE557-B4F7-844F-8F42-0D10CF2BE712}"/>
              </a:ext>
            </a:extLst>
          </p:cNvPr>
          <p:cNvSpPr txBox="1">
            <a:spLocks/>
          </p:cNvSpPr>
          <p:nvPr/>
        </p:nvSpPr>
        <p:spPr>
          <a:xfrm>
            <a:off x="838200" y="1846799"/>
            <a:ext cx="9013874" cy="4588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noProof="1"/>
              <a:t>Чего не хватает?</a:t>
            </a:r>
          </a:p>
          <a:p>
            <a:pPr marL="0" indent="0" algn="just">
              <a:buNone/>
            </a:pPr>
            <a:r>
              <a:rPr lang="ru-RU" sz="2400" noProof="1"/>
              <a:t>Отсутствует понимание масштабов моделей роевых структур БПЛА:</a:t>
            </a:r>
          </a:p>
          <a:p>
            <a:pPr algn="just"/>
            <a:r>
              <a:rPr lang="ru-RU" sz="2400" noProof="1"/>
              <a:t>не существует комплексного подхода, учитывающего надёжность всех систем, задействованных для работы группы, и их взаимное влияние на итоговые значения показателей;</a:t>
            </a:r>
          </a:p>
          <a:p>
            <a:pPr algn="just"/>
            <a:r>
              <a:rPr lang="ru-RU" sz="2400" noProof="1"/>
              <a:t>отсутствует учёт надёжности информационной системы наземной станции управлнения (ИС НСУ) роем БПЛА, отказ которой приводит к отказу всей группы;</a:t>
            </a:r>
          </a:p>
          <a:p>
            <a:pPr algn="just"/>
            <a:r>
              <a:rPr lang="ru-RU" sz="2400" noProof="1"/>
              <a:t>отсутствуют специализированные методики оценки показателей надёжности как СС роя БПЛА, так и ПО.</a:t>
            </a:r>
          </a:p>
        </p:txBody>
      </p:sp>
    </p:spTree>
    <p:extLst>
      <p:ext uri="{BB962C8B-B14F-4D97-AF65-F5344CB8AC3E}">
        <p14:creationId xmlns:p14="http://schemas.microsoft.com/office/powerpoint/2010/main" val="33600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259169"/>
            <a:ext cx="3636986" cy="859631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Цели</a:t>
            </a:r>
            <a:r>
              <a:rPr lang="ru-RU" dirty="0"/>
              <a:t> </a:t>
            </a:r>
            <a:r>
              <a:rPr lang="ru-RU" sz="4900" dirty="0"/>
              <a:t>и задачи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127299"/>
            <a:ext cx="4893702" cy="53766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Основная цель: уточнение и повышение достоверности показателей надёжности роя БПЛА</a:t>
            </a:r>
          </a:p>
          <a:p>
            <a:r>
              <a:rPr lang="ru-RU" dirty="0">
                <a:solidFill>
                  <a:schemeClr val="tx1"/>
                </a:solidFill>
              </a:rPr>
              <a:t>Задачи: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поиск объекта исследования;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разработка моделей оценки надёжности программно-аппаратного комплекса и СС    роя БПЛА с учётом ИС НСУ;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комбинирование моделей в единую математическую модель оценки показателей надёжности роя БПЛА.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4</a:t>
            </a:fld>
            <a:endParaRPr lang="en-US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8" r="30658"/>
          <a:stretch>
            <a:fillRect/>
          </a:stretch>
        </p:blipFill>
        <p:spPr/>
      </p:pic>
      <p:pic>
        <p:nvPicPr>
          <p:cNvPr id="11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5" y="101282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04" y="101282"/>
            <a:ext cx="9881382" cy="750847"/>
          </a:xfrm>
        </p:spPr>
        <p:txBody>
          <a:bodyPr>
            <a:noAutofit/>
          </a:bodyPr>
          <a:lstStyle/>
          <a:p>
            <a:r>
              <a:rPr lang="ru-RU" sz="4400" dirty="0"/>
              <a:t>Постановка задачи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5" y="101282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4949" y="1552257"/>
            <a:ext cx="49262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Для примера реализации разработанной методики были выбраны следующие условия и техника: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рой из 4-х лёгких БПЛА малого радиуса, согласно Российской универсальной классификации (РУК);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сфера применения – мониторинг среднестатистического сельскохозяйственного угодья на территории РФ;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нормальный режим работы.</a:t>
            </a:r>
          </a:p>
        </p:txBody>
      </p:sp>
      <p:pic>
        <p:nvPicPr>
          <p:cNvPr id="1026" name="Picture 2" descr="Маёвцы рассказали о применении роя квадрокоптеров при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91" y="2003575"/>
            <a:ext cx="6385617" cy="3991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49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907929" cy="461889"/>
          </a:xfrm>
        </p:spPr>
        <p:txBody>
          <a:bodyPr>
            <a:noAutofit/>
          </a:bodyPr>
          <a:lstStyle/>
          <a:p>
            <a:r>
              <a:rPr lang="ru-RU" sz="4400" dirty="0"/>
              <a:t>Надёжность ИС НСУ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5" y="101282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9634" y="1051007"/>
            <a:ext cx="2782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Структурная схема ИС НКУ</a:t>
            </a:r>
          </a:p>
        </p:txBody>
      </p:sp>
      <p:pic>
        <p:nvPicPr>
          <p:cNvPr id="10" name="Рисунок 9" descr="C:\Users\mi\AppData\Local\Microsoft\Windows\INetCache\Content.MSO\91319A00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3" y="1552257"/>
            <a:ext cx="5616364" cy="35769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52924" y="5064298"/>
            <a:ext cx="60145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Основные технические средства ИС наземного комплекса управления (НКУ): управляющая ЭВМ (УЭВМ), портативная персональная ЭВМ (ППЭВМ), пульт индикации и выбора режимов (ПИВР), приёмо-передающая аппаратура командно-телеметрического канала (ППАКТК), сетевая инфраструктура (СИ)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94652" y="3294629"/>
            <a:ext cx="5297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ВБР при последовательном соединении элементов: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8621471" y="3641419"/>
                <a:ext cx="1843710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471" y="3641419"/>
                <a:ext cx="1843710" cy="848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6894652" y="4417967"/>
            <a:ext cx="4973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Разработанная единая математическая модель оценки показателей безотказности ИС НКУ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603500" y="5133191"/>
                <a:ext cx="38796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НКУ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ТС</m:t>
                                </m:r>
                              </m:sub>
                            </m:s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ru-RU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ПО</m:t>
                                </m:r>
                              </m:sub>
                            </m:sSub>
                            <m:r>
                              <a:rPr lang="ru-RU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500" y="5133191"/>
                <a:ext cx="3879652" cy="369332"/>
              </a:xfrm>
              <a:prstGeom prst="rect">
                <a:avLst/>
              </a:prstGeom>
              <a:blipFill>
                <a:blip r:embed="rId5"/>
                <a:stretch>
                  <a:fillRect t="-9836" r="-314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6894652" y="5586045"/>
                <a:ext cx="5217611" cy="1061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где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ТС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– интенсивность отказов ТС НКУ,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ПО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– интенсивность отказов ПО, определяемая по модели </a:t>
                </a:r>
                <a:r>
                  <a:rPr lang="ru-RU" dirty="0" err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Джелински-Моранды</a:t>
                </a:r>
                <a:endParaRPr lang="ru-RU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652" y="5586045"/>
                <a:ext cx="5217611" cy="1061829"/>
              </a:xfrm>
              <a:prstGeom prst="rect">
                <a:avLst/>
              </a:prstGeom>
              <a:blipFill>
                <a:blip r:embed="rId6"/>
                <a:stretch>
                  <a:fillRect l="-935" r="-1051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 descr="C:\Users\mi\AppData\Local\Microsoft\Windows\INetCache\Content.MSO\8F72A9A2.tmp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52" y="1466933"/>
            <a:ext cx="5004339" cy="1785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24508"/>
            <a:ext cx="6087795" cy="675884"/>
          </a:xfrm>
        </p:spPr>
        <p:txBody>
          <a:bodyPr>
            <a:noAutofit/>
          </a:bodyPr>
          <a:lstStyle/>
          <a:p>
            <a:r>
              <a:rPr lang="ru-RU" dirty="0"/>
              <a:t>Техническая надёжность</a:t>
            </a:r>
          </a:p>
        </p:txBody>
      </p:sp>
      <p:pic>
        <p:nvPicPr>
          <p:cNvPr id="7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5" y="49700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1677" y="1471926"/>
            <a:ext cx="4776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ea typeface="Calibri" panose="020F0502020204030204" pitchFamily="34" charset="0"/>
              </a:rPr>
              <a:t>Устройство БПЛА с точки зрения надёжности </a:t>
            </a:r>
            <a:endParaRPr lang="ru-RU" dirty="0"/>
          </a:p>
        </p:txBody>
      </p:sp>
      <p:pic>
        <p:nvPicPr>
          <p:cNvPr id="8" name="Рисунок 7" descr="C:\Users\mi\AppData\Local\Microsoft\Windows\INetCache\Content.MSO\44516999.t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258"/>
            <a:ext cx="5939790" cy="25761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1981" y="4437127"/>
            <a:ext cx="4869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ВБР при параллельном соединении элементов: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116342" y="4801767"/>
                <a:ext cx="3707105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42" y="4801767"/>
                <a:ext cx="3707105" cy="11005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6602845" y="1500675"/>
            <a:ext cx="503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>
                <a:ea typeface="Calibri" panose="020F0502020204030204" pitchFamily="34" charset="0"/>
              </a:rPr>
              <a:t>Итоговая техническая надёжность одного БПЛА: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014063" y="1867244"/>
                <a:ext cx="6212983" cy="12718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&amp;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Т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Н</m:t>
                                  </m:r>
                                </m:e>
                                <m:sub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НБ</m:t>
                              </m:r>
                            </m:sub>
                          </m:sSub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А</m:t>
                              </m:r>
                            </m:sub>
                          </m:sSub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БНП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УЗД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ЛД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e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&amp;∗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А</m:t>
                                  </m:r>
                                </m:sub>
                              </m:sSub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БНП</m:t>
                                          </m:r>
                                        </m:sub>
                                      </m:sSub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УЗД</m:t>
                                          </m:r>
                                        </m:sub>
                                      </m:sSub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ЛД</m:t>
                                          </m:r>
                                        </m:sub>
                                      </m:sSub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e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&amp;∗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АП</m:t>
                                      </m:r>
                                    </m:sub>
                                  </m:sSub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ПД</m:t>
                                      </m:r>
                                    </m:sub>
                                  </m:sSub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АБ</m:t>
                                      </m:r>
                                    </m:sub>
                                  </m:sSub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РМ</m:t>
                                      </m:r>
                                    </m:sub>
                                  </m:sSub>
                                  <m:r>
                                    <a:rPr lang="ru-RU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ru-RU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ЭД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ru-RU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063" y="1867244"/>
                <a:ext cx="6212983" cy="12718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5924550" y="33182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ea typeface="Calibri" panose="020F0502020204030204" pitchFamily="34" charset="0"/>
              </a:rPr>
              <a:t>Математическую модель оценки вероятности безотказной работы технической аппаратуры роя БПЛА можно представить в виде: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772155" y="4458432"/>
                <a:ext cx="6296517" cy="14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ТН</m:t>
                          </m:r>
                        </m:sub>
                      </m:sSub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Т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Н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RU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=1−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d>
                                        <m:d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1−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1−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u-RU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БНП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∗</m:t>
                                                  </m:r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𝑡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1−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u-RU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УЗД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∗</m:t>
                                                  </m:r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𝑡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1−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𝑒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ru-RU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ru-RU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𝜆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ru-RU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libri" panose="020F0502020204030204" pitchFamily="34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ЛД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∗</m:t>
                                                  </m:r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𝑡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mbria Math" panose="02040503050406030204" pitchFamily="18" charset="0"/>
                                        </a:rPr>
                                        <m:t>∗</m:t>
                                      </m:r>
                                      <m:sSup>
                                        <m:sSup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АП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ПД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АБ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РМ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+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libri" panose="020F0502020204030204" pitchFamily="34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ЭД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∗</m:t>
                                          </m:r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eqAr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eqAr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155" y="4458432"/>
                <a:ext cx="6296517" cy="1429430"/>
              </a:xfrm>
              <a:prstGeom prst="rect">
                <a:avLst/>
              </a:prstGeom>
              <a:blipFill>
                <a:blip r:embed="rId6"/>
                <a:stretch>
                  <a:fillRect r="-9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5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62" y="558041"/>
            <a:ext cx="6657658" cy="675884"/>
          </a:xfrm>
        </p:spPr>
        <p:txBody>
          <a:bodyPr>
            <a:noAutofit/>
          </a:bodyPr>
          <a:lstStyle/>
          <a:p>
            <a:r>
              <a:rPr lang="ru-RU" dirty="0"/>
              <a:t>Надёжность системы связи</a:t>
            </a:r>
          </a:p>
        </p:txBody>
      </p:sp>
      <p:pic>
        <p:nvPicPr>
          <p:cNvPr id="7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5" y="49700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Рисунок 7" descr="C:\Users\mi\AppData\Local\Microsoft\Windows\INetCache\Content.MSO\F0E85167.tmp"/>
          <p:cNvPicPr/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66827"/>
            <a:ext cx="5549604" cy="4943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7095" y="1866827"/>
            <a:ext cx="5512634" cy="4742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9462" y="1501819"/>
            <a:ext cx="5105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Исследуемые внутренние топологии СС роя БПЛА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1026" y="1500675"/>
            <a:ext cx="473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Исследуемая внешняя топология СС роя БПЛА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1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9462" y="558041"/>
            <a:ext cx="6657658" cy="675884"/>
          </a:xfrm>
        </p:spPr>
        <p:txBody>
          <a:bodyPr>
            <a:noAutofit/>
          </a:bodyPr>
          <a:lstStyle/>
          <a:p>
            <a:r>
              <a:rPr lang="ru-RU" dirty="0"/>
              <a:t>Надёжность системы связи</a:t>
            </a:r>
          </a:p>
        </p:txBody>
      </p:sp>
      <p:pic>
        <p:nvPicPr>
          <p:cNvPr id="7" name="Picture 6" descr="Векторный логотип (эмблема) Высшей школы экономики (национальный  исследовательский университет ВШЭ) — Abali.ru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575" y="49700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3DE7-AAB4-EF4A-AE83-59A8D2BE4A27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672861" y="1336485"/>
                <a:ext cx="9528517" cy="1850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Итоговая математическая модель оценки коэффициента оперативной готовности СС роя БПЛА с внутренней кольцевой топологией:</a:t>
                </a:r>
                <a:endParaRPr lang="ru-RU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ОГК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ГК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ППАКТК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РМ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Г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Г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Г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Г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ППАКТК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РМ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)∗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eqAr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61" y="1336485"/>
                <a:ext cx="9528517" cy="1850507"/>
              </a:xfrm>
              <a:prstGeom prst="rect">
                <a:avLst/>
              </a:prstGeom>
              <a:blipFill>
                <a:blip r:embed="rId3"/>
                <a:stretch>
                  <a:fillRect l="-512" t="-329" r="-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 descr="C:\Users\mi\AppData\Local\Microsoft\Windows\INetCache\Content.MSO\56FBA415.tmp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1" y="1438724"/>
            <a:ext cx="2184402" cy="191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mi\AppData\Local\Microsoft\Windows\INetCache\Content.MSO\A2C843EB.t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3" y="3198089"/>
            <a:ext cx="2151820" cy="18048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672861" y="3010519"/>
                <a:ext cx="9377363" cy="1870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Итоговая математическая модель оценки коэффициента оперативной готовности СС роя БПЛА с внутренней звёздной топологией:</a:t>
                </a:r>
                <a:endParaRPr lang="ru-RU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ОГЗ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ГЗ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ППАКТК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РМ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)∗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ППАКТК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РМ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)∗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eqAr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61" y="3010519"/>
                <a:ext cx="9377363" cy="1870705"/>
              </a:xfrm>
              <a:prstGeom prst="rect">
                <a:avLst/>
              </a:prstGeom>
              <a:blipFill>
                <a:blip r:embed="rId6"/>
                <a:stretch>
                  <a:fillRect l="-520" t="-651" r="-5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 descr="C:\Users\mi\AppData\Local\Microsoft\Windows\INetCache\Content.MSO\671EB031.tmp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3" y="4793151"/>
            <a:ext cx="2273256" cy="196915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672861" y="4793151"/>
                <a:ext cx="9244013" cy="2232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Итоговая математическая модель оценки коэффициента оперативной готовности СС роя БПЛА с внутренней ячеистой топологией:</a:t>
                </a:r>
                <a:endParaRPr lang="ru-RU" sz="14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ОГЯ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ГЯ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ППАКТК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РМ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Г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Г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Г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Г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Г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Г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6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Г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7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ППАКТК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РМ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)∗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eqAr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861" y="4793151"/>
                <a:ext cx="9244013" cy="2232021"/>
              </a:xfrm>
              <a:prstGeom prst="rect">
                <a:avLst/>
              </a:prstGeom>
              <a:blipFill>
                <a:blip r:embed="rId8"/>
                <a:stretch>
                  <a:fillRect l="-527" t="-273" r="-2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8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howeet">
  <a:themeElements>
    <a:clrScheme name="SHO - Business Brand Identity">
      <a:dk1>
        <a:srgbClr val="20454C"/>
      </a:dk1>
      <a:lt1>
        <a:srgbClr val="FFFFFF"/>
      </a:lt1>
      <a:dk2>
        <a:srgbClr val="20454D"/>
      </a:dk2>
      <a:lt2>
        <a:srgbClr val="F0F0F2"/>
      </a:lt2>
      <a:accent1>
        <a:srgbClr val="A4C8CB"/>
      </a:accent1>
      <a:accent2>
        <a:srgbClr val="C6E1DE"/>
      </a:accent2>
      <a:accent3>
        <a:srgbClr val="20454D"/>
      </a:accent3>
      <a:accent4>
        <a:srgbClr val="456574"/>
      </a:accent4>
      <a:accent5>
        <a:srgbClr val="EEF2DF"/>
      </a:accent5>
      <a:accent6>
        <a:srgbClr val="F0F0F2"/>
      </a:accent6>
      <a:hlink>
        <a:srgbClr val="96BFCB"/>
      </a:hlink>
      <a:folHlink>
        <a:srgbClr val="BCD6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-Business Brand Identity - Presentation Template.pptx" id="{15CD0960-4A1D-4621-8528-41E2DD376F5E}" vid="{323575CD-53B1-4E4D-8DFA-73951846D4D8}"/>
    </a:ext>
  </a:extLst>
</a:theme>
</file>

<file path=ppt/theme/theme2.xml><?xml version="1.0" encoding="utf-8"?>
<a:theme xmlns:a="http://schemas.openxmlformats.org/drawingml/2006/main" name="1_showeet">
  <a:themeElements>
    <a:clrScheme name="SHO - Business Brand Identity">
      <a:dk1>
        <a:srgbClr val="20454C"/>
      </a:dk1>
      <a:lt1>
        <a:srgbClr val="FFFFFF"/>
      </a:lt1>
      <a:dk2>
        <a:srgbClr val="20454D"/>
      </a:dk2>
      <a:lt2>
        <a:srgbClr val="F0F0F2"/>
      </a:lt2>
      <a:accent1>
        <a:srgbClr val="A4C8CB"/>
      </a:accent1>
      <a:accent2>
        <a:srgbClr val="C6E1DE"/>
      </a:accent2>
      <a:accent3>
        <a:srgbClr val="20454D"/>
      </a:accent3>
      <a:accent4>
        <a:srgbClr val="456574"/>
      </a:accent4>
      <a:accent5>
        <a:srgbClr val="EEF2DF"/>
      </a:accent5>
      <a:accent6>
        <a:srgbClr val="F0F0F2"/>
      </a:accent6>
      <a:hlink>
        <a:srgbClr val="96BFCB"/>
      </a:hlink>
      <a:folHlink>
        <a:srgbClr val="BCD6D8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-Business Brand Identity - Presentation Template.pptx" id="{15CD0960-4A1D-4621-8528-41E2DD376F5E}" vid="{54849A3B-27E3-4436-AE56-9C1DECDBCBE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01-Business Brand Identity - Presentation Template</Template>
  <TotalTime>382</TotalTime>
  <Words>704</Words>
  <Application>Microsoft Office PowerPoint</Application>
  <PresentationFormat>Широкоэкранный</PresentationFormat>
  <Paragraphs>98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Showeet</vt:lpstr>
      <vt:lpstr>1_showeet</vt:lpstr>
      <vt:lpstr>Разработка методики оценки надёжности беспилотных летательных аппаратов </vt:lpstr>
      <vt:lpstr>Положение надёжности групп БПЛА В настоящее время</vt:lpstr>
      <vt:lpstr>Положение надёжности групп БПЛА В настоящее время</vt:lpstr>
      <vt:lpstr>Цели и задачи</vt:lpstr>
      <vt:lpstr>Постановка задачи</vt:lpstr>
      <vt:lpstr>Надёжность ИС НСУ</vt:lpstr>
      <vt:lpstr>Техническая надёжность</vt:lpstr>
      <vt:lpstr>Надёжность системы связи</vt:lpstr>
      <vt:lpstr>Надёжность системы связи</vt:lpstr>
      <vt:lpstr>Комбинирование моделей</vt:lpstr>
      <vt:lpstr>Комбинирование моделей</vt:lpstr>
      <vt:lpstr>Итоговые зависимости</vt:lpstr>
      <vt:lpstr>Перспективы дальнейших исследований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Лёгкий БПЛА малого радиуса действия</dc:title>
  <dc:creator>Алексей Костюк</dc:creator>
  <dc:description>© Copyright Showeet.com</dc:description>
  <cp:lastModifiedBy>Вячеслав Цветков</cp:lastModifiedBy>
  <cp:revision>58</cp:revision>
  <dcterms:created xsi:type="dcterms:W3CDTF">2024-12-20T17:00:43Z</dcterms:created>
  <dcterms:modified xsi:type="dcterms:W3CDTF">2025-04-08T16:32:59Z</dcterms:modified>
</cp:coreProperties>
</file>