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12" r:id="rId2"/>
    <p:sldId id="489" r:id="rId3"/>
    <p:sldId id="498" r:id="rId4"/>
    <p:sldId id="493" r:id="rId5"/>
    <p:sldId id="494" r:id="rId6"/>
    <p:sldId id="492" r:id="rId7"/>
    <p:sldId id="495" r:id="rId8"/>
    <p:sldId id="496" r:id="rId9"/>
    <p:sldId id="497" r:id="rId10"/>
    <p:sldId id="499" r:id="rId11"/>
    <p:sldId id="500" r:id="rId12"/>
    <p:sldId id="501" r:id="rId13"/>
    <p:sldId id="502" r:id="rId14"/>
    <p:sldId id="49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441D1-8772-4561-91D6-B29395450E79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400BB-8D95-461D-AE00-394DF48F3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1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2801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3718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3570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864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543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5245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022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4151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625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1334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33437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383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B6CC1-7F7B-478A-A9C2-6D2CEFCF5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075C1E-0481-496A-AE46-570BBA02D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5F210B-AE7C-4FF6-AA5B-10D8761B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D43FA-A870-44EE-A6DD-9902F3AD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28128D-5120-4787-A52D-1B3BECD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7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D654F-01B5-4E97-AFFA-E89B9D6B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03A6D7-2775-456B-A817-91FA027E6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3DB81-126B-46A8-AF6E-E2AA882D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4C486D-0A15-495E-A95F-4E184E61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FAF0E3-8821-4EA3-8D49-0FB1ED37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8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F44FC7-5DED-43AD-9BBD-6D3E0FBFA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581615-5F82-49A0-991C-9F920F0C1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44F5F-201C-4885-B831-C74480F7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6144B5-C961-4A83-8533-6949846A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4E79BD-21D8-4F5E-8F06-282BC83A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73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03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8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F42F7-A52C-4B04-9F89-B811810B5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FB5F0B-00F9-4A74-BF8E-C4FE192BD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D15A86-67E7-4C19-AAA0-C6241A38C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9719EE-9CB7-440D-8691-F3EE53FE9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9CD250-90CB-426F-805D-AF78E015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0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171B8-AC15-49F7-B4BA-000FAE22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1F26C5-0147-4F71-A35B-52E86BC56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4BB317-26D3-4412-852A-3E531EDB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54842-4F61-433F-86EE-1F6544C6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9464D-5335-4749-9D64-204D7991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9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C4B04-40AC-4A82-9D20-D194180B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14429B-3B9D-4E65-9531-2F891A4EB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8F3269-3621-4BA8-9977-7D8657736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C71066-B49B-4FC1-B253-7E2B50ED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DF6D16-7735-4617-B8CF-689B5184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68CB3D-CE3D-4D6A-A4E7-5BD97CC4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9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53C38-FB54-478C-8D2F-41D5C135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76458-3599-4C9A-9B8B-E2B5E54BC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0F153A-BD90-43BE-AC6A-649E29F1B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59AEC2-AAF4-49EB-9BD1-E92743319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05E776-54BE-4875-B343-AC0D59F73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75B92F-7947-470D-8A6C-9CB52BC8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E76BD7-ACC2-4168-B70D-0CA6A880E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089E4B-3540-45AC-8DCD-FD6C7DBC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9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A4779-52E5-42C3-8B52-0A5703B15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E059E0-52E3-4878-90C7-5CCB72490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C79AD0-7E35-4A5F-AFA1-CBE73B3B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1CB7A2-DA21-4E4F-BA8C-40B893D6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2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680D7E-5263-4FB2-865A-508AEE28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36E59D-4022-4345-957D-77D10A0A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D88C1F-7D5E-471D-98CB-4DB1925F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4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77A74-6019-44EB-80E2-69E4E93D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425136-FD22-444B-B3D7-6FF851F2C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055566-2C41-4C24-9E99-F142F9EDD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03F659-8C9C-4FFF-ABF6-06DC5ED10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050DDA-CF90-429C-B7BC-E6D3DDD37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CF6B34-5979-4F44-ACB5-F0C6634D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56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1191D-EEC8-442C-9CFF-A1FAF3BF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A3E4C7-36DF-46EA-A4A8-3AC6908D8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AEC5CD-BF22-4D57-83C5-F6E2A1F36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60BD62-39D7-4452-95F2-DCF79750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FA0C02-A229-480B-90F2-3BC17AF5D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B2F7B7-2EBC-43DF-89F0-ADE6B6BA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6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FC71B-CD38-42FA-B9FA-7CE2F377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E0465-824C-4675-AB7A-211EA2ADB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0A9F50-400F-431E-996C-E781499C8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B3F7-0279-4293-9CA0-85CDDE46ACFF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10D2BB-1BBF-4518-9FED-40C028ECC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32A133-F52C-4B23-B046-E99FCCFB3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35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HSE Sans" panose="02000000000000000000" pitchFamily="50" charset="-52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«Высшая школа экономики» (НИУ ВШЭ)» в 2025 г.</a:t>
            </a:r>
            <a:endParaRPr lang="ru-RU" sz="2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06.04.2025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9"/>
            <a:ext cx="5347195" cy="293207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286089"/>
            <a:ext cx="4541041" cy="29320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endParaRPr lang="ru-RU" sz="20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HSE Sans" panose="02000000000000000000" pitchFamily="50" charset="-52"/>
                <a:cs typeface="Arial" panose="020B0604020202020204" pitchFamily="34" charset="0"/>
              </a:rPr>
              <a:t>РАЗРАБОТКА СИСТЕМЫ РЕКОМЕНДАЦИЙ ДЛЯ ПРЕДПРИЯТИЙ В РАМКАХ ЭКСПЕРТНОЙ СИСТЕМЫ ДЛЯ МИНИМИЗАЦИИ ДОРАБОТОК ЭЛЕКТРОННЫХ МОДУЛЕЙ</a:t>
            </a: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8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en-US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en-US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Мкртчян Гарик Андраникович</a:t>
            </a:r>
            <a:endParaRPr lang="en-US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4 года обучения - ОП «ИТСС»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93207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B255C3-556C-4A71-BB6C-BAD28E934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836" y="3927226"/>
            <a:ext cx="735350" cy="7353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321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227040" cy="615543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607727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Решение для комплексной оценки качества электронных модулей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31590" cy="408109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47C52-A278-48D6-91E1-EE525DC707F8}"/>
              </a:ext>
            </a:extLst>
          </p:cNvPr>
          <p:cNvSpPr txBox="1"/>
          <p:nvPr/>
        </p:nvSpPr>
        <p:spPr>
          <a:xfrm>
            <a:off x="790377" y="1274324"/>
            <a:ext cx="9880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HSE Sans Black" panose="02000000000000000000" pitchFamily="50" charset="0"/>
              </a:rPr>
              <a:t>Определение проблемных областей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C4BBC2-63B5-42C3-8056-D88F06086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46" y="2176594"/>
            <a:ext cx="10447506" cy="388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08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227040" cy="615543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607727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Решение для комплексной оценки качества электронных модулей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31590" cy="408109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47C52-A278-48D6-91E1-EE525DC707F8}"/>
              </a:ext>
            </a:extLst>
          </p:cNvPr>
          <p:cNvSpPr txBox="1"/>
          <p:nvPr/>
        </p:nvSpPr>
        <p:spPr>
          <a:xfrm>
            <a:off x="790377" y="1274324"/>
            <a:ext cx="9880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HSE Sans Black" panose="02000000000000000000" pitchFamily="50" charset="0"/>
              </a:rPr>
              <a:t>Определение проблемных областей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42E2DC-DFD6-47B8-BE76-9CF5B72BE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26" y="1976976"/>
            <a:ext cx="10953345" cy="400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71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227040" cy="615543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607727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Решение для комплексной оценки качества электронных модулей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31590" cy="408109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47C52-A278-48D6-91E1-EE525DC707F8}"/>
              </a:ext>
            </a:extLst>
          </p:cNvPr>
          <p:cNvSpPr txBox="1"/>
          <p:nvPr/>
        </p:nvSpPr>
        <p:spPr>
          <a:xfrm>
            <a:off x="790377" y="1274324"/>
            <a:ext cx="9880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HSE Sans Black" panose="02000000000000000000" pitchFamily="50" charset="0"/>
              </a:rPr>
              <a:t>Определение проблемных областей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B6E0CA-245B-43BA-B734-D27A9B65F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752" y="2253699"/>
            <a:ext cx="9516115" cy="3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16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227040" cy="615543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607727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Решение для комплексной оценки качества электронных модулей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31590" cy="408109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47C52-A278-48D6-91E1-EE525DC707F8}"/>
              </a:ext>
            </a:extLst>
          </p:cNvPr>
          <p:cNvSpPr txBox="1"/>
          <p:nvPr/>
        </p:nvSpPr>
        <p:spPr>
          <a:xfrm>
            <a:off x="790377" y="1274324"/>
            <a:ext cx="9880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rgbClr val="002060"/>
                </a:solidFill>
                <a:latin typeface="HSE Sans Black" panose="02000000000000000000" pitchFamily="50" charset="0"/>
              </a:rPr>
              <a:t>Автовычисление</a:t>
            </a:r>
            <a:endParaRPr lang="ru-RU" sz="3200" dirty="0">
              <a:solidFill>
                <a:srgbClr val="002060"/>
              </a:solidFill>
              <a:latin typeface="HSE Sans Black" panose="02000000000000000000" pitchFamily="50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7E3B7F-6035-47D8-8909-C701275ABD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04" t="17112" r="20035" b="42870"/>
          <a:stretch/>
        </p:blipFill>
        <p:spPr>
          <a:xfrm>
            <a:off x="8073958" y="2295727"/>
            <a:ext cx="3492230" cy="8463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2CD6EE-F949-46FC-8B2D-8557FA0B3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33" y="3266713"/>
            <a:ext cx="8667359" cy="319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09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HSE Sans" panose="02000000000000000000" pitchFamily="50" charset="-52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«Высшая школа экономики» (НИУ ВШЭ)» в 2025 г.</a:t>
            </a:r>
            <a:endParaRPr lang="ru-RU" sz="2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06.04.2025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9"/>
            <a:ext cx="5347195" cy="293207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286089"/>
            <a:ext cx="4541041" cy="29320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endParaRPr lang="ru-RU" sz="20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HSE Sans" panose="02000000000000000000" pitchFamily="50" charset="-52"/>
                <a:cs typeface="Arial" panose="020B0604020202020204" pitchFamily="34" charset="0"/>
              </a:rPr>
              <a:t>Разработка системы рекомендаций для предприятий в рамках экспертной системы для минимизации доработок электронных модулей</a:t>
            </a: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8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en-US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en-US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Мкртчян Гарик Андраникович</a:t>
            </a:r>
            <a:endParaRPr lang="en-US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4 года обучения - ОП «ИТСС»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93207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B255C3-556C-4A71-BB6C-BAD28E934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836" y="3927226"/>
            <a:ext cx="735350" cy="7353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9964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227040" cy="615543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607727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Решение для комплексной оценки качества электронных модулей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31590" cy="408109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47C52-A278-48D6-91E1-EE525DC707F8}"/>
              </a:ext>
            </a:extLst>
          </p:cNvPr>
          <p:cNvSpPr txBox="1"/>
          <p:nvPr/>
        </p:nvSpPr>
        <p:spPr>
          <a:xfrm>
            <a:off x="790377" y="1274324"/>
            <a:ext cx="509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HSE Sans Black" panose="02000000000000000000" pitchFamily="50" charset="0"/>
              </a:rPr>
              <a:t>Изначальный вид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4FD121-9DD8-4D02-B093-F6370DC0E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966" y="1560874"/>
            <a:ext cx="3914738" cy="45971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69BE71-D99C-4B06-A47E-81E6613FC88C}"/>
              </a:ext>
            </a:extLst>
          </p:cNvPr>
          <p:cNvSpPr txBox="1"/>
          <p:nvPr/>
        </p:nvSpPr>
        <p:spPr>
          <a:xfrm>
            <a:off x="910515" y="3429000"/>
            <a:ext cx="509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HSE Sans" panose="02000000000000000000" pitchFamily="50" charset="-52"/>
              </a:rPr>
              <a:t>Строгая иерархия!</a:t>
            </a:r>
          </a:p>
        </p:txBody>
      </p:sp>
    </p:spTree>
    <p:extLst>
      <p:ext uri="{BB962C8B-B14F-4D97-AF65-F5344CB8AC3E}">
        <p14:creationId xmlns:p14="http://schemas.microsoft.com/office/powerpoint/2010/main" val="311291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227040" cy="615543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607727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Решение для комплексной оценки качества электронных модулей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31590" cy="408109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47C52-A278-48D6-91E1-EE525DC707F8}"/>
              </a:ext>
            </a:extLst>
          </p:cNvPr>
          <p:cNvSpPr txBox="1"/>
          <p:nvPr/>
        </p:nvSpPr>
        <p:spPr>
          <a:xfrm>
            <a:off x="790377" y="1274324"/>
            <a:ext cx="509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HSE Sans Black" panose="02000000000000000000" pitchFamily="50" charset="0"/>
              </a:rPr>
              <a:t>Изначальный вид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6178AC-D339-41DF-AB10-629E1C1A5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95" y="1976976"/>
            <a:ext cx="9573007" cy="40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1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227040" cy="615543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607727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Решение для комплексной оценки качества электронных модулей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31590" cy="408109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47C52-A278-48D6-91E1-EE525DC707F8}"/>
              </a:ext>
            </a:extLst>
          </p:cNvPr>
          <p:cNvSpPr txBox="1"/>
          <p:nvPr/>
        </p:nvSpPr>
        <p:spPr>
          <a:xfrm>
            <a:off x="790377" y="1274324"/>
            <a:ext cx="509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HSE Sans Black" panose="02000000000000000000" pitchFamily="50" charset="0"/>
              </a:rPr>
              <a:t>Проблемы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69BE71-D99C-4B06-A47E-81E6613FC88C}"/>
              </a:ext>
            </a:extLst>
          </p:cNvPr>
          <p:cNvSpPr txBox="1"/>
          <p:nvPr/>
        </p:nvSpPr>
        <p:spPr>
          <a:xfrm>
            <a:off x="790376" y="2107183"/>
            <a:ext cx="9725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HSE Sans" panose="02000000000000000000" pitchFamily="50" charset="-52"/>
              </a:rPr>
              <a:t>Не все элементы можно связать иерархически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216A364-E9CB-4CAC-982C-DDCE08004D03}"/>
              </a:ext>
            </a:extLst>
          </p:cNvPr>
          <p:cNvGrpSpPr/>
          <p:nvPr/>
        </p:nvGrpSpPr>
        <p:grpSpPr>
          <a:xfrm>
            <a:off x="3154599" y="3099403"/>
            <a:ext cx="5882799" cy="1867161"/>
            <a:chOff x="839015" y="2681114"/>
            <a:chExt cx="5882799" cy="1867161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7ADD1FD-1537-49DA-BC95-7F439EA7D4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94" r="71491"/>
            <a:stretch/>
          </p:blipFill>
          <p:spPr>
            <a:xfrm>
              <a:off x="839015" y="2681114"/>
              <a:ext cx="2500009" cy="186716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12733B-2EA0-47D3-AFF8-32E73C78FAE7}"/>
                </a:ext>
              </a:extLst>
            </p:cNvPr>
            <p:cNvSpPr txBox="1"/>
            <p:nvPr/>
          </p:nvSpPr>
          <p:spPr>
            <a:xfrm>
              <a:off x="3193110" y="3319528"/>
              <a:ext cx="3528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2060"/>
                  </a:solidFill>
                  <a:latin typeface="HSE Sans" panose="02000000000000000000" pitchFamily="50" charset="-52"/>
                </a:rPr>
                <a:t>Являются параметром, который мерим и уже по нему оцениваем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56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227040" cy="615543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607727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Решение для комплексной оценки качества электронных модулей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31590" cy="408109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47C52-A278-48D6-91E1-EE525DC707F8}"/>
              </a:ext>
            </a:extLst>
          </p:cNvPr>
          <p:cNvSpPr txBox="1"/>
          <p:nvPr/>
        </p:nvSpPr>
        <p:spPr>
          <a:xfrm>
            <a:off x="790377" y="1274324"/>
            <a:ext cx="509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HSE Sans Black" panose="02000000000000000000" pitchFamily="50" charset="0"/>
              </a:rPr>
              <a:t>Проблемы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69BE71-D99C-4B06-A47E-81E6613FC88C}"/>
              </a:ext>
            </a:extLst>
          </p:cNvPr>
          <p:cNvSpPr txBox="1"/>
          <p:nvPr/>
        </p:nvSpPr>
        <p:spPr>
          <a:xfrm>
            <a:off x="790376" y="2107183"/>
            <a:ext cx="9725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HSE Sans" panose="02000000000000000000" pitchFamily="50" charset="-52"/>
              </a:rPr>
              <a:t>Очень хорошая связь от 2 до 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179919-B7FC-464F-B686-C3829E6116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9" t="2926"/>
          <a:stretch/>
        </p:blipFill>
        <p:spPr>
          <a:xfrm>
            <a:off x="2657636" y="2809835"/>
            <a:ext cx="1426186" cy="31498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F5FAEB-0126-48BF-A2F8-69F0B935273C}"/>
              </a:ext>
            </a:extLst>
          </p:cNvPr>
          <p:cNvSpPr txBox="1"/>
          <p:nvPr/>
        </p:nvSpPr>
        <p:spPr>
          <a:xfrm>
            <a:off x="5320222" y="3097329"/>
            <a:ext cx="51953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HSE Sans" panose="02000000000000000000" pitchFamily="50" charset="-52"/>
              </a:rPr>
              <a:t>От 2 до 5 метрики, хорошо взаимосвязаны</a:t>
            </a:r>
          </a:p>
          <a:p>
            <a:endParaRPr lang="ru-RU" sz="2000" dirty="0">
              <a:solidFill>
                <a:srgbClr val="002060"/>
              </a:solidFill>
              <a:latin typeface="HSE Sans" panose="02000000000000000000" pitchFamily="50" charset="-52"/>
            </a:endParaRPr>
          </a:p>
          <a:p>
            <a:r>
              <a:rPr lang="ru-RU" sz="2000" dirty="0">
                <a:solidFill>
                  <a:srgbClr val="002060"/>
                </a:solidFill>
                <a:latin typeface="HSE Sans" panose="02000000000000000000" pitchFamily="50" charset="-52"/>
              </a:rPr>
              <a:t>Сложно найти проблемную точку при таком большом количестве метрик идущих </a:t>
            </a:r>
          </a:p>
          <a:p>
            <a:endParaRPr lang="ru-RU" sz="2000" dirty="0">
              <a:solidFill>
                <a:srgbClr val="002060"/>
              </a:solidFill>
              <a:latin typeface="HSE Sans" panose="02000000000000000000" pitchFamily="50" charset="-52"/>
            </a:endParaRPr>
          </a:p>
          <a:p>
            <a:r>
              <a:rPr lang="ru-RU" sz="2000" dirty="0">
                <a:solidFill>
                  <a:srgbClr val="002060"/>
                </a:solidFill>
                <a:latin typeface="HSE Sans" panose="02000000000000000000" pitchFamily="50" charset="-52"/>
              </a:rPr>
              <a:t>а) Последовательно</a:t>
            </a:r>
          </a:p>
          <a:p>
            <a:r>
              <a:rPr lang="ru-RU" sz="2000" dirty="0">
                <a:solidFill>
                  <a:srgbClr val="002060"/>
                </a:solidFill>
                <a:latin typeface="HSE Sans" panose="02000000000000000000" pitchFamily="50" charset="-52"/>
              </a:rPr>
              <a:t>б) Мало связанных друг с другом</a:t>
            </a:r>
          </a:p>
          <a:p>
            <a:endParaRPr lang="ru-RU" sz="2000" dirty="0">
              <a:solidFill>
                <a:srgbClr val="002060"/>
              </a:solidFill>
              <a:latin typeface="HSE Sans" panose="02000000000000000000" pitchFamily="50" charset="-52"/>
            </a:endParaRPr>
          </a:p>
          <a:p>
            <a:endParaRPr lang="ru-RU" sz="2000" dirty="0">
              <a:solidFill>
                <a:srgbClr val="002060"/>
              </a:solidFill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656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227040" cy="615543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607727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Решение для комплексной оценки качества электронных модулей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31590" cy="408109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47C52-A278-48D6-91E1-EE525DC707F8}"/>
              </a:ext>
            </a:extLst>
          </p:cNvPr>
          <p:cNvSpPr txBox="1"/>
          <p:nvPr/>
        </p:nvSpPr>
        <p:spPr>
          <a:xfrm>
            <a:off x="790377" y="1274324"/>
            <a:ext cx="9880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HSE Sans Black" panose="02000000000000000000" pitchFamily="50" charset="0"/>
              </a:rPr>
              <a:t>Дерево = структура агрегации проблем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F69045-269A-4E8A-A7F0-904DA2B81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23" y="1976976"/>
            <a:ext cx="10266351" cy="406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4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227040" cy="615543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607727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Решение для комплексной оценки качества электронных модулей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31590" cy="408109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47C52-A278-48D6-91E1-EE525DC707F8}"/>
              </a:ext>
            </a:extLst>
          </p:cNvPr>
          <p:cNvSpPr txBox="1"/>
          <p:nvPr/>
        </p:nvSpPr>
        <p:spPr>
          <a:xfrm>
            <a:off x="790377" y="1274324"/>
            <a:ext cx="9880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HSE Sans Black" panose="02000000000000000000" pitchFamily="50" charset="0"/>
              </a:rPr>
              <a:t>Иерархия анализа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CA8242-A9AC-47B5-907D-30792D9A3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192" y="2020750"/>
            <a:ext cx="6020640" cy="42392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E7E717-B3D2-4FE0-BA3E-620839BBC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174" y="2176594"/>
            <a:ext cx="2524477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9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227040" cy="615543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607727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Решение для комплексной оценки качества электронных модулей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31590" cy="408109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47C52-A278-48D6-91E1-EE525DC707F8}"/>
              </a:ext>
            </a:extLst>
          </p:cNvPr>
          <p:cNvSpPr txBox="1"/>
          <p:nvPr/>
        </p:nvSpPr>
        <p:spPr>
          <a:xfrm>
            <a:off x="790377" y="1274324"/>
            <a:ext cx="9880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HSE Sans Black" panose="02000000000000000000" pitchFamily="50" charset="0"/>
              </a:rPr>
              <a:t>Фильтры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664ED3-83A2-45FE-AB72-26A9A9EF1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016" y="2030478"/>
            <a:ext cx="5613329" cy="39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37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227040" cy="615543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607727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Решение для комплексной оценки качества электронных модулей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31590" cy="408109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47C52-A278-48D6-91E1-EE525DC707F8}"/>
              </a:ext>
            </a:extLst>
          </p:cNvPr>
          <p:cNvSpPr txBox="1"/>
          <p:nvPr/>
        </p:nvSpPr>
        <p:spPr>
          <a:xfrm>
            <a:off x="790377" y="1274324"/>
            <a:ext cx="9880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HSE Sans Black" panose="02000000000000000000" pitchFamily="50" charset="0"/>
              </a:rPr>
              <a:t>Определение проблемных областей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939E4F-5939-402D-BF5B-F12B9697D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990" y="2347541"/>
            <a:ext cx="8082017" cy="31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92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4108</TotalTime>
  <Words>609</Words>
  <Application>Microsoft Office PowerPoint</Application>
  <PresentationFormat>Широкоэкранный</PresentationFormat>
  <Paragraphs>92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HSE Sans</vt:lpstr>
      <vt:lpstr>HSE Sans Black</vt:lpstr>
      <vt:lpstr>Тема Office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2025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2025 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dc:title>
  <dc:creator>Мкртчян Гарик Андраникович</dc:creator>
  <cp:lastModifiedBy>Вячеслав Цветков</cp:lastModifiedBy>
  <cp:revision>359</cp:revision>
  <dcterms:created xsi:type="dcterms:W3CDTF">2024-05-23T18:51:04Z</dcterms:created>
  <dcterms:modified xsi:type="dcterms:W3CDTF">2025-04-08T16:29:29Z</dcterms:modified>
</cp:coreProperties>
</file>