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12" r:id="rId2"/>
    <p:sldId id="403" r:id="rId3"/>
    <p:sldId id="426" r:id="rId4"/>
    <p:sldId id="427" r:id="rId5"/>
    <p:sldId id="423" r:id="rId6"/>
    <p:sldId id="428" r:id="rId7"/>
    <p:sldId id="429" r:id="rId8"/>
    <p:sldId id="41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441D1-8772-4561-91D6-B29395450E7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400BB-8D95-461D-AE00-394DF48F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1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450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2E850-4B1F-709F-7F43-E5E9E105D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B91D97D-9FFB-C432-6C6F-50601CD36C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E5009BF-5414-E79A-F10A-C5931E66E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9E17E8-91CC-F22B-1E1E-787B60090B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850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A6BCE-FB53-9211-5E93-EBA886C3E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6571CFD-21E3-C1D7-4603-514001B071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0619AB0-EDC3-707A-8F5B-08D300D2E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4DC9A9-AFE2-1218-7D26-D27931B95A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852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4575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A7816-2ED2-D932-4B38-9D6436730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B00362B-4BD0-F713-35C0-49C473BEC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FE07082-FDE7-EE67-5314-6BD8BC3BA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A55999-850B-859A-2984-D3B9A250BC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314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371D2-6F29-14FC-F388-5308B5E17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6E2301C-03FF-BD42-B305-FB7CC8642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CBB30D0-B365-AF77-D8B0-18359B585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9C6ACC-7528-EA82-B567-92F374EFC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16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B6CC1-7F7B-478A-A9C2-6D2CEFCF5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075C1E-0481-496A-AE46-570BBA02D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5F210B-AE7C-4FF6-AA5B-10D8761B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D43FA-A870-44EE-A6DD-9902F3AD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8128D-5120-4787-A52D-1B3BECD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7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D654F-01B5-4E97-AFFA-E89B9D6B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03A6D7-2775-456B-A817-91FA027E6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3DB81-126B-46A8-AF6E-E2AA882D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4C486D-0A15-495E-A95F-4E184E61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FAF0E3-8821-4EA3-8D49-0FB1ED37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8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F44FC7-5DED-43AD-9BBD-6D3E0FBFA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81615-5F82-49A0-991C-9F920F0C1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44F5F-201C-4885-B831-C74480F7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144B5-C961-4A83-8533-6949846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4E79BD-21D8-4F5E-8F06-282BC83A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7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03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8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F42F7-A52C-4B04-9F89-B811810B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B5F0B-00F9-4A74-BF8E-C4FE192BD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15A86-67E7-4C19-AAA0-C6241A38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719EE-9CB7-440D-8691-F3EE53FE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9CD250-90CB-426F-805D-AF78E015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0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171B8-AC15-49F7-B4BA-000FAE22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1F26C5-0147-4F71-A35B-52E86BC56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4BB317-26D3-4412-852A-3E531EDB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54842-4F61-433F-86EE-1F6544C6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9464D-5335-4749-9D64-204D7991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C4B04-40AC-4A82-9D20-D194180B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4429B-3B9D-4E65-9531-2F891A4EB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8F3269-3621-4BA8-9977-7D8657736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C71066-B49B-4FC1-B253-7E2B50ED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DF6D16-7735-4617-B8CF-689B5184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68CB3D-CE3D-4D6A-A4E7-5BD97CC4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9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53C38-FB54-478C-8D2F-41D5C135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76458-3599-4C9A-9B8B-E2B5E54BC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0F153A-BD90-43BE-AC6A-649E29F1B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59AEC2-AAF4-49EB-9BD1-E92743319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05E776-54BE-4875-B343-AC0D59F73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75B92F-7947-470D-8A6C-9CB52BC8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E76BD7-ACC2-4168-B70D-0CA6A880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089E4B-3540-45AC-8DCD-FD6C7DBC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9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A4779-52E5-42C3-8B52-0A5703B1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E059E0-52E3-4878-90C7-5CCB7249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C79AD0-7E35-4A5F-AFA1-CBE73B3B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1CB7A2-DA21-4E4F-BA8C-40B893D6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2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680D7E-5263-4FB2-865A-508AEE28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36E59D-4022-4345-957D-77D10A0A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D88C1F-7D5E-471D-98CB-4DB1925F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4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77A74-6019-44EB-80E2-69E4E93D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25136-FD22-444B-B3D7-6FF851F2C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055566-2C41-4C24-9E99-F142F9EDD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03F659-8C9C-4FFF-ABF6-06DC5ED1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050DDA-CF90-429C-B7BC-E6D3DDD3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CF6B34-5979-4F44-ACB5-F0C6634D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6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1191D-EEC8-442C-9CFF-A1FAF3BF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A3E4C7-36DF-46EA-A4A8-3AC6908D8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AEC5CD-BF22-4D57-83C5-F6E2A1F36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60BD62-39D7-4452-95F2-DCF79750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FA0C02-A229-480B-90F2-3BC17AF5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B2F7B7-2EBC-43DF-89F0-ADE6B6BA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6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FC71B-CD38-42FA-B9FA-7CE2F377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E0465-824C-4675-AB7A-211EA2AD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A9F50-400F-431E-996C-E781499C8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B3F7-0279-4293-9CA0-85CDDE46ACF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10D2BB-1BBF-4518-9FED-40C028ECC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32A133-F52C-4B23-B046-E99FCCFB3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5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10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.0</a:t>
            </a:r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9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9"/>
            <a:ext cx="5347195" cy="29320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7"/>
            <a:ext cx="4541041" cy="2932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600" b="1" dirty="0">
                <a:latin typeface="HSE Sans" panose="02000000000000000000" pitchFamily="50" charset="-52"/>
                <a:cs typeface="Arial" panose="020B0604020202020204" pitchFamily="34" charset="0"/>
              </a:rPr>
              <a:t>«Структура информационной системы для поддержки надежности и качества выпускаемых электронных модулей российскими предприятиями»</a:t>
            </a:r>
            <a:endParaRPr lang="ru-RU" sz="18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</a:t>
            </a:r>
          </a:p>
          <a:p>
            <a:pPr algn="ctr"/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Мешочков Данила Михайлович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93207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9D898C6-0D5E-43F8-834A-A950BA02D527}"/>
              </a:ext>
            </a:extLst>
          </p:cNvPr>
          <p:cNvSpPr/>
          <p:nvPr/>
        </p:nvSpPr>
        <p:spPr>
          <a:xfrm>
            <a:off x="8398979" y="3727174"/>
            <a:ext cx="775482" cy="7754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37229" y="1504667"/>
            <a:ext cx="969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Развертывание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9A9F5-A0E5-BA25-4D71-0265804BC8FC}"/>
              </a:ext>
            </a:extLst>
          </p:cNvPr>
          <p:cNvSpPr txBox="1"/>
          <p:nvPr/>
        </p:nvSpPr>
        <p:spPr>
          <a:xfrm>
            <a:off x="876830" y="2311724"/>
            <a:ext cx="7453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HSE Sans" panose="02000000000000000000"/>
              </a:rPr>
              <a:t>Развертывается на сервере МИЭМа. Под нас в конфиге </a:t>
            </a:r>
            <a:r>
              <a:rPr lang="en-US" sz="2400" dirty="0">
                <a:latin typeface="HSE Sans" panose="02000000000000000000"/>
              </a:rPr>
              <a:t>nginx </a:t>
            </a:r>
            <a:r>
              <a:rPr lang="ru-RU" sz="2400" dirty="0">
                <a:latin typeface="HSE Sans" panose="02000000000000000000"/>
              </a:rPr>
              <a:t>выделен</a:t>
            </a:r>
            <a:r>
              <a:rPr lang="en-US" sz="2400" dirty="0">
                <a:latin typeface="HSE Sans" panose="02000000000000000000"/>
              </a:rPr>
              <a:t> proxy: s1.dev.asonika-k.ru/format-quality</a:t>
            </a:r>
            <a:endParaRPr lang="ru-RU" sz="2400" dirty="0">
              <a:latin typeface="HSE Sans" panose="0200000000000000000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D9F503A-C284-D5ED-68B0-06D65157C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3805" r="17148" b="4372"/>
          <a:stretch/>
        </p:blipFill>
        <p:spPr bwMode="auto">
          <a:xfrm>
            <a:off x="8436059" y="1561069"/>
            <a:ext cx="3080203" cy="233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0577FA70-C2A7-3364-0870-8E8E9D38F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0" y="3304400"/>
            <a:ext cx="1349960" cy="13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DF6A5196-4F91-196D-7D28-5A001A425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0" y="486833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8048C5-1DE0-4D6C-9B87-D6282552342C}"/>
              </a:ext>
            </a:extLst>
          </p:cNvPr>
          <p:cNvSpPr txBox="1"/>
          <p:nvPr/>
        </p:nvSpPr>
        <p:spPr>
          <a:xfrm>
            <a:off x="2522998" y="3992546"/>
            <a:ext cx="7453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HSE Sans" panose="02000000000000000000"/>
              </a:rPr>
              <a:t>Под наши нужды выделен кластер </a:t>
            </a:r>
            <a:r>
              <a:rPr lang="en-US" sz="2400" dirty="0">
                <a:latin typeface="HSE Sans" panose="02000000000000000000"/>
              </a:rPr>
              <a:t>Kubernetes.</a:t>
            </a:r>
          </a:p>
          <a:p>
            <a:r>
              <a:rPr lang="ru-RU" sz="2400" dirty="0">
                <a:latin typeface="HSE Sans" panose="02000000000000000000"/>
              </a:rPr>
              <a:t>Сами составные части веб-приложения обернуты в </a:t>
            </a:r>
            <a:r>
              <a:rPr lang="en-US" sz="2400" dirty="0">
                <a:latin typeface="HSE Sans" panose="02000000000000000000"/>
              </a:rPr>
              <a:t>docker </a:t>
            </a:r>
            <a:r>
              <a:rPr lang="ru-RU" sz="2400" dirty="0">
                <a:latin typeface="HSE Sans" panose="02000000000000000000"/>
              </a:rPr>
              <a:t>контейнеры и крутятся на кластере, взаимодействуя между собой</a:t>
            </a:r>
          </a:p>
        </p:txBody>
      </p:sp>
    </p:spTree>
    <p:extLst>
      <p:ext uri="{BB962C8B-B14F-4D97-AF65-F5344CB8AC3E}">
        <p14:creationId xmlns:p14="http://schemas.microsoft.com/office/powerpoint/2010/main" val="419106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08DBA-9F8D-FF42-28B0-96DB1A0BC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21B6A82D-823C-A341-9B82-452EAB004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E0E3E16-BE84-3F8E-5DD2-EE4BA5CD7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C8A3DB6-248D-3D19-E116-9122B9AFBD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8EEF06-6A98-B1CB-A722-15F7EF78A662}"/>
              </a:ext>
            </a:extLst>
          </p:cNvPr>
          <p:cNvSpPr txBox="1"/>
          <p:nvPr/>
        </p:nvSpPr>
        <p:spPr>
          <a:xfrm>
            <a:off x="937229" y="1504667"/>
            <a:ext cx="969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Межмодульное взаимодействие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DC9560-1107-7B1A-21BE-E5556803C1D2}"/>
              </a:ext>
            </a:extLst>
          </p:cNvPr>
          <p:cNvSpPr/>
          <p:nvPr/>
        </p:nvSpPr>
        <p:spPr>
          <a:xfrm>
            <a:off x="6284762" y="5170381"/>
            <a:ext cx="2045230" cy="863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Backend pod</a:t>
            </a:r>
            <a:endParaRPr lang="en-R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CFD6B4-2E4F-B522-0B50-19CFEB0B6881}"/>
              </a:ext>
            </a:extLst>
          </p:cNvPr>
          <p:cNvSpPr/>
          <p:nvPr/>
        </p:nvSpPr>
        <p:spPr>
          <a:xfrm>
            <a:off x="3045514" y="5170381"/>
            <a:ext cx="2045230" cy="863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Frontend pod</a:t>
            </a:r>
            <a:endParaRPr lang="en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199C1D-F03C-A80E-DDA6-026E01E5A862}"/>
              </a:ext>
            </a:extLst>
          </p:cNvPr>
          <p:cNvSpPr/>
          <p:nvPr/>
        </p:nvSpPr>
        <p:spPr>
          <a:xfrm>
            <a:off x="9242691" y="5170381"/>
            <a:ext cx="2045230" cy="863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postgres</a:t>
            </a:r>
            <a:r>
              <a:rPr lang="en-US" dirty="0"/>
              <a:t> pod</a:t>
            </a:r>
            <a:endParaRPr lang="en-RU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1EC90DB-D4F6-FFBA-3666-91CDDF419888}"/>
              </a:ext>
            </a:extLst>
          </p:cNvPr>
          <p:cNvSpPr/>
          <p:nvPr/>
        </p:nvSpPr>
        <p:spPr>
          <a:xfrm>
            <a:off x="3229929" y="3614090"/>
            <a:ext cx="1676400" cy="1109134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RU" dirty="0"/>
              <a:t>rontend nodeport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6AAA1ABA-CD3D-061E-C230-5D32ADF72FD6}"/>
              </a:ext>
            </a:extLst>
          </p:cNvPr>
          <p:cNvSpPr/>
          <p:nvPr/>
        </p:nvSpPr>
        <p:spPr>
          <a:xfrm>
            <a:off x="6469177" y="3614090"/>
            <a:ext cx="1676400" cy="1109134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Backend</a:t>
            </a:r>
            <a:r>
              <a:rPr lang="en-RU" dirty="0"/>
              <a:t> nodeport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01C3B0-FF77-B31F-AE8C-729BE9B1E510}"/>
              </a:ext>
            </a:extLst>
          </p:cNvPr>
          <p:cNvSpPr/>
          <p:nvPr/>
        </p:nvSpPr>
        <p:spPr>
          <a:xfrm>
            <a:off x="9490606" y="3441111"/>
            <a:ext cx="1549400" cy="14550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RU" dirty="0"/>
              <a:t>ostgres clusterip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E84073-593C-04DD-1FD3-BF0753DAF517}"/>
              </a:ext>
            </a:extLst>
          </p:cNvPr>
          <p:cNvSpPr txBox="1"/>
          <p:nvPr/>
        </p:nvSpPr>
        <p:spPr>
          <a:xfrm>
            <a:off x="958291" y="5371348"/>
            <a:ext cx="93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SE Sans" panose="02000000000000000000"/>
              </a:rPr>
              <a:t>Pods:</a:t>
            </a:r>
            <a:endParaRPr lang="ru-RU" sz="2400" dirty="0">
              <a:latin typeface="HSE Sans" panose="02000000000000000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98A66C-54AA-5C6D-DA28-9476380B2C6C}"/>
              </a:ext>
            </a:extLst>
          </p:cNvPr>
          <p:cNvSpPr txBox="1"/>
          <p:nvPr/>
        </p:nvSpPr>
        <p:spPr>
          <a:xfrm>
            <a:off x="1072222" y="3764845"/>
            <a:ext cx="93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SE Sans" panose="02000000000000000000"/>
              </a:rPr>
              <a:t>SVC:</a:t>
            </a:r>
            <a:endParaRPr lang="ru-RU" sz="2400" dirty="0">
              <a:latin typeface="HSE Sans" panose="0200000000000000000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BA2FA8-68C5-C5E4-515D-1E60D74DF943}"/>
              </a:ext>
            </a:extLst>
          </p:cNvPr>
          <p:cNvCxnSpPr>
            <a:cxnSpLocks/>
          </p:cNvCxnSpPr>
          <p:nvPr/>
        </p:nvCxnSpPr>
        <p:spPr>
          <a:xfrm flipV="1">
            <a:off x="8329992" y="4354924"/>
            <a:ext cx="1160614" cy="815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4B722E-5ACE-8EE8-2C5C-60837E279901}"/>
              </a:ext>
            </a:extLst>
          </p:cNvPr>
          <p:cNvCxnSpPr/>
          <p:nvPr/>
        </p:nvCxnSpPr>
        <p:spPr>
          <a:xfrm>
            <a:off x="10007600" y="4896202"/>
            <a:ext cx="0" cy="27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796B04-118F-637C-C710-D2036145659A}"/>
              </a:ext>
            </a:extLst>
          </p:cNvPr>
          <p:cNvCxnSpPr/>
          <p:nvPr/>
        </p:nvCxnSpPr>
        <p:spPr>
          <a:xfrm flipV="1">
            <a:off x="10566400" y="4896202"/>
            <a:ext cx="0" cy="27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99F6791-82EF-ACF5-9017-7A7837674CA8}"/>
              </a:ext>
            </a:extLst>
          </p:cNvPr>
          <p:cNvCxnSpPr>
            <a:cxnSpLocks/>
          </p:cNvCxnSpPr>
          <p:nvPr/>
        </p:nvCxnSpPr>
        <p:spPr>
          <a:xfrm flipH="1">
            <a:off x="8145577" y="3928533"/>
            <a:ext cx="1345029" cy="1018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4FBACB-2577-1A87-17CD-AFC8791533B3}"/>
              </a:ext>
            </a:extLst>
          </p:cNvPr>
          <p:cNvCxnSpPr/>
          <p:nvPr/>
        </p:nvCxnSpPr>
        <p:spPr>
          <a:xfrm>
            <a:off x="7171267" y="4723224"/>
            <a:ext cx="0" cy="382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BCACD9-3150-5C23-BA40-3F27BA33A93A}"/>
              </a:ext>
            </a:extLst>
          </p:cNvPr>
          <p:cNvCxnSpPr/>
          <p:nvPr/>
        </p:nvCxnSpPr>
        <p:spPr>
          <a:xfrm flipV="1">
            <a:off x="7501467" y="4723224"/>
            <a:ext cx="0" cy="382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2F7A68A-1039-2E16-B2C9-6C8E52B08B70}"/>
              </a:ext>
            </a:extLst>
          </p:cNvPr>
          <p:cNvCxnSpPr>
            <a:stCxn id="8" idx="0"/>
          </p:cNvCxnSpPr>
          <p:nvPr/>
        </p:nvCxnSpPr>
        <p:spPr>
          <a:xfrm flipV="1">
            <a:off x="4068129" y="4723224"/>
            <a:ext cx="0" cy="447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Picture background">
            <a:extLst>
              <a:ext uri="{FF2B5EF4-FFF2-40B4-BE49-F238E27FC236}">
                <a16:creationId xmlns:a16="http://schemas.microsoft.com/office/drawing/2014/main" id="{B7947393-4691-FC4A-5EB5-1E770CA81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3805" r="17148" b="4372"/>
          <a:stretch/>
        </p:blipFill>
        <p:spPr bwMode="auto">
          <a:xfrm>
            <a:off x="6521606" y="2165411"/>
            <a:ext cx="1571541" cy="118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icture background">
            <a:extLst>
              <a:ext uri="{FF2B5EF4-FFF2-40B4-BE49-F238E27FC236}">
                <a16:creationId xmlns:a16="http://schemas.microsoft.com/office/drawing/2014/main" id="{5844EC86-3746-1A0D-D34D-78F067409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3805" r="17148" b="4372"/>
          <a:stretch/>
        </p:blipFill>
        <p:spPr bwMode="auto">
          <a:xfrm>
            <a:off x="3282358" y="2165410"/>
            <a:ext cx="1571541" cy="118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4EEEC4F-8055-B781-3FEF-0741077BC183}"/>
              </a:ext>
            </a:extLst>
          </p:cNvPr>
          <p:cNvSpPr txBox="1"/>
          <p:nvPr/>
        </p:nvSpPr>
        <p:spPr>
          <a:xfrm>
            <a:off x="4385816" y="2987645"/>
            <a:ext cx="93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SE Sans" panose="02000000000000000000"/>
              </a:rPr>
              <a:t>/</a:t>
            </a:r>
            <a:endParaRPr lang="ru-RU" sz="2400" dirty="0">
              <a:latin typeface="HSE Sans" panose="0200000000000000000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1D87AA-72AF-FC00-35B3-ADDEC75DF78E}"/>
              </a:ext>
            </a:extLst>
          </p:cNvPr>
          <p:cNvSpPr txBox="1"/>
          <p:nvPr/>
        </p:nvSpPr>
        <p:spPr>
          <a:xfrm>
            <a:off x="7625064" y="3005494"/>
            <a:ext cx="93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SE Sans" panose="02000000000000000000"/>
              </a:rPr>
              <a:t>/</a:t>
            </a:r>
            <a:r>
              <a:rPr lang="en-US" sz="2400" dirty="0" err="1">
                <a:latin typeface="HSE Sans" panose="02000000000000000000"/>
              </a:rPr>
              <a:t>api</a:t>
            </a:r>
            <a:endParaRPr lang="ru-RU" sz="2400" dirty="0">
              <a:latin typeface="HSE Sans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7876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4C5BA-62B9-491B-6427-503768187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560C125C-AAE5-A46A-AA4D-48663E6C2F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B23B9CF-9C75-6263-A49C-D8788FDAC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068E248-3649-F2A2-7451-DCD9DF138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485741-5E65-BA19-605C-0014409B0DEE}"/>
              </a:ext>
            </a:extLst>
          </p:cNvPr>
          <p:cNvSpPr txBox="1"/>
          <p:nvPr/>
        </p:nvSpPr>
        <p:spPr>
          <a:xfrm>
            <a:off x="937229" y="1504667"/>
            <a:ext cx="969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Диаграмма взаимодействия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AADEE3-D571-0F6E-BCCD-3C71F5A4C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21" y="2296583"/>
            <a:ext cx="5199971" cy="413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3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11829" y="1530067"/>
            <a:ext cx="907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Структура базы данных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320A27-EA69-4291-877B-8B5F4D618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791" y="2113538"/>
            <a:ext cx="8128418" cy="42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8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91624-3F99-5B27-256D-70E3DBA2D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C5E1B13C-2BE6-05AD-8B75-5B27E41E5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3C7E13E-538A-A81A-F0F1-D75DC1485F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9288FAF-241B-189D-AE44-578EEF0801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0928AF-F21A-0823-CAE7-4E8D5903B394}"/>
              </a:ext>
            </a:extLst>
          </p:cNvPr>
          <p:cNvSpPr txBox="1"/>
          <p:nvPr/>
        </p:nvSpPr>
        <p:spPr>
          <a:xfrm>
            <a:off x="911829" y="1530067"/>
            <a:ext cx="907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Структура бэкенда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7D9C6D-E528-8997-6F9E-AB4871C80A86}"/>
              </a:ext>
            </a:extLst>
          </p:cNvPr>
          <p:cNvSpPr/>
          <p:nvPr/>
        </p:nvSpPr>
        <p:spPr>
          <a:xfrm>
            <a:off x="589311" y="3559474"/>
            <a:ext cx="211597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RU" dirty="0"/>
              <a:t>uth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E91C3C-A487-464D-EF53-ADB681D72550}"/>
              </a:ext>
            </a:extLst>
          </p:cNvPr>
          <p:cNvSpPr/>
          <p:nvPr/>
        </p:nvSpPr>
        <p:spPr>
          <a:xfrm>
            <a:off x="6288563" y="3705648"/>
            <a:ext cx="211597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Profile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E0A32-FE68-BD7C-0A9F-37FE402FB404}"/>
              </a:ext>
            </a:extLst>
          </p:cNvPr>
          <p:cNvSpPr/>
          <p:nvPr/>
        </p:nvSpPr>
        <p:spPr>
          <a:xfrm>
            <a:off x="10033078" y="3818641"/>
            <a:ext cx="744384" cy="4651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B2533-F43E-FAE3-63A1-2125A155D059}"/>
              </a:ext>
            </a:extLst>
          </p:cNvPr>
          <p:cNvSpPr/>
          <p:nvPr/>
        </p:nvSpPr>
        <p:spPr>
          <a:xfrm>
            <a:off x="9584342" y="4756978"/>
            <a:ext cx="1735728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0B9A05-6D4D-A2D1-21AD-CA668D73F11F}"/>
              </a:ext>
            </a:extLst>
          </p:cNvPr>
          <p:cNvSpPr/>
          <p:nvPr/>
        </p:nvSpPr>
        <p:spPr>
          <a:xfrm>
            <a:off x="9347281" y="5222157"/>
            <a:ext cx="2115978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2B9933-4699-093C-BAEE-80626204A5E5}"/>
              </a:ext>
            </a:extLst>
          </p:cNvPr>
          <p:cNvSpPr/>
          <p:nvPr/>
        </p:nvSpPr>
        <p:spPr>
          <a:xfrm>
            <a:off x="9796009" y="4283820"/>
            <a:ext cx="1253066" cy="4651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55E058-421A-E5AA-CE40-471E42671892}"/>
              </a:ext>
            </a:extLst>
          </p:cNvPr>
          <p:cNvSpPr/>
          <p:nvPr/>
        </p:nvSpPr>
        <p:spPr>
          <a:xfrm>
            <a:off x="6270610" y="2568708"/>
            <a:ext cx="211597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DAE081-8AF7-9F4D-CECE-BAEF7FE58730}"/>
              </a:ext>
            </a:extLst>
          </p:cNvPr>
          <p:cNvSpPr txBox="1"/>
          <p:nvPr/>
        </p:nvSpPr>
        <p:spPr>
          <a:xfrm>
            <a:off x="677273" y="3021443"/>
            <a:ext cx="196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HSE Sans" panose="02000000000000000000"/>
              </a:rPr>
              <a:t>Незащищен</a:t>
            </a:r>
            <a:r>
              <a:rPr lang="en-US" sz="2400" dirty="0">
                <a:latin typeface="HSE Sans" panose="02000000000000000000"/>
              </a:rPr>
              <a:t>:</a:t>
            </a:r>
            <a:endParaRPr lang="ru-RU" sz="2400" dirty="0">
              <a:latin typeface="HSE Sans" panose="02000000000000000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6280D3-84E1-4E18-DF66-7EAB1AB06CAB}"/>
              </a:ext>
            </a:extLst>
          </p:cNvPr>
          <p:cNvSpPr txBox="1"/>
          <p:nvPr/>
        </p:nvSpPr>
        <p:spPr>
          <a:xfrm>
            <a:off x="3282755" y="3001506"/>
            <a:ext cx="179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HSE Sans" panose="02000000000000000000"/>
              </a:rPr>
              <a:t>Защищен</a:t>
            </a:r>
            <a:r>
              <a:rPr lang="en-US" sz="2400" dirty="0">
                <a:latin typeface="HSE Sans" panose="02000000000000000000"/>
              </a:rPr>
              <a:t>:</a:t>
            </a:r>
            <a:endParaRPr lang="ru-RU" sz="2400" dirty="0">
              <a:latin typeface="HSE Sans" panose="0200000000000000000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C739C0-FFE4-311A-D11F-3562A53EE1FB}"/>
              </a:ext>
            </a:extLst>
          </p:cNvPr>
          <p:cNvSpPr/>
          <p:nvPr/>
        </p:nvSpPr>
        <p:spPr>
          <a:xfrm>
            <a:off x="3045514" y="3559474"/>
            <a:ext cx="211597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2EE0DD-BE42-40C9-1540-504287E18289}"/>
              </a:ext>
            </a:extLst>
          </p:cNvPr>
          <p:cNvSpPr/>
          <p:nvPr/>
        </p:nvSpPr>
        <p:spPr>
          <a:xfrm>
            <a:off x="6288563" y="4764957"/>
            <a:ext cx="211597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2CF4A66F-BDE5-FDE2-1A8E-90CA7EB42FFE}"/>
              </a:ext>
            </a:extLst>
          </p:cNvPr>
          <p:cNvSpPr/>
          <p:nvPr/>
        </p:nvSpPr>
        <p:spPr>
          <a:xfrm>
            <a:off x="5274733" y="2167467"/>
            <a:ext cx="821267" cy="4494667"/>
          </a:xfrm>
          <a:prstGeom prst="leftBrace">
            <a:avLst>
              <a:gd name="adj1" fmla="val 8333"/>
              <a:gd name="adj2" fmla="val 4340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0D47D1CE-4BB5-0E95-A1CE-10DDDD373023}"/>
              </a:ext>
            </a:extLst>
          </p:cNvPr>
          <p:cNvSpPr/>
          <p:nvPr/>
        </p:nvSpPr>
        <p:spPr>
          <a:xfrm>
            <a:off x="8561199" y="3559474"/>
            <a:ext cx="963197" cy="2516742"/>
          </a:xfrm>
          <a:prstGeom prst="leftBrace">
            <a:avLst>
              <a:gd name="adj1" fmla="val 8333"/>
              <a:gd name="adj2" fmla="val 6729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7D0F8043-3574-FF21-E3C2-58D6DD7ABF2B}"/>
              </a:ext>
            </a:extLst>
          </p:cNvPr>
          <p:cNvCxnSpPr>
            <a:cxnSpLocks/>
            <a:stCxn id="13" idx="3"/>
            <a:endCxn id="8" idx="0"/>
          </p:cNvCxnSpPr>
          <p:nvPr/>
        </p:nvCxnSpPr>
        <p:spPr>
          <a:xfrm>
            <a:off x="8386588" y="3025908"/>
            <a:ext cx="2018682" cy="79273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0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FF263-1ACC-F9DF-C6BD-E04694224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67D8571C-5292-4CC8-75A9-10B69A2296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D5B89A0-9F6E-199F-71FB-2614E45CCB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F844757-5983-C747-01A3-5EF8F69341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BE6FCC-F311-3D7F-F1C0-D4923C4D33A4}"/>
              </a:ext>
            </a:extLst>
          </p:cNvPr>
          <p:cNvSpPr txBox="1"/>
          <p:nvPr/>
        </p:nvSpPr>
        <p:spPr>
          <a:xfrm>
            <a:off x="911829" y="1530067"/>
            <a:ext cx="907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Структура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фронтенда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HSE Sans Black" panose="02000000000000000000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4CD70A-FAF1-DE24-5933-F5E7460BC202}"/>
              </a:ext>
            </a:extLst>
          </p:cNvPr>
          <p:cNvSpPr/>
          <p:nvPr/>
        </p:nvSpPr>
        <p:spPr>
          <a:xfrm>
            <a:off x="5038011" y="2353991"/>
            <a:ext cx="211597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 /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017A39-4ACB-9284-D215-33E8F12EC11E}"/>
              </a:ext>
            </a:extLst>
          </p:cNvPr>
          <p:cNvSpPr/>
          <p:nvPr/>
        </p:nvSpPr>
        <p:spPr>
          <a:xfrm>
            <a:off x="7874689" y="2353991"/>
            <a:ext cx="211597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RootBoundary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2FDD9F-1FA5-A69F-263D-B7231F0AFE21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7153989" y="2811191"/>
            <a:ext cx="7207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1B9581-F288-4F2A-E7A4-F095ECEC1BF3}"/>
              </a:ext>
            </a:extLst>
          </p:cNvPr>
          <p:cNvSpPr txBox="1"/>
          <p:nvPr/>
        </p:nvSpPr>
        <p:spPr>
          <a:xfrm>
            <a:off x="7338171" y="2293739"/>
            <a:ext cx="33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SE Sans" panose="02000000000000000000"/>
              </a:rPr>
              <a:t>X</a:t>
            </a:r>
            <a:endParaRPr lang="ru-RU" sz="2400" dirty="0">
              <a:solidFill>
                <a:srgbClr val="FF0000"/>
              </a:solidFill>
              <a:latin typeface="HSE Sans" panose="0200000000000000000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DE1B31-B7B0-FE45-97EC-FBCB23862E57}"/>
              </a:ext>
            </a:extLst>
          </p:cNvPr>
          <p:cNvSpPr/>
          <p:nvPr/>
        </p:nvSpPr>
        <p:spPr>
          <a:xfrm>
            <a:off x="493954" y="3391562"/>
            <a:ext cx="1151123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/profile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0E4ECC-93EF-9290-914A-0B0B3F7462CF}"/>
              </a:ext>
            </a:extLst>
          </p:cNvPr>
          <p:cNvCxnSpPr>
            <a:cxnSpLocks/>
            <a:stCxn id="19" idx="1"/>
            <a:endCxn id="24" idx="3"/>
          </p:cNvCxnSpPr>
          <p:nvPr/>
        </p:nvCxnSpPr>
        <p:spPr>
          <a:xfrm flipH="1">
            <a:off x="1645077" y="2811191"/>
            <a:ext cx="3392934" cy="10375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AA479D9-EE3F-3AF0-9692-99ED08A2F290}"/>
              </a:ext>
            </a:extLst>
          </p:cNvPr>
          <p:cNvSpPr/>
          <p:nvPr/>
        </p:nvSpPr>
        <p:spPr>
          <a:xfrm>
            <a:off x="629248" y="2293739"/>
            <a:ext cx="101582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/info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CDC7BBF-7346-373A-589B-0A90F0F8A51F}"/>
              </a:ext>
            </a:extLst>
          </p:cNvPr>
          <p:cNvCxnSpPr>
            <a:cxnSpLocks/>
            <a:stCxn id="19" idx="1"/>
            <a:endCxn id="28" idx="3"/>
          </p:cNvCxnSpPr>
          <p:nvPr/>
        </p:nvCxnSpPr>
        <p:spPr>
          <a:xfrm flipH="1" flipV="1">
            <a:off x="1645077" y="2750939"/>
            <a:ext cx="3392934" cy="60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0D9C979-E45E-812A-FB29-DB8B1A442AAE}"/>
              </a:ext>
            </a:extLst>
          </p:cNvPr>
          <p:cNvSpPr/>
          <p:nvPr/>
        </p:nvSpPr>
        <p:spPr>
          <a:xfrm>
            <a:off x="2890743" y="3879252"/>
            <a:ext cx="214665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QuizWrapper</a:t>
            </a:r>
            <a:r>
              <a:rPr lang="en-US" dirty="0"/>
              <a:t> /quiz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0B0869-17EF-75C8-E83D-F55D3D464A1E}"/>
              </a:ext>
            </a:extLst>
          </p:cNvPr>
          <p:cNvCxnSpPr>
            <a:cxnSpLocks/>
            <a:stCxn id="19" idx="2"/>
            <a:endCxn id="33" idx="0"/>
          </p:cNvCxnSpPr>
          <p:nvPr/>
        </p:nvCxnSpPr>
        <p:spPr>
          <a:xfrm flipH="1">
            <a:off x="3964072" y="3268391"/>
            <a:ext cx="2131928" cy="610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DFF2FC40-2CC1-26BD-8EF5-224E4D58DEAE}"/>
              </a:ext>
            </a:extLst>
          </p:cNvPr>
          <p:cNvSpPr/>
          <p:nvPr/>
        </p:nvSpPr>
        <p:spPr>
          <a:xfrm>
            <a:off x="601222" y="4781076"/>
            <a:ext cx="1151123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/:id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1C742E7-04CB-725F-3708-0317B13A20E1}"/>
              </a:ext>
            </a:extLst>
          </p:cNvPr>
          <p:cNvCxnSpPr>
            <a:cxnSpLocks/>
            <a:stCxn id="33" idx="1"/>
            <a:endCxn id="37" idx="0"/>
          </p:cNvCxnSpPr>
          <p:nvPr/>
        </p:nvCxnSpPr>
        <p:spPr>
          <a:xfrm flipH="1">
            <a:off x="1176784" y="4336452"/>
            <a:ext cx="1713959" cy="444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9E80A31-F00B-6AD0-68DD-8796F527951E}"/>
              </a:ext>
            </a:extLst>
          </p:cNvPr>
          <p:cNvSpPr/>
          <p:nvPr/>
        </p:nvSpPr>
        <p:spPr>
          <a:xfrm>
            <a:off x="1843853" y="5238276"/>
            <a:ext cx="175380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/:id/result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CA1DFCA-CDF9-F7C2-12B1-026A04B6A30B}"/>
              </a:ext>
            </a:extLst>
          </p:cNvPr>
          <p:cNvCxnSpPr>
            <a:cxnSpLocks/>
            <a:stCxn id="33" idx="2"/>
            <a:endCxn id="41" idx="0"/>
          </p:cNvCxnSpPr>
          <p:nvPr/>
        </p:nvCxnSpPr>
        <p:spPr>
          <a:xfrm flipH="1">
            <a:off x="2720757" y="4793652"/>
            <a:ext cx="1243315" cy="444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640B03C-7530-9679-5935-3E0D14957B43}"/>
              </a:ext>
            </a:extLst>
          </p:cNvPr>
          <p:cNvSpPr/>
          <p:nvPr/>
        </p:nvSpPr>
        <p:spPr>
          <a:xfrm>
            <a:off x="3816752" y="5238276"/>
            <a:ext cx="1243315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/:id/result/:category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4EFE5AE-23C0-0623-FE2B-4B0875964E3B}"/>
              </a:ext>
            </a:extLst>
          </p:cNvPr>
          <p:cNvCxnSpPr>
            <a:cxnSpLocks/>
            <a:stCxn id="33" idx="2"/>
            <a:endCxn id="49" idx="0"/>
          </p:cNvCxnSpPr>
          <p:nvPr/>
        </p:nvCxnSpPr>
        <p:spPr>
          <a:xfrm>
            <a:off x="3964072" y="4793652"/>
            <a:ext cx="474338" cy="444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4468D73-D467-BDCA-931F-74816FDDA8CE}"/>
              </a:ext>
            </a:extLst>
          </p:cNvPr>
          <p:cNvSpPr/>
          <p:nvPr/>
        </p:nvSpPr>
        <p:spPr>
          <a:xfrm>
            <a:off x="6827015" y="3879252"/>
            <a:ext cx="1549056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Auth /auth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06BE65D-E88E-F0C0-ECC7-A08E65E996AD}"/>
              </a:ext>
            </a:extLst>
          </p:cNvPr>
          <p:cNvSpPr/>
          <p:nvPr/>
        </p:nvSpPr>
        <p:spPr>
          <a:xfrm>
            <a:off x="5727820" y="5488752"/>
            <a:ext cx="1151123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/login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A3C40E1-FC4E-093D-B8F0-0432D46272E2}"/>
              </a:ext>
            </a:extLst>
          </p:cNvPr>
          <p:cNvSpPr/>
          <p:nvPr/>
        </p:nvSpPr>
        <p:spPr>
          <a:xfrm>
            <a:off x="8620776" y="5488752"/>
            <a:ext cx="1151123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/register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8F21E73-2590-4044-0E7D-6B710D27537A}"/>
              </a:ext>
            </a:extLst>
          </p:cNvPr>
          <p:cNvSpPr/>
          <p:nvPr/>
        </p:nvSpPr>
        <p:spPr>
          <a:xfrm>
            <a:off x="7190226" y="5488752"/>
            <a:ext cx="1151123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/forgot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A5A92C2-50CD-03C9-21B7-D0312084E3F6}"/>
              </a:ext>
            </a:extLst>
          </p:cNvPr>
          <p:cNvSpPr/>
          <p:nvPr/>
        </p:nvSpPr>
        <p:spPr>
          <a:xfrm>
            <a:off x="9415012" y="3584877"/>
            <a:ext cx="254051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  <a:r>
              <a:rPr lang="en-US" dirty="0" err="1"/>
              <a:t>confirm_email</a:t>
            </a:r>
            <a:r>
              <a:rPr lang="en-US" dirty="0"/>
              <a:t>/:token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AE5BB9D-0390-97FB-578B-08602FF4F4F7}"/>
              </a:ext>
            </a:extLst>
          </p:cNvPr>
          <p:cNvSpPr/>
          <p:nvPr/>
        </p:nvSpPr>
        <p:spPr>
          <a:xfrm>
            <a:off x="9848888" y="4689905"/>
            <a:ext cx="1685997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/recover/:token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33D4B51-9894-C8E7-E8E7-0ED0343B250B}"/>
              </a:ext>
            </a:extLst>
          </p:cNvPr>
          <p:cNvCxnSpPr>
            <a:cxnSpLocks/>
            <a:stCxn id="19" idx="2"/>
            <a:endCxn id="55" idx="0"/>
          </p:cNvCxnSpPr>
          <p:nvPr/>
        </p:nvCxnSpPr>
        <p:spPr>
          <a:xfrm>
            <a:off x="6096000" y="3268391"/>
            <a:ext cx="1505543" cy="610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23B748C-29ED-C0CF-136E-2513784A469F}"/>
              </a:ext>
            </a:extLst>
          </p:cNvPr>
          <p:cNvCxnSpPr>
            <a:cxnSpLocks/>
            <a:stCxn id="55" idx="2"/>
            <a:endCxn id="68" idx="0"/>
          </p:cNvCxnSpPr>
          <p:nvPr/>
        </p:nvCxnSpPr>
        <p:spPr>
          <a:xfrm flipH="1">
            <a:off x="6303382" y="4793652"/>
            <a:ext cx="1298161" cy="6951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DC6E324-0ADC-DA0A-DCE2-6B7087D8E247}"/>
              </a:ext>
            </a:extLst>
          </p:cNvPr>
          <p:cNvCxnSpPr>
            <a:cxnSpLocks/>
            <a:stCxn id="55" idx="2"/>
            <a:endCxn id="70" idx="0"/>
          </p:cNvCxnSpPr>
          <p:nvPr/>
        </p:nvCxnSpPr>
        <p:spPr>
          <a:xfrm>
            <a:off x="7601543" y="4793652"/>
            <a:ext cx="164245" cy="6951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CE932FE-F8B1-8763-25D8-8AF392327B73}"/>
              </a:ext>
            </a:extLst>
          </p:cNvPr>
          <p:cNvCxnSpPr>
            <a:cxnSpLocks/>
            <a:stCxn id="55" idx="2"/>
            <a:endCxn id="69" idx="0"/>
          </p:cNvCxnSpPr>
          <p:nvPr/>
        </p:nvCxnSpPr>
        <p:spPr>
          <a:xfrm>
            <a:off x="7601543" y="4793652"/>
            <a:ext cx="1594795" cy="6951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D181331-38B4-31CF-0271-5D0F2A639A59}"/>
              </a:ext>
            </a:extLst>
          </p:cNvPr>
          <p:cNvCxnSpPr>
            <a:cxnSpLocks/>
            <a:stCxn id="55" idx="2"/>
            <a:endCxn id="72" idx="1"/>
          </p:cNvCxnSpPr>
          <p:nvPr/>
        </p:nvCxnSpPr>
        <p:spPr>
          <a:xfrm>
            <a:off x="7601543" y="4793652"/>
            <a:ext cx="2247345" cy="353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8C214B9-0C9C-904F-EF2A-BBBB4B3AE5B0}"/>
              </a:ext>
            </a:extLst>
          </p:cNvPr>
          <p:cNvCxnSpPr>
            <a:cxnSpLocks/>
            <a:stCxn id="55" idx="3"/>
            <a:endCxn id="71" idx="1"/>
          </p:cNvCxnSpPr>
          <p:nvPr/>
        </p:nvCxnSpPr>
        <p:spPr>
          <a:xfrm flipV="1">
            <a:off x="8376071" y="4042077"/>
            <a:ext cx="1038941" cy="294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93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10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.0</a:t>
            </a:r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9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9"/>
            <a:ext cx="5347195" cy="29320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7"/>
            <a:ext cx="4541041" cy="2932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600" b="1" dirty="0">
                <a:latin typeface="HSE Sans" panose="02000000000000000000" pitchFamily="50" charset="-52"/>
                <a:cs typeface="Arial" panose="020B0604020202020204" pitchFamily="34" charset="0"/>
              </a:rPr>
              <a:t>«Структура информационной системы для поддержки надежности и качества выпускаемых электронных модулей российскими предприятиями»</a:t>
            </a: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</a:t>
            </a:r>
          </a:p>
          <a:p>
            <a:pPr algn="ctr"/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Мешочков Данила Михайлович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93207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9D898C6-0D5E-43F8-834A-A950BA02D527}"/>
              </a:ext>
            </a:extLst>
          </p:cNvPr>
          <p:cNvSpPr/>
          <p:nvPr/>
        </p:nvSpPr>
        <p:spPr>
          <a:xfrm>
            <a:off x="8398979" y="3767667"/>
            <a:ext cx="775482" cy="7754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42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522</Words>
  <Application>Microsoft Office PowerPoint</Application>
  <PresentationFormat>Широкоэкранный</PresentationFormat>
  <Paragraphs>89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HSE Sans</vt:lpstr>
      <vt:lpstr>HSE Sans Black</vt:lpstr>
      <vt:lpstr>Тема Office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dc:title>
  <dc:creator>Мкртчян Гарик Андраникович</dc:creator>
  <cp:lastModifiedBy>Вячеслав Цветков</cp:lastModifiedBy>
  <cp:revision>53</cp:revision>
  <dcterms:created xsi:type="dcterms:W3CDTF">2024-05-23T18:51:04Z</dcterms:created>
  <dcterms:modified xsi:type="dcterms:W3CDTF">2025-03-13T16:00:56Z</dcterms:modified>
</cp:coreProperties>
</file>