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416" r:id="rId5"/>
    <p:sldId id="295" r:id="rId6"/>
    <p:sldId id="433" r:id="rId7"/>
    <p:sldId id="434" r:id="rId8"/>
    <p:sldId id="441" r:id="rId9"/>
    <p:sldId id="435" r:id="rId10"/>
    <p:sldId id="436" r:id="rId11"/>
    <p:sldId id="440" r:id="rId12"/>
    <p:sldId id="442" r:id="rId13"/>
    <p:sldId id="437" r:id="rId14"/>
    <p:sldId id="438" r:id="rId15"/>
    <p:sldId id="439" r:id="rId16"/>
    <p:sldId id="432" r:id="rId17"/>
  </p:sldIdLst>
  <p:sldSz cx="12192000" cy="6858000"/>
  <p:notesSz cx="6858000" cy="9144000"/>
  <p:defaultTextStyle>
    <a:defPPr>
      <a:defRPr lang="en-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25" userDrawn="1">
          <p15:clr>
            <a:srgbClr val="A4A3A4"/>
          </p15:clr>
        </p15:guide>
        <p15:guide id="4" pos="1209" userDrawn="1">
          <p15:clr>
            <a:srgbClr val="A4A3A4"/>
          </p15:clr>
        </p15:guide>
        <p15:guide id="5" pos="2955" userDrawn="1">
          <p15:clr>
            <a:srgbClr val="A4A3A4"/>
          </p15:clr>
        </p15:guide>
        <p15:guide id="6" pos="2071" userDrawn="1">
          <p15:clr>
            <a:srgbClr val="A4A3A4"/>
          </p15:clr>
        </p15:guide>
        <p15:guide id="9" pos="3840" userDrawn="1">
          <p15:clr>
            <a:srgbClr val="A4A3A4"/>
          </p15:clr>
        </p15:guide>
        <p15:guide id="10" pos="4702" userDrawn="1">
          <p15:clr>
            <a:srgbClr val="A4A3A4"/>
          </p15:clr>
        </p15:guide>
        <p15:guide id="11" pos="5586" userDrawn="1">
          <p15:clr>
            <a:srgbClr val="A4A3A4"/>
          </p15:clr>
        </p15:guide>
        <p15:guide id="12" pos="7333" userDrawn="1">
          <p15:clr>
            <a:srgbClr val="A4A3A4"/>
          </p15:clr>
        </p15:guide>
        <p15:guide id="13" orient="horz" pos="3952" userDrawn="1">
          <p15:clr>
            <a:srgbClr val="A4A3A4"/>
          </p15:clr>
        </p15:guide>
        <p15:guide id="15" pos="6471" userDrawn="1">
          <p15:clr>
            <a:srgbClr val="A4A3A4"/>
          </p15:clr>
        </p15:guide>
        <p15:guide id="16" orient="horz" pos="913"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Кутьков Юрий Юрьевич" initials="КЮЮ" lastIdx="4" clrIdx="0">
    <p:extLst>
      <p:ext uri="{19B8F6BF-5375-455C-9EA6-DF929625EA0E}">
        <p15:presenceInfo xmlns:p15="http://schemas.microsoft.com/office/powerpoint/2012/main" userId="S::ykutkov@hse.ru::45dbd1ed-eea1-4925-9fa4-5001421b49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E2D69"/>
    <a:srgbClr val="029C63"/>
    <a:srgbClr val="96628C"/>
    <a:srgbClr val="11A0D7"/>
    <a:srgbClr val="E61F3D"/>
    <a:srgbClr val="CD5A5A"/>
    <a:srgbClr val="FFD746"/>
    <a:srgbClr val="D9D9D9"/>
    <a:srgbClr val="EB68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58" autoAdjust="0"/>
    <p:restoredTop sz="95610" autoAdjust="0"/>
  </p:normalViewPr>
  <p:slideViewPr>
    <p:cSldViewPr snapToGrid="0" snapToObjects="1">
      <p:cViewPr varScale="1">
        <p:scale>
          <a:sx n="101" d="100"/>
          <a:sy n="101" d="100"/>
        </p:scale>
        <p:origin x="1380" y="108"/>
      </p:cViewPr>
      <p:guideLst>
        <p:guide pos="325"/>
        <p:guide pos="1209"/>
        <p:guide pos="2955"/>
        <p:guide pos="2071"/>
        <p:guide pos="3840"/>
        <p:guide pos="4702"/>
        <p:guide pos="5586"/>
        <p:guide pos="7333"/>
        <p:guide orient="horz" pos="3952"/>
        <p:guide pos="6471"/>
        <p:guide orient="horz" pos="913"/>
      </p:guideLst>
    </p:cSldViewPr>
  </p:slideViewPr>
  <p:outlineViewPr>
    <p:cViewPr>
      <p:scale>
        <a:sx n="33" d="100"/>
        <a:sy n="33" d="100"/>
      </p:scale>
      <p:origin x="0" y="0"/>
    </p:cViewPr>
  </p:outlineViewPr>
  <p:notesTextViewPr>
    <p:cViewPr>
      <p:scale>
        <a:sx n="133" d="100"/>
        <a:sy n="133" d="100"/>
      </p:scale>
      <p:origin x="0" y="0"/>
    </p:cViewPr>
  </p:notesTextViewPr>
  <p:sorterViewPr>
    <p:cViewPr>
      <p:scale>
        <a:sx n="80" d="100"/>
        <a:sy n="80" d="100"/>
      </p:scale>
      <p:origin x="0" y="0"/>
    </p:cViewPr>
  </p:sorterViewPr>
  <p:notesViewPr>
    <p:cSldViewPr snapToGrid="0" snapToObjects="1">
      <p:cViewPr varScale="1">
        <p:scale>
          <a:sx n="134" d="100"/>
          <a:sy n="134" d="100"/>
        </p:scale>
        <p:origin x="3648"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261BF4-8B2C-784B-9959-B59A059012C3}" type="datetimeFigureOut">
              <a:rPr lang="en-RU" smtClean="0"/>
              <a:t>03/13/2025</a:t>
            </a:fld>
            <a:endParaRPr lang="en-R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748903-8EB5-294E-A216-6B54B0368783}" type="slidenum">
              <a:rPr lang="en-RU" smtClean="0"/>
              <a:t>‹#›</a:t>
            </a:fld>
            <a:endParaRPr lang="en-RU"/>
          </a:p>
        </p:txBody>
      </p:sp>
    </p:spTree>
    <p:extLst>
      <p:ext uri="{BB962C8B-B14F-4D97-AF65-F5344CB8AC3E}">
        <p14:creationId xmlns:p14="http://schemas.microsoft.com/office/powerpoint/2010/main" val="1731680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lnSpc>
                <a:spcPct val="150000"/>
              </a:lnSpc>
              <a:spcAft>
                <a:spcPts val="800"/>
              </a:spcAft>
            </a:pPr>
            <a:endParaRPr lang="ru-RU" dirty="0"/>
          </a:p>
        </p:txBody>
      </p:sp>
      <p:sp>
        <p:nvSpPr>
          <p:cNvPr id="4" name="Номер слайда 3"/>
          <p:cNvSpPr>
            <a:spLocks noGrp="1"/>
          </p:cNvSpPr>
          <p:nvPr>
            <p:ph type="sldNum" sz="quarter" idx="5"/>
          </p:nvPr>
        </p:nvSpPr>
        <p:spPr/>
        <p:txBody>
          <a:bodyPr/>
          <a:lstStyle/>
          <a:p>
            <a:fld id="{6C748903-8EB5-294E-A216-6B54B0368783}" type="slidenum">
              <a:rPr lang="en-RU" smtClean="0"/>
              <a:t>2</a:t>
            </a:fld>
            <a:endParaRPr lang="en-RU"/>
          </a:p>
        </p:txBody>
      </p:sp>
    </p:spTree>
    <p:extLst>
      <p:ext uri="{BB962C8B-B14F-4D97-AF65-F5344CB8AC3E}">
        <p14:creationId xmlns:p14="http://schemas.microsoft.com/office/powerpoint/2010/main" val="3498754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80F11-7023-D3F8-FFDD-598DAFC9F268}"/>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1844DC2A-FEBF-259B-9D0E-864D0A7A133F}"/>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04228244-921F-0508-E96F-F34563400F80}"/>
              </a:ext>
            </a:extLst>
          </p:cNvPr>
          <p:cNvSpPr>
            <a:spLocks noGrp="1"/>
          </p:cNvSpPr>
          <p:nvPr>
            <p:ph type="body" idx="1"/>
          </p:nvPr>
        </p:nvSpPr>
        <p:spPr/>
        <p:txBody>
          <a:bodyPr/>
          <a:lstStyle/>
          <a:p>
            <a:pPr algn="just">
              <a:lnSpc>
                <a:spcPct val="150000"/>
              </a:lnSpc>
              <a:spcAft>
                <a:spcPts val="800"/>
              </a:spcAft>
            </a:pPr>
            <a:endParaRPr lang="ru-RU" dirty="0"/>
          </a:p>
        </p:txBody>
      </p:sp>
      <p:sp>
        <p:nvSpPr>
          <p:cNvPr id="4" name="Номер слайда 3">
            <a:extLst>
              <a:ext uri="{FF2B5EF4-FFF2-40B4-BE49-F238E27FC236}">
                <a16:creationId xmlns:a16="http://schemas.microsoft.com/office/drawing/2014/main" id="{E5415CD2-7736-C0E0-07F1-2853DE1ACC22}"/>
              </a:ext>
            </a:extLst>
          </p:cNvPr>
          <p:cNvSpPr>
            <a:spLocks noGrp="1"/>
          </p:cNvSpPr>
          <p:nvPr>
            <p:ph type="sldNum" sz="quarter" idx="5"/>
          </p:nvPr>
        </p:nvSpPr>
        <p:spPr/>
        <p:txBody>
          <a:bodyPr/>
          <a:lstStyle/>
          <a:p>
            <a:fld id="{6C748903-8EB5-294E-A216-6B54B0368783}" type="slidenum">
              <a:rPr lang="en-RU" smtClean="0"/>
              <a:t>11</a:t>
            </a:fld>
            <a:endParaRPr lang="en-RU"/>
          </a:p>
        </p:txBody>
      </p:sp>
    </p:spTree>
    <p:extLst>
      <p:ext uri="{BB962C8B-B14F-4D97-AF65-F5344CB8AC3E}">
        <p14:creationId xmlns:p14="http://schemas.microsoft.com/office/powerpoint/2010/main" val="3244401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4BECA-E681-3528-6ED6-A39A0BBC7064}"/>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7CBB1086-1A47-8FC6-C0A6-A1D36D58934A}"/>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10B712DA-8CB4-0130-F31F-A8F0D368AD66}"/>
              </a:ext>
            </a:extLst>
          </p:cNvPr>
          <p:cNvSpPr>
            <a:spLocks noGrp="1"/>
          </p:cNvSpPr>
          <p:nvPr>
            <p:ph type="body" idx="1"/>
          </p:nvPr>
        </p:nvSpPr>
        <p:spPr/>
        <p:txBody>
          <a:bodyPr/>
          <a:lstStyle/>
          <a:p>
            <a:pPr algn="just">
              <a:lnSpc>
                <a:spcPct val="150000"/>
              </a:lnSpc>
              <a:spcAft>
                <a:spcPts val="800"/>
              </a:spcAft>
            </a:pPr>
            <a:endParaRPr lang="ru-RU" dirty="0"/>
          </a:p>
        </p:txBody>
      </p:sp>
      <p:sp>
        <p:nvSpPr>
          <p:cNvPr id="4" name="Номер слайда 3">
            <a:extLst>
              <a:ext uri="{FF2B5EF4-FFF2-40B4-BE49-F238E27FC236}">
                <a16:creationId xmlns:a16="http://schemas.microsoft.com/office/drawing/2014/main" id="{3CE2D827-06C7-8B04-AA25-4FFFCBE6E2B5}"/>
              </a:ext>
            </a:extLst>
          </p:cNvPr>
          <p:cNvSpPr>
            <a:spLocks noGrp="1"/>
          </p:cNvSpPr>
          <p:nvPr>
            <p:ph type="sldNum" sz="quarter" idx="5"/>
          </p:nvPr>
        </p:nvSpPr>
        <p:spPr/>
        <p:txBody>
          <a:bodyPr/>
          <a:lstStyle/>
          <a:p>
            <a:fld id="{6C748903-8EB5-294E-A216-6B54B0368783}" type="slidenum">
              <a:rPr lang="en-RU" smtClean="0"/>
              <a:t>12</a:t>
            </a:fld>
            <a:endParaRPr lang="en-RU"/>
          </a:p>
        </p:txBody>
      </p:sp>
    </p:spTree>
    <p:extLst>
      <p:ext uri="{BB962C8B-B14F-4D97-AF65-F5344CB8AC3E}">
        <p14:creationId xmlns:p14="http://schemas.microsoft.com/office/powerpoint/2010/main" val="1253307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69CE1-F97A-A1D1-B1DD-326804809DF6}"/>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517651AB-ACF3-015B-F426-4C5C0CBBE524}"/>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573AD5EB-C2D3-D96D-6B1E-A6DAF72F6700}"/>
              </a:ext>
            </a:extLst>
          </p:cNvPr>
          <p:cNvSpPr>
            <a:spLocks noGrp="1"/>
          </p:cNvSpPr>
          <p:nvPr>
            <p:ph type="body" idx="1"/>
          </p:nvPr>
        </p:nvSpPr>
        <p:spPr/>
        <p:txBody>
          <a:bodyPr/>
          <a:lstStyle/>
          <a:p>
            <a:pPr algn="just">
              <a:lnSpc>
                <a:spcPct val="150000"/>
              </a:lnSpc>
              <a:spcAft>
                <a:spcPts val="800"/>
              </a:spcAft>
            </a:pPr>
            <a:endParaRPr lang="ru-RU" dirty="0"/>
          </a:p>
        </p:txBody>
      </p:sp>
      <p:sp>
        <p:nvSpPr>
          <p:cNvPr id="4" name="Номер слайда 3">
            <a:extLst>
              <a:ext uri="{FF2B5EF4-FFF2-40B4-BE49-F238E27FC236}">
                <a16:creationId xmlns:a16="http://schemas.microsoft.com/office/drawing/2014/main" id="{442B3A0B-4D88-5026-2D93-C4D3CEDBCCC1}"/>
              </a:ext>
            </a:extLst>
          </p:cNvPr>
          <p:cNvSpPr>
            <a:spLocks noGrp="1"/>
          </p:cNvSpPr>
          <p:nvPr>
            <p:ph type="sldNum" sz="quarter" idx="5"/>
          </p:nvPr>
        </p:nvSpPr>
        <p:spPr/>
        <p:txBody>
          <a:bodyPr/>
          <a:lstStyle/>
          <a:p>
            <a:fld id="{6C748903-8EB5-294E-A216-6B54B0368783}" type="slidenum">
              <a:rPr lang="en-RU" smtClean="0"/>
              <a:t>3</a:t>
            </a:fld>
            <a:endParaRPr lang="en-RU"/>
          </a:p>
        </p:txBody>
      </p:sp>
    </p:spTree>
    <p:extLst>
      <p:ext uri="{BB962C8B-B14F-4D97-AF65-F5344CB8AC3E}">
        <p14:creationId xmlns:p14="http://schemas.microsoft.com/office/powerpoint/2010/main" val="250004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0AF3C-2F22-92E1-5851-45776A03CF77}"/>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9AECA8FF-98BB-084D-1B3C-EA5E17FCCA48}"/>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2E5C2D20-4A47-8366-D078-26CC954415A0}"/>
              </a:ext>
            </a:extLst>
          </p:cNvPr>
          <p:cNvSpPr>
            <a:spLocks noGrp="1"/>
          </p:cNvSpPr>
          <p:nvPr>
            <p:ph type="body" idx="1"/>
          </p:nvPr>
        </p:nvSpPr>
        <p:spPr/>
        <p:txBody>
          <a:bodyPr/>
          <a:lstStyle/>
          <a:p>
            <a:pPr algn="just">
              <a:lnSpc>
                <a:spcPct val="150000"/>
              </a:lnSpc>
              <a:spcAft>
                <a:spcPts val="800"/>
              </a:spcAft>
            </a:pPr>
            <a:endParaRPr lang="ru-RU" dirty="0"/>
          </a:p>
        </p:txBody>
      </p:sp>
      <p:sp>
        <p:nvSpPr>
          <p:cNvPr id="4" name="Номер слайда 3">
            <a:extLst>
              <a:ext uri="{FF2B5EF4-FFF2-40B4-BE49-F238E27FC236}">
                <a16:creationId xmlns:a16="http://schemas.microsoft.com/office/drawing/2014/main" id="{0D81548F-5B5F-8D36-A0A0-4E1A92E33472}"/>
              </a:ext>
            </a:extLst>
          </p:cNvPr>
          <p:cNvSpPr>
            <a:spLocks noGrp="1"/>
          </p:cNvSpPr>
          <p:nvPr>
            <p:ph type="sldNum" sz="quarter" idx="5"/>
          </p:nvPr>
        </p:nvSpPr>
        <p:spPr/>
        <p:txBody>
          <a:bodyPr/>
          <a:lstStyle/>
          <a:p>
            <a:fld id="{6C748903-8EB5-294E-A216-6B54B0368783}" type="slidenum">
              <a:rPr lang="en-RU" smtClean="0"/>
              <a:t>4</a:t>
            </a:fld>
            <a:endParaRPr lang="en-RU"/>
          </a:p>
        </p:txBody>
      </p:sp>
    </p:spTree>
    <p:extLst>
      <p:ext uri="{BB962C8B-B14F-4D97-AF65-F5344CB8AC3E}">
        <p14:creationId xmlns:p14="http://schemas.microsoft.com/office/powerpoint/2010/main" val="519551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60EA6-2E27-101E-4082-FF087E27FB09}"/>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7279CA4A-CC26-4CE4-00F9-303D7E93E67E}"/>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96677D2A-5EBA-A23D-A058-333A07E57A2F}"/>
              </a:ext>
            </a:extLst>
          </p:cNvPr>
          <p:cNvSpPr>
            <a:spLocks noGrp="1"/>
          </p:cNvSpPr>
          <p:nvPr>
            <p:ph type="body" idx="1"/>
          </p:nvPr>
        </p:nvSpPr>
        <p:spPr/>
        <p:txBody>
          <a:bodyPr/>
          <a:lstStyle/>
          <a:p>
            <a:pPr algn="just">
              <a:lnSpc>
                <a:spcPct val="150000"/>
              </a:lnSpc>
              <a:spcAft>
                <a:spcPts val="800"/>
              </a:spcAft>
            </a:pPr>
            <a:endParaRPr lang="ru-RU" dirty="0"/>
          </a:p>
        </p:txBody>
      </p:sp>
      <p:sp>
        <p:nvSpPr>
          <p:cNvPr id="4" name="Номер слайда 3">
            <a:extLst>
              <a:ext uri="{FF2B5EF4-FFF2-40B4-BE49-F238E27FC236}">
                <a16:creationId xmlns:a16="http://schemas.microsoft.com/office/drawing/2014/main" id="{A11C3E08-B69C-03EC-FCDD-416B25032545}"/>
              </a:ext>
            </a:extLst>
          </p:cNvPr>
          <p:cNvSpPr>
            <a:spLocks noGrp="1"/>
          </p:cNvSpPr>
          <p:nvPr>
            <p:ph type="sldNum" sz="quarter" idx="5"/>
          </p:nvPr>
        </p:nvSpPr>
        <p:spPr/>
        <p:txBody>
          <a:bodyPr/>
          <a:lstStyle/>
          <a:p>
            <a:fld id="{6C748903-8EB5-294E-A216-6B54B0368783}" type="slidenum">
              <a:rPr lang="en-RU" smtClean="0"/>
              <a:t>5</a:t>
            </a:fld>
            <a:endParaRPr lang="en-RU"/>
          </a:p>
        </p:txBody>
      </p:sp>
    </p:spTree>
    <p:extLst>
      <p:ext uri="{BB962C8B-B14F-4D97-AF65-F5344CB8AC3E}">
        <p14:creationId xmlns:p14="http://schemas.microsoft.com/office/powerpoint/2010/main" val="3861056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B2984-7A4D-042E-31BC-65178BEA24EF}"/>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C62A8B3E-E14E-F1CB-CA6A-C7F05662F5F9}"/>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462F87D0-D5F7-A8D5-2DBF-C1DC6C4732AD}"/>
              </a:ext>
            </a:extLst>
          </p:cNvPr>
          <p:cNvSpPr>
            <a:spLocks noGrp="1"/>
          </p:cNvSpPr>
          <p:nvPr>
            <p:ph type="body" idx="1"/>
          </p:nvPr>
        </p:nvSpPr>
        <p:spPr/>
        <p:txBody>
          <a:bodyPr/>
          <a:lstStyle/>
          <a:p>
            <a:pPr algn="just">
              <a:lnSpc>
                <a:spcPct val="150000"/>
              </a:lnSpc>
              <a:spcAft>
                <a:spcPts val="800"/>
              </a:spcAft>
            </a:pPr>
            <a:endParaRPr lang="ru-RU" dirty="0"/>
          </a:p>
        </p:txBody>
      </p:sp>
      <p:sp>
        <p:nvSpPr>
          <p:cNvPr id="4" name="Номер слайда 3">
            <a:extLst>
              <a:ext uri="{FF2B5EF4-FFF2-40B4-BE49-F238E27FC236}">
                <a16:creationId xmlns:a16="http://schemas.microsoft.com/office/drawing/2014/main" id="{1A3F3061-4CB4-4714-9F66-551C19B54C63}"/>
              </a:ext>
            </a:extLst>
          </p:cNvPr>
          <p:cNvSpPr>
            <a:spLocks noGrp="1"/>
          </p:cNvSpPr>
          <p:nvPr>
            <p:ph type="sldNum" sz="quarter" idx="5"/>
          </p:nvPr>
        </p:nvSpPr>
        <p:spPr/>
        <p:txBody>
          <a:bodyPr/>
          <a:lstStyle/>
          <a:p>
            <a:fld id="{6C748903-8EB5-294E-A216-6B54B0368783}" type="slidenum">
              <a:rPr lang="en-RU" smtClean="0"/>
              <a:t>6</a:t>
            </a:fld>
            <a:endParaRPr lang="en-RU"/>
          </a:p>
        </p:txBody>
      </p:sp>
    </p:spTree>
    <p:extLst>
      <p:ext uri="{BB962C8B-B14F-4D97-AF65-F5344CB8AC3E}">
        <p14:creationId xmlns:p14="http://schemas.microsoft.com/office/powerpoint/2010/main" val="153831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9FDD-B917-4EA5-EF72-1F0F1DAD7777}"/>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4F9F910F-7E3F-4FE5-EF68-12D8C6DD911D}"/>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393ABCE7-7F79-3F17-63EC-8F286C1ECB12}"/>
              </a:ext>
            </a:extLst>
          </p:cNvPr>
          <p:cNvSpPr>
            <a:spLocks noGrp="1"/>
          </p:cNvSpPr>
          <p:nvPr>
            <p:ph type="body" idx="1"/>
          </p:nvPr>
        </p:nvSpPr>
        <p:spPr/>
        <p:txBody>
          <a:bodyPr/>
          <a:lstStyle/>
          <a:p>
            <a:pPr algn="just">
              <a:lnSpc>
                <a:spcPct val="150000"/>
              </a:lnSpc>
              <a:spcAft>
                <a:spcPts val="800"/>
              </a:spcAft>
            </a:pPr>
            <a:endParaRPr lang="ru-RU" dirty="0"/>
          </a:p>
        </p:txBody>
      </p:sp>
      <p:sp>
        <p:nvSpPr>
          <p:cNvPr id="4" name="Номер слайда 3">
            <a:extLst>
              <a:ext uri="{FF2B5EF4-FFF2-40B4-BE49-F238E27FC236}">
                <a16:creationId xmlns:a16="http://schemas.microsoft.com/office/drawing/2014/main" id="{235B623D-48BC-12A1-F00B-952FFDDE4A27}"/>
              </a:ext>
            </a:extLst>
          </p:cNvPr>
          <p:cNvSpPr>
            <a:spLocks noGrp="1"/>
          </p:cNvSpPr>
          <p:nvPr>
            <p:ph type="sldNum" sz="quarter" idx="5"/>
          </p:nvPr>
        </p:nvSpPr>
        <p:spPr/>
        <p:txBody>
          <a:bodyPr/>
          <a:lstStyle/>
          <a:p>
            <a:fld id="{6C748903-8EB5-294E-A216-6B54B0368783}" type="slidenum">
              <a:rPr lang="en-RU" smtClean="0"/>
              <a:t>7</a:t>
            </a:fld>
            <a:endParaRPr lang="en-RU"/>
          </a:p>
        </p:txBody>
      </p:sp>
    </p:spTree>
    <p:extLst>
      <p:ext uri="{BB962C8B-B14F-4D97-AF65-F5344CB8AC3E}">
        <p14:creationId xmlns:p14="http://schemas.microsoft.com/office/powerpoint/2010/main" val="3953400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2F04E-252E-E165-7D41-B45450CAFE2C}"/>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A681DC54-D55C-3FF2-420A-855073303D07}"/>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DA21CEE0-343A-EF79-5067-A35DD5F5D5E1}"/>
              </a:ext>
            </a:extLst>
          </p:cNvPr>
          <p:cNvSpPr>
            <a:spLocks noGrp="1"/>
          </p:cNvSpPr>
          <p:nvPr>
            <p:ph type="body" idx="1"/>
          </p:nvPr>
        </p:nvSpPr>
        <p:spPr/>
        <p:txBody>
          <a:bodyPr/>
          <a:lstStyle/>
          <a:p>
            <a:pPr algn="just">
              <a:lnSpc>
                <a:spcPct val="150000"/>
              </a:lnSpc>
              <a:spcAft>
                <a:spcPts val="800"/>
              </a:spcAft>
            </a:pPr>
            <a:endParaRPr lang="ru-RU" dirty="0"/>
          </a:p>
        </p:txBody>
      </p:sp>
      <p:sp>
        <p:nvSpPr>
          <p:cNvPr id="4" name="Номер слайда 3">
            <a:extLst>
              <a:ext uri="{FF2B5EF4-FFF2-40B4-BE49-F238E27FC236}">
                <a16:creationId xmlns:a16="http://schemas.microsoft.com/office/drawing/2014/main" id="{A38DCADB-59F5-E784-56D0-355C174FE7E7}"/>
              </a:ext>
            </a:extLst>
          </p:cNvPr>
          <p:cNvSpPr>
            <a:spLocks noGrp="1"/>
          </p:cNvSpPr>
          <p:nvPr>
            <p:ph type="sldNum" sz="quarter" idx="5"/>
          </p:nvPr>
        </p:nvSpPr>
        <p:spPr/>
        <p:txBody>
          <a:bodyPr/>
          <a:lstStyle/>
          <a:p>
            <a:fld id="{6C748903-8EB5-294E-A216-6B54B0368783}" type="slidenum">
              <a:rPr lang="en-RU" smtClean="0"/>
              <a:t>8</a:t>
            </a:fld>
            <a:endParaRPr lang="en-RU"/>
          </a:p>
        </p:txBody>
      </p:sp>
    </p:spTree>
    <p:extLst>
      <p:ext uri="{BB962C8B-B14F-4D97-AF65-F5344CB8AC3E}">
        <p14:creationId xmlns:p14="http://schemas.microsoft.com/office/powerpoint/2010/main" val="406138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5EBA2-D7C1-CD7F-8A5B-9372AD4B74A3}"/>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68F402C8-2F78-B051-AF49-74BDA9C41689}"/>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5A0ED757-4824-0116-AFA1-B8080EB8251C}"/>
              </a:ext>
            </a:extLst>
          </p:cNvPr>
          <p:cNvSpPr>
            <a:spLocks noGrp="1"/>
          </p:cNvSpPr>
          <p:nvPr>
            <p:ph type="body" idx="1"/>
          </p:nvPr>
        </p:nvSpPr>
        <p:spPr/>
        <p:txBody>
          <a:bodyPr/>
          <a:lstStyle/>
          <a:p>
            <a:pPr algn="just">
              <a:lnSpc>
                <a:spcPct val="150000"/>
              </a:lnSpc>
              <a:spcAft>
                <a:spcPts val="800"/>
              </a:spcAft>
            </a:pPr>
            <a:endParaRPr lang="ru-RU" dirty="0"/>
          </a:p>
        </p:txBody>
      </p:sp>
      <p:sp>
        <p:nvSpPr>
          <p:cNvPr id="4" name="Номер слайда 3">
            <a:extLst>
              <a:ext uri="{FF2B5EF4-FFF2-40B4-BE49-F238E27FC236}">
                <a16:creationId xmlns:a16="http://schemas.microsoft.com/office/drawing/2014/main" id="{6D89E3FC-69A6-3D57-8E03-19FA13F35087}"/>
              </a:ext>
            </a:extLst>
          </p:cNvPr>
          <p:cNvSpPr>
            <a:spLocks noGrp="1"/>
          </p:cNvSpPr>
          <p:nvPr>
            <p:ph type="sldNum" sz="quarter" idx="5"/>
          </p:nvPr>
        </p:nvSpPr>
        <p:spPr/>
        <p:txBody>
          <a:bodyPr/>
          <a:lstStyle/>
          <a:p>
            <a:fld id="{6C748903-8EB5-294E-A216-6B54B0368783}" type="slidenum">
              <a:rPr lang="en-RU" smtClean="0"/>
              <a:t>9</a:t>
            </a:fld>
            <a:endParaRPr lang="en-RU"/>
          </a:p>
        </p:txBody>
      </p:sp>
    </p:spTree>
    <p:extLst>
      <p:ext uri="{BB962C8B-B14F-4D97-AF65-F5344CB8AC3E}">
        <p14:creationId xmlns:p14="http://schemas.microsoft.com/office/powerpoint/2010/main" val="2000924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36640-5928-1404-1D65-E81B6D7BC4B7}"/>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0B1A5DCC-2B32-0E5A-556E-65F7BF6055B2}"/>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6EF54E56-CB7E-4F68-2E51-905EB943E54E}"/>
              </a:ext>
            </a:extLst>
          </p:cNvPr>
          <p:cNvSpPr>
            <a:spLocks noGrp="1"/>
          </p:cNvSpPr>
          <p:nvPr>
            <p:ph type="body" idx="1"/>
          </p:nvPr>
        </p:nvSpPr>
        <p:spPr/>
        <p:txBody>
          <a:bodyPr/>
          <a:lstStyle/>
          <a:p>
            <a:pPr algn="just">
              <a:lnSpc>
                <a:spcPct val="150000"/>
              </a:lnSpc>
              <a:spcAft>
                <a:spcPts val="800"/>
              </a:spcAft>
            </a:pPr>
            <a:endParaRPr lang="ru-RU" dirty="0"/>
          </a:p>
        </p:txBody>
      </p:sp>
      <p:sp>
        <p:nvSpPr>
          <p:cNvPr id="4" name="Номер слайда 3">
            <a:extLst>
              <a:ext uri="{FF2B5EF4-FFF2-40B4-BE49-F238E27FC236}">
                <a16:creationId xmlns:a16="http://schemas.microsoft.com/office/drawing/2014/main" id="{9E3D716F-3CB3-CCC8-3FC0-DD42AF3ECBB2}"/>
              </a:ext>
            </a:extLst>
          </p:cNvPr>
          <p:cNvSpPr>
            <a:spLocks noGrp="1"/>
          </p:cNvSpPr>
          <p:nvPr>
            <p:ph type="sldNum" sz="quarter" idx="5"/>
          </p:nvPr>
        </p:nvSpPr>
        <p:spPr/>
        <p:txBody>
          <a:bodyPr/>
          <a:lstStyle/>
          <a:p>
            <a:fld id="{6C748903-8EB5-294E-A216-6B54B0368783}" type="slidenum">
              <a:rPr lang="en-RU" smtClean="0"/>
              <a:t>10</a:t>
            </a:fld>
            <a:endParaRPr lang="en-RU"/>
          </a:p>
        </p:txBody>
      </p:sp>
    </p:spTree>
    <p:extLst>
      <p:ext uri="{BB962C8B-B14F-4D97-AF65-F5344CB8AC3E}">
        <p14:creationId xmlns:p14="http://schemas.microsoft.com/office/powerpoint/2010/main" val="33686202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Обложк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28" descr="A blue circle with white text&#10;&#10;Description automatically generated with low confidence">
            <a:extLst>
              <a:ext uri="{FF2B5EF4-FFF2-40B4-BE49-F238E27FC236}">
                <a16:creationId xmlns:a16="http://schemas.microsoft.com/office/drawing/2014/main" id="{BA292C80-0DA8-194A-9A66-279048FA2A54}"/>
              </a:ext>
            </a:extLst>
          </p:cNvPr>
          <p:cNvPicPr>
            <a:picLocks noChangeAspect="1"/>
          </p:cNvPicPr>
          <p:nvPr userDrawn="1"/>
        </p:nvPicPr>
        <p:blipFill>
          <a:blip r:embed="rId3"/>
          <a:stretch>
            <a:fillRect/>
          </a:stretch>
        </p:blipFill>
        <p:spPr>
          <a:xfrm>
            <a:off x="1013859" y="962173"/>
            <a:ext cx="886499" cy="886499"/>
          </a:xfrm>
          <a:prstGeom prst="rect">
            <a:avLst/>
          </a:prstGeom>
        </p:spPr>
      </p:pic>
      <p:cxnSp>
        <p:nvCxnSpPr>
          <p:cNvPr id="11" name="Straight Connector 48">
            <a:extLst>
              <a:ext uri="{FF2B5EF4-FFF2-40B4-BE49-F238E27FC236}">
                <a16:creationId xmlns:a16="http://schemas.microsoft.com/office/drawing/2014/main" id="{313EF906-5BAC-0141-A198-076E155DF9E2}"/>
              </a:ext>
            </a:extLst>
          </p:cNvPr>
          <p:cNvCxnSpPr>
            <a:cxnSpLocks/>
          </p:cNvCxnSpPr>
          <p:nvPr userDrawn="1"/>
        </p:nvCxnSpPr>
        <p:spPr>
          <a:xfrm>
            <a:off x="6090212"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2" name="Straight Connector 50">
            <a:extLst>
              <a:ext uri="{FF2B5EF4-FFF2-40B4-BE49-F238E27FC236}">
                <a16:creationId xmlns:a16="http://schemas.microsoft.com/office/drawing/2014/main" id="{61206A97-26F2-E646-8775-9928FEF465B5}"/>
              </a:ext>
            </a:extLst>
          </p:cNvPr>
          <p:cNvCxnSpPr>
            <a:cxnSpLocks/>
          </p:cNvCxnSpPr>
          <p:nvPr userDrawn="1"/>
        </p:nvCxnSpPr>
        <p:spPr>
          <a:xfrm>
            <a:off x="8642581"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3" name="Straight Connector 51">
            <a:extLst>
              <a:ext uri="{FF2B5EF4-FFF2-40B4-BE49-F238E27FC236}">
                <a16:creationId xmlns:a16="http://schemas.microsoft.com/office/drawing/2014/main" id="{28E0E5F6-C1CA-9B41-B1DB-6E4FB509084D}"/>
              </a:ext>
            </a:extLst>
          </p:cNvPr>
          <p:cNvCxnSpPr>
            <a:cxnSpLocks/>
          </p:cNvCxnSpPr>
          <p:nvPr userDrawn="1"/>
        </p:nvCxnSpPr>
        <p:spPr>
          <a:xfrm>
            <a:off x="11179047"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6" name="Заголовок 15">
            <a:extLst>
              <a:ext uri="{FF2B5EF4-FFF2-40B4-BE49-F238E27FC236}">
                <a16:creationId xmlns:a16="http://schemas.microsoft.com/office/drawing/2014/main" id="{6007C52F-2E27-E24A-B9DC-AAAB052DBD59}"/>
              </a:ext>
            </a:extLst>
          </p:cNvPr>
          <p:cNvSpPr>
            <a:spLocks noGrp="1"/>
          </p:cNvSpPr>
          <p:nvPr>
            <p:ph type="title" hasCustomPrompt="1"/>
          </p:nvPr>
        </p:nvSpPr>
        <p:spPr>
          <a:xfrm>
            <a:off x="1027967" y="2404670"/>
            <a:ext cx="7634059" cy="1978323"/>
          </a:xfrm>
          <a:prstGeom prst="rect">
            <a:avLst/>
          </a:prstGeom>
        </p:spPr>
        <p:txBody>
          <a:bodyPr lIns="0" tIns="0" rIns="0" bIns="0" anchor="t">
            <a:normAutofit/>
          </a:bodyPr>
          <a:lstStyle>
            <a:lvl1pPr>
              <a:lnSpc>
                <a:spcPct val="100000"/>
              </a:lnSpc>
              <a:defRPr sz="4300" b="0" i="0" baseline="0">
                <a:solidFill>
                  <a:srgbClr val="0E2D69"/>
                </a:solidFill>
                <a:latin typeface="HSE Sans" panose="02000000000000000000" pitchFamily="2" charset="0"/>
              </a:defRPr>
            </a:lvl1pPr>
          </a:lstStyle>
          <a:p>
            <a:r>
              <a:rPr lang="en-US" sz="4400" dirty="0">
                <a:solidFill>
                  <a:srgbClr val="102D69"/>
                </a:solidFill>
                <a:latin typeface="HSE Sans" panose="02000000000000000000" pitchFamily="2" charset="0"/>
              </a:rPr>
              <a:t>Name of presentation can be specified in two or three lines </a:t>
            </a:r>
            <a:r>
              <a:rPr lang="ru-RU" sz="4400" dirty="0">
                <a:solidFill>
                  <a:srgbClr val="102D69"/>
                </a:solidFill>
                <a:latin typeface="HSE Sans" panose="02000000000000000000" pitchFamily="2" charset="0"/>
              </a:rPr>
              <a:t> (43 </a:t>
            </a:r>
            <a:r>
              <a:rPr lang="en-GB" sz="4400" dirty="0" err="1">
                <a:solidFill>
                  <a:srgbClr val="102D69"/>
                </a:solidFill>
                <a:latin typeface="HSE Sans" panose="02000000000000000000" pitchFamily="2" charset="0"/>
              </a:rPr>
              <a:t>pt</a:t>
            </a:r>
            <a:r>
              <a:rPr lang="en-GB" sz="4400" dirty="0">
                <a:solidFill>
                  <a:srgbClr val="102D69"/>
                </a:solidFill>
                <a:latin typeface="HSE Sans" panose="02000000000000000000" pitchFamily="2" charset="0"/>
              </a:rPr>
              <a:t>)</a:t>
            </a:r>
            <a:endParaRPr lang="ru-RU" sz="4400" dirty="0">
              <a:solidFill>
                <a:srgbClr val="102D69"/>
              </a:solidFill>
              <a:latin typeface="HSE Sans" panose="02000000000000000000" pitchFamily="2" charset="0"/>
            </a:endParaRPr>
          </a:p>
        </p:txBody>
      </p:sp>
      <p:sp>
        <p:nvSpPr>
          <p:cNvPr id="20" name="Текст 19">
            <a:extLst>
              <a:ext uri="{FF2B5EF4-FFF2-40B4-BE49-F238E27FC236}">
                <a16:creationId xmlns:a16="http://schemas.microsoft.com/office/drawing/2014/main" id="{18109844-C2E7-354F-9C01-8834E4DCE373}"/>
              </a:ext>
            </a:extLst>
          </p:cNvPr>
          <p:cNvSpPr>
            <a:spLocks noGrp="1"/>
          </p:cNvSpPr>
          <p:nvPr>
            <p:ph type="body" sz="quarter" idx="10" hasCustomPrompt="1"/>
          </p:nvPr>
        </p:nvSpPr>
        <p:spPr>
          <a:xfrm>
            <a:off x="2074947" y="1187841"/>
            <a:ext cx="3848717" cy="435163"/>
          </a:xfrm>
          <a:prstGeom prst="rect">
            <a:avLst/>
          </a:prstGeom>
        </p:spPr>
        <p:txBody>
          <a:bodyPr lIns="0" tIns="0" rIns="0" bIns="0" anchor="t">
            <a:noAutofit/>
          </a:bodyPr>
          <a:lstStyle>
            <a:lvl1pPr marL="0" indent="0" algn="l">
              <a:lnSpc>
                <a:spcPct val="100000"/>
              </a:lnSpc>
              <a:spcBef>
                <a:spcPts val="0"/>
              </a:spcBef>
              <a:buNone/>
              <a:defRPr sz="1600" b="0" i="0">
                <a:latin typeface="HSE Sans" panose="02000000000000000000" pitchFamily="2" charset="0"/>
              </a:defRPr>
            </a:lvl1pPr>
            <a:lvl2pPr marL="457200" indent="0" algn="l">
              <a:buNone/>
              <a:defRPr sz="1600" b="0" i="0">
                <a:latin typeface="HSE Sans" panose="02000000000000000000" pitchFamily="2" charset="0"/>
              </a:defRPr>
            </a:lvl2pPr>
            <a:lvl3pPr marL="914400" indent="0" algn="l">
              <a:buNone/>
              <a:defRPr sz="1600" b="0" i="0">
                <a:latin typeface="HSE Sans" panose="02000000000000000000" pitchFamily="2" charset="0"/>
              </a:defRPr>
            </a:lvl3pPr>
            <a:lvl4pPr marL="1371600" indent="0" algn="l">
              <a:buNone/>
              <a:defRPr sz="1600" b="0" i="0">
                <a:latin typeface="HSE Sans" panose="02000000000000000000" pitchFamily="2" charset="0"/>
              </a:defRPr>
            </a:lvl4pPr>
            <a:lvl5pPr marL="1828800" indent="0" algn="l">
              <a:buNone/>
              <a:defRPr sz="1600" b="0" i="0">
                <a:latin typeface="HSE Sans" panose="02000000000000000000" pitchFamily="2" charset="0"/>
              </a:defRPr>
            </a:lvl5pPr>
          </a:lstStyle>
          <a:p>
            <a:r>
              <a:rPr lang="en-GB" sz="1600" dirty="0">
                <a:latin typeface="HSE Sans" panose="02000000000000000000" pitchFamily="2" charset="0"/>
              </a:rPr>
              <a:t>Name of faculty in two lines (16 </a:t>
            </a:r>
            <a:r>
              <a:rPr lang="en-GB" sz="1600" dirty="0" err="1">
                <a:latin typeface="HSE Sans" panose="02000000000000000000" pitchFamily="2" charset="0"/>
              </a:rPr>
              <a:t>pt</a:t>
            </a:r>
            <a:r>
              <a:rPr lang="en-GB" sz="1600" dirty="0">
                <a:latin typeface="HSE Sans" panose="02000000000000000000" pitchFamily="2" charset="0"/>
              </a:rPr>
              <a:t>)</a:t>
            </a:r>
            <a:endParaRPr lang="ru-RU" sz="1600" dirty="0">
              <a:latin typeface="HSE Sans" panose="02000000000000000000" pitchFamily="2" charset="0"/>
            </a:endParaRPr>
          </a:p>
        </p:txBody>
      </p:sp>
      <p:sp>
        <p:nvSpPr>
          <p:cNvPr id="25" name="Текст 24">
            <a:extLst>
              <a:ext uri="{FF2B5EF4-FFF2-40B4-BE49-F238E27FC236}">
                <a16:creationId xmlns:a16="http://schemas.microsoft.com/office/drawing/2014/main" id="{40A04329-C800-BB42-BFE0-7E3C68848DA7}"/>
              </a:ext>
            </a:extLst>
          </p:cNvPr>
          <p:cNvSpPr>
            <a:spLocks noGrp="1"/>
          </p:cNvSpPr>
          <p:nvPr>
            <p:ph type="body" sz="quarter" idx="11" hasCustomPrompt="1"/>
          </p:nvPr>
        </p:nvSpPr>
        <p:spPr>
          <a:xfrm>
            <a:off x="6259420" y="1173829"/>
            <a:ext cx="2278063" cy="463186"/>
          </a:xfrm>
          <a:prstGeom prst="rect">
            <a:avLst/>
          </a:prstGeom>
        </p:spPr>
        <p:txBody>
          <a:bodyPr lIns="0" tIns="0" rIns="0" bIns="0" anchor="t">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i="0">
                <a:solidFill>
                  <a:srgbClr val="0E2D69"/>
                </a:solidFill>
                <a:latin typeface="HSE Sans" panose="02000000000000000000" pitchFamily="2" charset="0"/>
              </a:defRPr>
            </a:lvl1pPr>
          </a:lstStyle>
          <a:p>
            <a:r>
              <a:rPr lang="en-GB" sz="1200" dirty="0">
                <a:latin typeface="HSE Sans" panose="02000000000000000000" pitchFamily="2" charset="0"/>
              </a:rPr>
              <a:t>Name of subdivision in two or three lines (12 </a:t>
            </a:r>
            <a:r>
              <a:rPr lang="en-GB" sz="1200" dirty="0" err="1">
                <a:latin typeface="HSE Sans" panose="02000000000000000000" pitchFamily="2" charset="0"/>
              </a:rPr>
              <a:t>pt</a:t>
            </a:r>
            <a:r>
              <a:rPr lang="en-GB" sz="1200" dirty="0">
                <a:latin typeface="HSE Sans" panose="02000000000000000000" pitchFamily="2" charset="0"/>
              </a:rPr>
              <a:t>)</a:t>
            </a:r>
            <a:endParaRPr lang="ru-RU" sz="1200" dirty="0">
              <a:latin typeface="HSE Sans" panose="02000000000000000000" pitchFamily="2" charset="0"/>
            </a:endParaRPr>
          </a:p>
        </p:txBody>
      </p:sp>
      <p:sp>
        <p:nvSpPr>
          <p:cNvPr id="27" name="Текст 26">
            <a:extLst>
              <a:ext uri="{FF2B5EF4-FFF2-40B4-BE49-F238E27FC236}">
                <a16:creationId xmlns:a16="http://schemas.microsoft.com/office/drawing/2014/main" id="{98337931-3EC2-F348-99EA-860F4FFDC188}"/>
              </a:ext>
            </a:extLst>
          </p:cNvPr>
          <p:cNvSpPr>
            <a:spLocks noGrp="1"/>
          </p:cNvSpPr>
          <p:nvPr>
            <p:ph type="body" idx="12" hasCustomPrompt="1"/>
          </p:nvPr>
        </p:nvSpPr>
        <p:spPr>
          <a:xfrm>
            <a:off x="8786720" y="1173829"/>
            <a:ext cx="2217738" cy="463186"/>
          </a:xfrm>
          <a:prstGeom prst="rect">
            <a:avLst/>
          </a:prstGeom>
        </p:spPr>
        <p:txBody>
          <a:bodyPr lIns="0" tIns="0" rIns="0" bIns="0" anchor="t">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i="0">
                <a:solidFill>
                  <a:srgbClr val="0E2D69"/>
                </a:solidFill>
                <a:latin typeface="HSE Sans" panose="02000000000000000000" pitchFamily="2" charset="0"/>
              </a:defRPr>
            </a:lvl1pPr>
          </a:lstStyle>
          <a:p>
            <a:r>
              <a:rPr lang="en-US" sz="1200" dirty="0">
                <a:latin typeface="HSE Sans" panose="02000000000000000000" pitchFamily="2" charset="0"/>
              </a:rPr>
              <a:t>Moscow</a:t>
            </a:r>
            <a:br>
              <a:rPr lang="ru-RU" sz="1200" dirty="0">
                <a:latin typeface="HSE Sans" panose="02000000000000000000" pitchFamily="2" charset="0"/>
              </a:rPr>
            </a:br>
            <a:r>
              <a:rPr lang="ru-RU" sz="1200" dirty="0">
                <a:latin typeface="HSE Sans" panose="02000000000000000000" pitchFamily="2" charset="0"/>
              </a:rPr>
              <a:t>2022</a:t>
            </a:r>
            <a:r>
              <a:rPr lang="en-GB" sz="1200" dirty="0">
                <a:latin typeface="HSE Sans" panose="02000000000000000000" pitchFamily="2" charset="0"/>
              </a:rPr>
              <a:t> (12 </a:t>
            </a:r>
            <a:r>
              <a:rPr lang="en-GB" sz="1200" dirty="0" err="1">
                <a:latin typeface="HSE Sans" panose="02000000000000000000" pitchFamily="2" charset="0"/>
              </a:rPr>
              <a:t>pt</a:t>
            </a:r>
            <a:r>
              <a:rPr lang="en-GB" sz="1200" dirty="0">
                <a:latin typeface="HSE Sans" panose="02000000000000000000" pitchFamily="2" charset="0"/>
              </a:rPr>
              <a:t>)</a:t>
            </a:r>
            <a:endParaRPr lang="ru-RU" sz="1200" dirty="0">
              <a:latin typeface="HSE Sans" panose="02000000000000000000" pitchFamily="2" charset="0"/>
            </a:endParaRPr>
          </a:p>
        </p:txBody>
      </p:sp>
      <p:sp>
        <p:nvSpPr>
          <p:cNvPr id="29" name="Текст 28">
            <a:extLst>
              <a:ext uri="{FF2B5EF4-FFF2-40B4-BE49-F238E27FC236}">
                <a16:creationId xmlns:a16="http://schemas.microsoft.com/office/drawing/2014/main" id="{EEA7A79B-D410-B44F-BF32-C3EAEFC20A6E}"/>
              </a:ext>
            </a:extLst>
          </p:cNvPr>
          <p:cNvSpPr>
            <a:spLocks noGrp="1"/>
          </p:cNvSpPr>
          <p:nvPr>
            <p:ph type="body" sz="quarter" idx="13" hasCustomPrompt="1"/>
          </p:nvPr>
        </p:nvSpPr>
        <p:spPr>
          <a:xfrm>
            <a:off x="1027967" y="4824914"/>
            <a:ext cx="7625267" cy="652860"/>
          </a:xfrm>
          <a:prstGeom prst="rect">
            <a:avLst/>
          </a:prstGeo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600" b="0" i="0">
                <a:solidFill>
                  <a:srgbClr val="0E2D69"/>
                </a:solidFill>
                <a:latin typeface="HSE Sans" panose="02000000000000000000" pitchFamily="2" charset="0"/>
              </a:defRPr>
            </a:lvl1pPr>
          </a:lstStyle>
          <a:p>
            <a:r>
              <a:rPr lang="en-US" sz="1600" dirty="0">
                <a:latin typeface="HSE Sans" panose="02000000000000000000" pitchFamily="2" charset="0"/>
              </a:rPr>
              <a:t>If you need more space, please use a subheading (16 </a:t>
            </a:r>
            <a:r>
              <a:rPr lang="en-US" sz="1600" dirty="0" err="1">
                <a:latin typeface="HSE Sans" panose="02000000000000000000" pitchFamily="2" charset="0"/>
              </a:rPr>
              <a:t>pt</a:t>
            </a:r>
            <a:r>
              <a:rPr lang="en-US" sz="1600" dirty="0">
                <a:latin typeface="HSE Sans" panose="02000000000000000000" pitchFamily="2" charset="0"/>
              </a:rPr>
              <a:t>)</a:t>
            </a:r>
            <a:endParaRPr lang="ru-RU" sz="1600" dirty="0">
              <a:latin typeface="HSE Sans" panose="02000000000000000000" pitchFamily="2" charset="0"/>
            </a:endParaRPr>
          </a:p>
        </p:txBody>
      </p:sp>
    </p:spTree>
    <p:extLst>
      <p:ext uri="{BB962C8B-B14F-4D97-AF65-F5344CB8AC3E}">
        <p14:creationId xmlns:p14="http://schemas.microsoft.com/office/powerpoint/2010/main" val="418289591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цве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9328428E-0D3D-6E4B-BAC0-3F63BAF7DB74}"/>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86CF47C6-D972-9E44-A717-6848F3489399}"/>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412FEF63-77C0-7C4A-B9BE-4BC0EEEEB78C}"/>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C4F550E9-E979-284D-B65F-44E092DD9D02}"/>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A39D099-B515-F343-BF7A-A95468DA3860}"/>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396B1F99-9711-C64F-A7C9-4F1D89E7F11D}"/>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9" name="Заголовок 31">
            <a:extLst>
              <a:ext uri="{FF2B5EF4-FFF2-40B4-BE49-F238E27FC236}">
                <a16:creationId xmlns:a16="http://schemas.microsoft.com/office/drawing/2014/main" id="{1C20890C-BC1C-0745-9AF3-46700BA27C4A}"/>
              </a:ext>
            </a:extLst>
          </p:cNvPr>
          <p:cNvSpPr>
            <a:spLocks noGrp="1"/>
          </p:cNvSpPr>
          <p:nvPr>
            <p:ph type="title" hasCustomPrompt="1"/>
          </p:nvPr>
        </p:nvSpPr>
        <p:spPr>
          <a:xfrm>
            <a:off x="585899" y="1447790"/>
            <a:ext cx="4322530"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More </a:t>
            </a:r>
            <a:r>
              <a:rPr lang="en-US" sz="2400" dirty="0" err="1">
                <a:solidFill>
                  <a:srgbClr val="102D69"/>
                </a:solidFill>
                <a:latin typeface="HSE Sans" panose="02000000000000000000" pitchFamily="2" charset="0"/>
              </a:rPr>
              <a:t>colours</a:t>
            </a:r>
            <a:r>
              <a:rPr lang="en-US" sz="2400" dirty="0">
                <a:solidFill>
                  <a:srgbClr val="102D69"/>
                </a:solidFill>
                <a:latin typeface="HSE Sans" panose="02000000000000000000" pitchFamily="2" charset="0"/>
              </a:rPr>
              <a:t>: palette</a:t>
            </a:r>
            <a:endParaRPr lang="ru-RU" sz="2400" dirty="0">
              <a:solidFill>
                <a:srgbClr val="102D69"/>
              </a:solidFill>
              <a:latin typeface="HSE Sans" panose="02000000000000000000" pitchFamily="2" charset="0"/>
            </a:endParaRPr>
          </a:p>
        </p:txBody>
      </p:sp>
      <p:sp>
        <p:nvSpPr>
          <p:cNvPr id="20" name="Текст 35">
            <a:extLst>
              <a:ext uri="{FF2B5EF4-FFF2-40B4-BE49-F238E27FC236}">
                <a16:creationId xmlns:a16="http://schemas.microsoft.com/office/drawing/2014/main" id="{CA2589F7-4500-024F-8E07-D726629A599C}"/>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For tables, graphs , charts and diagrams, you may need to use additional </a:t>
            </a:r>
            <a:r>
              <a:rPr lang="en-US" sz="1300" dirty="0" err="1">
                <a:latin typeface="HSE Sans" panose="02000000000000000000" pitchFamily="2" charset="0"/>
              </a:rPr>
              <a:t>colours</a:t>
            </a:r>
            <a:r>
              <a:rPr lang="en-US" sz="1300" dirty="0">
                <a:latin typeface="HSE Sans" panose="02000000000000000000" pitchFamily="2" charset="0"/>
              </a:rPr>
              <a:t>; you may correctly ask what </a:t>
            </a:r>
            <a:r>
              <a:rPr lang="en-US" sz="1300" dirty="0" err="1">
                <a:latin typeface="HSE Sans" panose="02000000000000000000" pitchFamily="2" charset="0"/>
              </a:rPr>
              <a:t>colours</a:t>
            </a:r>
            <a:r>
              <a:rPr lang="en-US" sz="1300" dirty="0">
                <a:latin typeface="HSE Sans" panose="02000000000000000000" pitchFamily="2" charset="0"/>
              </a:rPr>
              <a:t> can be used and where to find them. We advise using HSE University’s official </a:t>
            </a:r>
            <a:r>
              <a:rPr lang="en-US" sz="1300" dirty="0" err="1">
                <a:latin typeface="HSE Sans" panose="02000000000000000000" pitchFamily="2" charset="0"/>
              </a:rPr>
              <a:t>colour</a:t>
            </a:r>
            <a:r>
              <a:rPr lang="en-US" sz="1300" dirty="0">
                <a:latin typeface="HSE Sans" panose="02000000000000000000" pitchFamily="2" charset="0"/>
              </a:rPr>
              <a:t> scheme for such purposes.</a:t>
            </a:r>
            <a:endParaRPr lang="ru-RU" sz="1300" dirty="0">
              <a:latin typeface="HSE Sans" panose="02000000000000000000" pitchFamily="2" charset="0"/>
            </a:endParaRPr>
          </a:p>
        </p:txBody>
      </p:sp>
      <p:sp>
        <p:nvSpPr>
          <p:cNvPr id="21" name="Oval 5">
            <a:extLst>
              <a:ext uri="{FF2B5EF4-FFF2-40B4-BE49-F238E27FC236}">
                <a16:creationId xmlns:a16="http://schemas.microsoft.com/office/drawing/2014/main" id="{D2CA403A-98E7-6C42-8F44-30AB6622C802}"/>
              </a:ext>
            </a:extLst>
          </p:cNvPr>
          <p:cNvSpPr/>
          <p:nvPr userDrawn="1"/>
        </p:nvSpPr>
        <p:spPr>
          <a:xfrm>
            <a:off x="5392982" y="1447790"/>
            <a:ext cx="830997" cy="830997"/>
          </a:xfrm>
          <a:prstGeom prst="ellipse">
            <a:avLst/>
          </a:prstGeom>
          <a:solidFill>
            <a:srgbClr val="0E2D69"/>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2" name="Oval 20">
            <a:extLst>
              <a:ext uri="{FF2B5EF4-FFF2-40B4-BE49-F238E27FC236}">
                <a16:creationId xmlns:a16="http://schemas.microsoft.com/office/drawing/2014/main" id="{42ABAA5D-E7AB-6E48-9D43-A48178C9BDD4}"/>
              </a:ext>
            </a:extLst>
          </p:cNvPr>
          <p:cNvSpPr/>
          <p:nvPr userDrawn="1"/>
        </p:nvSpPr>
        <p:spPr>
          <a:xfrm>
            <a:off x="6742925" y="1447790"/>
            <a:ext cx="830997" cy="830997"/>
          </a:xfrm>
          <a:prstGeom prst="ellipse">
            <a:avLst/>
          </a:prstGeom>
          <a:solidFill>
            <a:srgbClr val="234A9B"/>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3" name="Oval 22">
            <a:extLst>
              <a:ext uri="{FF2B5EF4-FFF2-40B4-BE49-F238E27FC236}">
                <a16:creationId xmlns:a16="http://schemas.microsoft.com/office/drawing/2014/main" id="{209F185A-8F67-9C42-A7C5-87E483F4FC19}"/>
              </a:ext>
            </a:extLst>
          </p:cNvPr>
          <p:cNvSpPr/>
          <p:nvPr userDrawn="1"/>
        </p:nvSpPr>
        <p:spPr>
          <a:xfrm>
            <a:off x="8092868" y="1447790"/>
            <a:ext cx="830997" cy="830997"/>
          </a:xfrm>
          <a:prstGeom prst="ellipse">
            <a:avLst/>
          </a:prstGeom>
          <a:solidFill>
            <a:srgbClr val="11A0D7"/>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4" name="Oval 23">
            <a:extLst>
              <a:ext uri="{FF2B5EF4-FFF2-40B4-BE49-F238E27FC236}">
                <a16:creationId xmlns:a16="http://schemas.microsoft.com/office/drawing/2014/main" id="{279AE0F6-4E37-6C4D-AF45-824EEE489A15}"/>
              </a:ext>
            </a:extLst>
          </p:cNvPr>
          <p:cNvSpPr/>
          <p:nvPr userDrawn="1"/>
        </p:nvSpPr>
        <p:spPr>
          <a:xfrm>
            <a:off x="9442811" y="1447790"/>
            <a:ext cx="830997" cy="830997"/>
          </a:xfrm>
          <a:prstGeom prst="ellipse">
            <a:avLst/>
          </a:prstGeom>
          <a:solidFill>
            <a:srgbClr val="029C6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5" name="Oval 26">
            <a:extLst>
              <a:ext uri="{FF2B5EF4-FFF2-40B4-BE49-F238E27FC236}">
                <a16:creationId xmlns:a16="http://schemas.microsoft.com/office/drawing/2014/main" id="{330C0EA4-7FD1-CE4D-AC95-8C484C5AC790}"/>
              </a:ext>
            </a:extLst>
          </p:cNvPr>
          <p:cNvSpPr/>
          <p:nvPr userDrawn="1"/>
        </p:nvSpPr>
        <p:spPr>
          <a:xfrm>
            <a:off x="10792754" y="1447790"/>
            <a:ext cx="830997" cy="830997"/>
          </a:xfrm>
          <a:prstGeom prst="ellipse">
            <a:avLst/>
          </a:prstGeom>
          <a:solidFill>
            <a:srgbClr val="EB681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6" name="Oval 29">
            <a:extLst>
              <a:ext uri="{FF2B5EF4-FFF2-40B4-BE49-F238E27FC236}">
                <a16:creationId xmlns:a16="http://schemas.microsoft.com/office/drawing/2014/main" id="{4C53CF3D-7EFB-DF4F-8EA6-5644574E9AFB}"/>
              </a:ext>
            </a:extLst>
          </p:cNvPr>
          <p:cNvSpPr/>
          <p:nvPr userDrawn="1"/>
        </p:nvSpPr>
        <p:spPr>
          <a:xfrm>
            <a:off x="5392982" y="2708699"/>
            <a:ext cx="830997" cy="830997"/>
          </a:xfrm>
          <a:prstGeom prst="ellipse">
            <a:avLst/>
          </a:prstGeom>
          <a:solidFill>
            <a:srgbClr val="7D4EB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7" name="Oval 33">
            <a:extLst>
              <a:ext uri="{FF2B5EF4-FFF2-40B4-BE49-F238E27FC236}">
                <a16:creationId xmlns:a16="http://schemas.microsoft.com/office/drawing/2014/main" id="{B42CE88A-E9A3-2A4E-BD50-EB37311F39EC}"/>
              </a:ext>
            </a:extLst>
          </p:cNvPr>
          <p:cNvSpPr/>
          <p:nvPr userDrawn="1"/>
        </p:nvSpPr>
        <p:spPr>
          <a:xfrm>
            <a:off x="6742925" y="2708699"/>
            <a:ext cx="830997" cy="830997"/>
          </a:xfrm>
          <a:prstGeom prst="ellipse">
            <a:avLst/>
          </a:prstGeom>
          <a:solidFill>
            <a:srgbClr val="E61F3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8" name="Oval 34">
            <a:extLst>
              <a:ext uri="{FF2B5EF4-FFF2-40B4-BE49-F238E27FC236}">
                <a16:creationId xmlns:a16="http://schemas.microsoft.com/office/drawing/2014/main" id="{B699EFDF-DB9D-3C4F-9D1F-461508017BDA}"/>
              </a:ext>
            </a:extLst>
          </p:cNvPr>
          <p:cNvSpPr/>
          <p:nvPr userDrawn="1"/>
        </p:nvSpPr>
        <p:spPr>
          <a:xfrm>
            <a:off x="8092868" y="2708699"/>
            <a:ext cx="830997" cy="830997"/>
          </a:xfrm>
          <a:prstGeom prst="ellipse">
            <a:avLst/>
          </a:prstGeom>
          <a:solidFill>
            <a:srgbClr val="FBBA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9" name="Oval 35">
            <a:extLst>
              <a:ext uri="{FF2B5EF4-FFF2-40B4-BE49-F238E27FC236}">
                <a16:creationId xmlns:a16="http://schemas.microsoft.com/office/drawing/2014/main" id="{5DF3131C-EEA1-5446-B567-C9DA0A2A1AFF}"/>
              </a:ext>
            </a:extLst>
          </p:cNvPr>
          <p:cNvSpPr/>
          <p:nvPr userDrawn="1"/>
        </p:nvSpPr>
        <p:spPr>
          <a:xfrm>
            <a:off x="9442811" y="2708699"/>
            <a:ext cx="830997" cy="830997"/>
          </a:xfrm>
          <a:prstGeom prst="ellipse">
            <a:avLst/>
          </a:prstGeom>
          <a:solidFill>
            <a:srgbClr val="7DA0D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0" name="Oval 36">
            <a:extLst>
              <a:ext uri="{FF2B5EF4-FFF2-40B4-BE49-F238E27FC236}">
                <a16:creationId xmlns:a16="http://schemas.microsoft.com/office/drawing/2014/main" id="{6D03B317-B61D-2945-8C0A-A6EBD87ACD07}"/>
              </a:ext>
            </a:extLst>
          </p:cNvPr>
          <p:cNvSpPr/>
          <p:nvPr userDrawn="1"/>
        </p:nvSpPr>
        <p:spPr>
          <a:xfrm>
            <a:off x="10792754" y="2708699"/>
            <a:ext cx="830997" cy="830997"/>
          </a:xfrm>
          <a:prstGeom prst="ellipse">
            <a:avLst/>
          </a:prstGeom>
          <a:solidFill>
            <a:srgbClr val="47A0A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1" name="Oval 37">
            <a:extLst>
              <a:ext uri="{FF2B5EF4-FFF2-40B4-BE49-F238E27FC236}">
                <a16:creationId xmlns:a16="http://schemas.microsoft.com/office/drawing/2014/main" id="{9C0266F1-C0B7-624A-A873-5F2C8801E766}"/>
              </a:ext>
            </a:extLst>
          </p:cNvPr>
          <p:cNvSpPr/>
          <p:nvPr userDrawn="1"/>
        </p:nvSpPr>
        <p:spPr>
          <a:xfrm>
            <a:off x="5392982" y="3969609"/>
            <a:ext cx="830997" cy="830997"/>
          </a:xfrm>
          <a:prstGeom prst="ellipse">
            <a:avLst/>
          </a:prstGeom>
          <a:solidFill>
            <a:srgbClr val="EB8C3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2" name="Oval 38">
            <a:extLst>
              <a:ext uri="{FF2B5EF4-FFF2-40B4-BE49-F238E27FC236}">
                <a16:creationId xmlns:a16="http://schemas.microsoft.com/office/drawing/2014/main" id="{30C0C10E-388C-9843-8270-19D471BD3756}"/>
              </a:ext>
            </a:extLst>
          </p:cNvPr>
          <p:cNvSpPr/>
          <p:nvPr userDrawn="1"/>
        </p:nvSpPr>
        <p:spPr>
          <a:xfrm>
            <a:off x="6742925" y="3969609"/>
            <a:ext cx="830997" cy="830997"/>
          </a:xfrm>
          <a:prstGeom prst="ellipse">
            <a:avLst/>
          </a:prstGeom>
          <a:solidFill>
            <a:srgbClr val="96628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3" name="Oval 39">
            <a:extLst>
              <a:ext uri="{FF2B5EF4-FFF2-40B4-BE49-F238E27FC236}">
                <a16:creationId xmlns:a16="http://schemas.microsoft.com/office/drawing/2014/main" id="{87047EA3-79D2-8644-A568-E64AA1D7D370}"/>
              </a:ext>
            </a:extLst>
          </p:cNvPr>
          <p:cNvSpPr/>
          <p:nvPr userDrawn="1"/>
        </p:nvSpPr>
        <p:spPr>
          <a:xfrm>
            <a:off x="8092868" y="3969609"/>
            <a:ext cx="830997" cy="830997"/>
          </a:xfrm>
          <a:prstGeom prst="ellipse">
            <a:avLst/>
          </a:prstGeom>
          <a:solidFill>
            <a:srgbClr val="CD5A5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4" name="Oval 40">
            <a:extLst>
              <a:ext uri="{FF2B5EF4-FFF2-40B4-BE49-F238E27FC236}">
                <a16:creationId xmlns:a16="http://schemas.microsoft.com/office/drawing/2014/main" id="{7F5D1C6B-4E6B-0346-A5DC-C511DB14EFD6}"/>
              </a:ext>
            </a:extLst>
          </p:cNvPr>
          <p:cNvSpPr/>
          <p:nvPr userDrawn="1"/>
        </p:nvSpPr>
        <p:spPr>
          <a:xfrm>
            <a:off x="9442811" y="3969609"/>
            <a:ext cx="830997" cy="830997"/>
          </a:xfrm>
          <a:prstGeom prst="ellipse">
            <a:avLst/>
          </a:prstGeom>
          <a:solidFill>
            <a:srgbClr val="FFD746"/>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5" name="Oval 41">
            <a:extLst>
              <a:ext uri="{FF2B5EF4-FFF2-40B4-BE49-F238E27FC236}">
                <a16:creationId xmlns:a16="http://schemas.microsoft.com/office/drawing/2014/main" id="{EB421DBA-35DE-2C4F-A89E-27F0998EF4E8}"/>
              </a:ext>
            </a:extLst>
          </p:cNvPr>
          <p:cNvSpPr/>
          <p:nvPr userDrawn="1"/>
        </p:nvSpPr>
        <p:spPr>
          <a:xfrm>
            <a:off x="10792754" y="3969609"/>
            <a:ext cx="830997" cy="830997"/>
          </a:xfrm>
          <a:prstGeom prst="ellipse">
            <a:avLst/>
          </a:prstGeom>
          <a:solidFill>
            <a:srgbClr val="CDDDF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6" name="Oval 42">
            <a:extLst>
              <a:ext uri="{FF2B5EF4-FFF2-40B4-BE49-F238E27FC236}">
                <a16:creationId xmlns:a16="http://schemas.microsoft.com/office/drawing/2014/main" id="{081BD842-A9A1-5B44-81ED-A97BA390032B}"/>
              </a:ext>
            </a:extLst>
          </p:cNvPr>
          <p:cNvSpPr/>
          <p:nvPr userDrawn="1"/>
        </p:nvSpPr>
        <p:spPr>
          <a:xfrm>
            <a:off x="5392982" y="5249769"/>
            <a:ext cx="830997" cy="830997"/>
          </a:xfrm>
          <a:prstGeom prst="ellipse">
            <a:avLst/>
          </a:prstGeom>
          <a:solidFill>
            <a:srgbClr val="D7EBB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7" name="Oval 43">
            <a:extLst>
              <a:ext uri="{FF2B5EF4-FFF2-40B4-BE49-F238E27FC236}">
                <a16:creationId xmlns:a16="http://schemas.microsoft.com/office/drawing/2014/main" id="{036EE7D2-A33A-434C-B272-C82E2CDD4D4D}"/>
              </a:ext>
            </a:extLst>
          </p:cNvPr>
          <p:cNvSpPr/>
          <p:nvPr userDrawn="1"/>
        </p:nvSpPr>
        <p:spPr>
          <a:xfrm>
            <a:off x="6742925" y="5249769"/>
            <a:ext cx="830997" cy="830997"/>
          </a:xfrm>
          <a:prstGeom prst="ellipse">
            <a:avLst/>
          </a:prstGeom>
          <a:solidFill>
            <a:srgbClr val="FFDC9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8" name="Oval 44">
            <a:extLst>
              <a:ext uri="{FF2B5EF4-FFF2-40B4-BE49-F238E27FC236}">
                <a16:creationId xmlns:a16="http://schemas.microsoft.com/office/drawing/2014/main" id="{7DD65DA4-F076-C242-813E-8C17DCABCCFB}"/>
              </a:ext>
            </a:extLst>
          </p:cNvPr>
          <p:cNvSpPr/>
          <p:nvPr userDrawn="1"/>
        </p:nvSpPr>
        <p:spPr>
          <a:xfrm>
            <a:off x="8092868" y="5249769"/>
            <a:ext cx="830997" cy="830997"/>
          </a:xfrm>
          <a:prstGeom prst="ellipse">
            <a:avLst/>
          </a:prstGeom>
          <a:solidFill>
            <a:srgbClr val="D7C3F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9" name="Oval 45">
            <a:extLst>
              <a:ext uri="{FF2B5EF4-FFF2-40B4-BE49-F238E27FC236}">
                <a16:creationId xmlns:a16="http://schemas.microsoft.com/office/drawing/2014/main" id="{8A44D99D-BF66-2848-B460-F59D8ECF5690}"/>
              </a:ext>
            </a:extLst>
          </p:cNvPr>
          <p:cNvSpPr/>
          <p:nvPr userDrawn="1"/>
        </p:nvSpPr>
        <p:spPr>
          <a:xfrm>
            <a:off x="9442811" y="5249769"/>
            <a:ext cx="830997" cy="830997"/>
          </a:xfrm>
          <a:prstGeom prst="ellipse">
            <a:avLst/>
          </a:prstGeom>
          <a:solidFill>
            <a:srgbClr val="F6C3C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40" name="Oval 46">
            <a:extLst>
              <a:ext uri="{FF2B5EF4-FFF2-40B4-BE49-F238E27FC236}">
                <a16:creationId xmlns:a16="http://schemas.microsoft.com/office/drawing/2014/main" id="{9B130CEB-3D74-B647-BA6B-32F7D70FD354}"/>
              </a:ext>
            </a:extLst>
          </p:cNvPr>
          <p:cNvSpPr/>
          <p:nvPr userDrawn="1"/>
        </p:nvSpPr>
        <p:spPr>
          <a:xfrm>
            <a:off x="10792754" y="5249769"/>
            <a:ext cx="830997" cy="830997"/>
          </a:xfrm>
          <a:prstGeom prst="ellipse">
            <a:avLst/>
          </a:prstGeom>
          <a:solidFill>
            <a:srgbClr val="FFF07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41" name="Текст 37">
            <a:extLst>
              <a:ext uri="{FF2B5EF4-FFF2-40B4-BE49-F238E27FC236}">
                <a16:creationId xmlns:a16="http://schemas.microsoft.com/office/drawing/2014/main" id="{800F6957-CEFF-924E-B258-5B51A5196DEB}"/>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2" name="Текст 39">
            <a:extLst>
              <a:ext uri="{FF2B5EF4-FFF2-40B4-BE49-F238E27FC236}">
                <a16:creationId xmlns:a16="http://schemas.microsoft.com/office/drawing/2014/main" id="{8FD4982C-EBD6-6D4D-A16B-212CB048938C}"/>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3" name="Текст 39">
            <a:extLst>
              <a:ext uri="{FF2B5EF4-FFF2-40B4-BE49-F238E27FC236}">
                <a16:creationId xmlns:a16="http://schemas.microsoft.com/office/drawing/2014/main" id="{733D5CDE-163B-C148-A20F-A808E0652336}"/>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867054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чистый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id="{A7FA04E4-3213-8F41-B068-4DC281441422}"/>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9" name="Straight Connector 19">
            <a:extLst>
              <a:ext uri="{FF2B5EF4-FFF2-40B4-BE49-F238E27FC236}">
                <a16:creationId xmlns:a16="http://schemas.microsoft.com/office/drawing/2014/main" id="{938052A0-3DF0-DC47-B7E0-C20EF981C230}"/>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id="{8C6147F0-3CA1-264C-B2B2-F88597196943}"/>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id="{62CDF50E-4D58-AF4A-ABFD-140AF88B3681}"/>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62171D1-2A5B-7A4A-9760-17CCE51B9802}"/>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id="{3C71A0C3-CD3E-0748-98E5-6B2507CAB296}"/>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0" name="Текст 37">
            <a:extLst>
              <a:ext uri="{FF2B5EF4-FFF2-40B4-BE49-F238E27FC236}">
                <a16:creationId xmlns:a16="http://schemas.microsoft.com/office/drawing/2014/main" id="{C0A1CB46-D6D6-5E48-B4F7-CCED4525C46F}"/>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1" name="Текст 39">
            <a:extLst>
              <a:ext uri="{FF2B5EF4-FFF2-40B4-BE49-F238E27FC236}">
                <a16:creationId xmlns:a16="http://schemas.microsoft.com/office/drawing/2014/main" id="{25D35A19-1AA8-204A-BFCA-83B65D59CFF4}"/>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id="{3557077C-F503-0B4A-82A2-54D21547E589}"/>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19520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чисты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7064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Текст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4" descr="Icon&#10;&#10;Description automatically generated">
            <a:extLst>
              <a:ext uri="{FF2B5EF4-FFF2-40B4-BE49-F238E27FC236}">
                <a16:creationId xmlns:a16="http://schemas.microsoft.com/office/drawing/2014/main" id="{4A1436AC-5F96-2A4F-BFC7-B3442083EBE4}"/>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11" name="Straight Connector 19">
            <a:extLst>
              <a:ext uri="{FF2B5EF4-FFF2-40B4-BE49-F238E27FC236}">
                <a16:creationId xmlns:a16="http://schemas.microsoft.com/office/drawing/2014/main" id="{067DD2ED-246D-7D41-B51F-FED98BF873FD}"/>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2" name="Straight Connector 21">
            <a:extLst>
              <a:ext uri="{FF2B5EF4-FFF2-40B4-BE49-F238E27FC236}">
                <a16:creationId xmlns:a16="http://schemas.microsoft.com/office/drawing/2014/main" id="{68E8C250-D449-A743-8975-B5BFB04D9744}"/>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3" name="Straight Connector 25">
            <a:extLst>
              <a:ext uri="{FF2B5EF4-FFF2-40B4-BE49-F238E27FC236}">
                <a16:creationId xmlns:a16="http://schemas.microsoft.com/office/drawing/2014/main" id="{DD1C71CA-B883-AF42-959D-BCA5690AAA4B}"/>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4D3A12E-0E10-C441-81D2-C3C1EB6A053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9" name="Straight Connector 59">
            <a:extLst>
              <a:ext uri="{FF2B5EF4-FFF2-40B4-BE49-F238E27FC236}">
                <a16:creationId xmlns:a16="http://schemas.microsoft.com/office/drawing/2014/main" id="{3447008E-4F3B-FC4E-B96D-3927FAE1ED17}"/>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4" name="Рисунок 23">
            <a:extLst>
              <a:ext uri="{FF2B5EF4-FFF2-40B4-BE49-F238E27FC236}">
                <a16:creationId xmlns:a16="http://schemas.microsoft.com/office/drawing/2014/main" id="{61115A7A-23E5-E442-9551-F72F1CDA57B9}"/>
              </a:ext>
            </a:extLst>
          </p:cNvPr>
          <p:cNvSpPr>
            <a:spLocks noGrp="1"/>
          </p:cNvSpPr>
          <p:nvPr>
            <p:ph type="pic" sz="quarter" idx="10" hasCustomPrompt="1"/>
          </p:nvPr>
        </p:nvSpPr>
        <p:spPr>
          <a:xfrm>
            <a:off x="6684653" y="1447790"/>
            <a:ext cx="4325167" cy="4325107"/>
          </a:xfrm>
          <a:prstGeom prst="rect">
            <a:avLst/>
          </a:prstGeom>
          <a:solidFill>
            <a:srgbClr val="D9D9D9"/>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lumMod val="10000"/>
                  </a:schemeClr>
                </a:solidFill>
              </a:defRPr>
            </a:lvl1pPr>
          </a:lstStyle>
          <a:p>
            <a:pPr algn="ctr"/>
            <a:r>
              <a:rPr lang="en-US" sz="2800" dirty="0">
                <a:solidFill>
                  <a:schemeClr val="tx1"/>
                </a:solidFill>
                <a:latin typeface="HSE Sans" panose="02000000000000000000" pitchFamily="2" charset="0"/>
              </a:rPr>
              <a:t>You can place an illustration or photograph here so that your slide doesn’t look empty</a:t>
            </a:r>
            <a:endParaRPr lang="en-RU" sz="2800" dirty="0">
              <a:solidFill>
                <a:schemeClr val="tx1"/>
              </a:solidFill>
              <a:latin typeface="HSE Sans" panose="02000000000000000000" pitchFamily="2" charset="0"/>
            </a:endParaRPr>
          </a:p>
        </p:txBody>
      </p:sp>
      <p:sp>
        <p:nvSpPr>
          <p:cNvPr id="32" name="Заголовок 31">
            <a:extLst>
              <a:ext uri="{FF2B5EF4-FFF2-40B4-BE49-F238E27FC236}">
                <a16:creationId xmlns:a16="http://schemas.microsoft.com/office/drawing/2014/main" id="{9ED7AA97-D972-DF4F-B662-A65F2A544CC5}"/>
              </a:ext>
            </a:extLst>
          </p:cNvPr>
          <p:cNvSpPr>
            <a:spLocks noGrp="1"/>
          </p:cNvSpPr>
          <p:nvPr>
            <p:ph type="title" hasCustomPrompt="1"/>
          </p:nvPr>
        </p:nvSpPr>
        <p:spPr>
          <a:xfrm>
            <a:off x="585898" y="1447790"/>
            <a:ext cx="5245560"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36" name="Текст 35">
            <a:extLst>
              <a:ext uri="{FF2B5EF4-FFF2-40B4-BE49-F238E27FC236}">
                <a16:creationId xmlns:a16="http://schemas.microsoft.com/office/drawing/2014/main" id="{69E35E54-2B19-7441-876F-1C6A84F4F156}"/>
              </a:ext>
            </a:extLst>
          </p:cNvPr>
          <p:cNvSpPr>
            <a:spLocks noGrp="1"/>
          </p:cNvSpPr>
          <p:nvPr>
            <p:ph type="body" sz="quarter" idx="12" hasCustomPrompt="1"/>
          </p:nvPr>
        </p:nvSpPr>
        <p:spPr>
          <a:xfrm>
            <a:off x="585897" y="2379663"/>
            <a:ext cx="5245561" cy="3393234"/>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a:spcBef>
                <a:spcPts val="1200"/>
              </a:spcBef>
            </a:pPr>
            <a:r>
              <a:rPr lang="en-US" sz="1300" dirty="0">
                <a:latin typeface="HSE Sans" panose="02000000000000000000" pitchFamily="2" charset="0"/>
              </a:rPr>
              <a:t>Moderately sized bits of text can be presented in a single column, but they shouldn’t take up the whole screen. A text that is arranged in a long line might be too hard to read; always bear in mind the perspective of those who will be viewing your presentation. Try to limit each line to seven to 10 words. More than that might put your audience to sleep. </a:t>
            </a:r>
            <a:r>
              <a:rPr lang="en-US" sz="1300" i="1" dirty="0">
                <a:latin typeface="HSE Sans" panose="02000000000000000000" pitchFamily="2" charset="0"/>
              </a:rPr>
              <a:t>If you have space left and wish to make your slide more visual, you can include a small image nearby, which should illustrate or supplement your text.</a:t>
            </a:r>
            <a:endParaRPr lang="ru-RU" sz="1300" i="1" dirty="0">
              <a:latin typeface="HSE Sans" panose="02000000000000000000" pitchFamily="2" charset="0"/>
            </a:endParaRPr>
          </a:p>
        </p:txBody>
      </p:sp>
      <p:sp>
        <p:nvSpPr>
          <p:cNvPr id="38" name="Текст 37">
            <a:extLst>
              <a:ext uri="{FF2B5EF4-FFF2-40B4-BE49-F238E27FC236}">
                <a16:creationId xmlns:a16="http://schemas.microsoft.com/office/drawing/2014/main" id="{7FB4A275-856E-364D-8AA4-2071AADC6AAA}"/>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0" name="Текст 39">
            <a:extLst>
              <a:ext uri="{FF2B5EF4-FFF2-40B4-BE49-F238E27FC236}">
                <a16:creationId xmlns:a16="http://schemas.microsoft.com/office/drawing/2014/main" id="{58FBA0EA-8BE0-A643-B258-4E5C34467172}"/>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1" name="Текст 39">
            <a:extLst>
              <a:ext uri="{FF2B5EF4-FFF2-40B4-BE49-F238E27FC236}">
                <a16:creationId xmlns:a16="http://schemas.microsoft.com/office/drawing/2014/main" id="{0BEC062F-1BEB-DE4C-B7EE-C552C9D45F13}"/>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1341287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Текст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FDC66DB8-29BC-5940-A721-40F10021456A}"/>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DE27C859-478F-3648-8A9D-2C85DBDCAC09}"/>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58EA1144-CFD8-1D47-B430-7014F576043B}"/>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96EDC73C-5A3C-014E-8E52-04CAFCA9B20B}"/>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5E88681-53A8-3B45-B80A-372EDFB53883}"/>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EDA7D8BF-DF37-704F-B77F-7E40752ACE25}"/>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6" name="Заголовок 31">
            <a:extLst>
              <a:ext uri="{FF2B5EF4-FFF2-40B4-BE49-F238E27FC236}">
                <a16:creationId xmlns:a16="http://schemas.microsoft.com/office/drawing/2014/main" id="{76942483-EB13-0A4B-8060-DB65024C294E}"/>
              </a:ext>
            </a:extLst>
          </p:cNvPr>
          <p:cNvSpPr>
            <a:spLocks noGrp="1"/>
          </p:cNvSpPr>
          <p:nvPr>
            <p:ph type="title" hasCustomPrompt="1"/>
          </p:nvPr>
        </p:nvSpPr>
        <p:spPr>
          <a:xfrm>
            <a:off x="585897" y="1447790"/>
            <a:ext cx="11057955"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7" name="Текст 35">
            <a:extLst>
              <a:ext uri="{FF2B5EF4-FFF2-40B4-BE49-F238E27FC236}">
                <a16:creationId xmlns:a16="http://schemas.microsoft.com/office/drawing/2014/main" id="{66FAD63B-F743-0F47-BBE3-D7731766705A}"/>
              </a:ext>
            </a:extLst>
          </p:cNvPr>
          <p:cNvSpPr>
            <a:spLocks noGrp="1"/>
          </p:cNvSpPr>
          <p:nvPr>
            <p:ph type="body" sz="quarter" idx="12" hasCustomPrompt="1"/>
          </p:nvPr>
        </p:nvSpPr>
        <p:spPr>
          <a:xfrm>
            <a:off x="585897" y="2379663"/>
            <a:ext cx="11057971" cy="3745092"/>
          </a:xfrm>
          <a:prstGeom prst="rect">
            <a:avLst/>
          </a:prstGeom>
        </p:spPr>
        <p:txBody>
          <a:bodyPr lIns="0" tIns="0" rIns="0" numCol="3" spcCol="252000">
            <a:no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a:spcBef>
                <a:spcPts val="1200"/>
              </a:spcBef>
            </a:pPr>
            <a:r>
              <a:rPr lang="en-US" sz="1300" dirty="0">
                <a:latin typeface="HSE Sans" panose="02000000000000000000" pitchFamily="2" charset="0"/>
              </a:rPr>
              <a:t>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a:t>
            </a:r>
          </a:p>
          <a:p>
            <a:pPr>
              <a:spcBef>
                <a:spcPts val="1200"/>
              </a:spcBef>
            </a:pPr>
            <a:r>
              <a:rPr lang="en-US" sz="1300" dirty="0">
                <a:latin typeface="HSE Sans" panose="02000000000000000000" pitchFamily="2" charset="0"/>
              </a:rPr>
              <a:t>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a:t>
            </a:r>
            <a:endParaRPr lang="ru-RU" sz="1300" dirty="0">
              <a:latin typeface="HSE Sans" panose="02000000000000000000" pitchFamily="2" charset="0"/>
            </a:endParaRPr>
          </a:p>
        </p:txBody>
      </p:sp>
      <p:sp>
        <p:nvSpPr>
          <p:cNvPr id="21" name="Текст 37">
            <a:extLst>
              <a:ext uri="{FF2B5EF4-FFF2-40B4-BE49-F238E27FC236}">
                <a16:creationId xmlns:a16="http://schemas.microsoft.com/office/drawing/2014/main" id="{45421580-30B9-AE44-9576-3890C98F5E85}"/>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id="{778A6943-08BD-8C4D-A524-728A4340014C}"/>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3" name="Текст 39">
            <a:extLst>
              <a:ext uri="{FF2B5EF4-FFF2-40B4-BE49-F238E27FC236}">
                <a16:creationId xmlns:a16="http://schemas.microsoft.com/office/drawing/2014/main" id="{EB90A960-EE54-5742-BBB0-8536917AD4C0}"/>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527183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Текст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0E78CA68-7A0C-CF41-9AC6-A547FB9EC3B0}"/>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45DC512A-A23B-B24D-A1F6-6793976867CF}"/>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21F91649-DF0F-5F45-A43B-2CED9ACDD049}"/>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3137B760-1A50-1845-B7F2-1EF31C71C72B}"/>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5ECCF8F-5855-7943-B503-5573887A534D}"/>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FB81B23D-CDD8-E64C-9887-3540F7EE1C4B}"/>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Текст 35">
            <a:extLst>
              <a:ext uri="{FF2B5EF4-FFF2-40B4-BE49-F238E27FC236}">
                <a16:creationId xmlns:a16="http://schemas.microsoft.com/office/drawing/2014/main" id="{5163BE0A-A745-414A-AF21-D968BD69D2DA}"/>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a:spcBef>
                <a:spcPts val="1300"/>
              </a:spcBef>
            </a:pPr>
            <a:r>
              <a:rPr lang="en-US" sz="1300" dirty="0">
                <a:latin typeface="HSE Sans" panose="02000000000000000000" pitchFamily="2" charset="0"/>
              </a:rPr>
              <a:t>Here I am, a regular text as seen on the right; you can take me anywhere in the same size (13 </a:t>
            </a:r>
            <a:r>
              <a:rPr lang="en-US" sz="1300" dirty="0" err="1">
                <a:latin typeface="HSE Sans" panose="02000000000000000000" pitchFamily="2" charset="0"/>
              </a:rPr>
              <a:t>pt</a:t>
            </a:r>
            <a:r>
              <a:rPr lang="en-US" sz="1300" dirty="0">
                <a:latin typeface="HSE Sans" panose="02000000000000000000" pitchFamily="2" charset="0"/>
              </a:rPr>
              <a:t>), so I am readable on both the screen and in print-outs of slides. Don’t increase my size if you don’t need to, since you have the full screen option at your fingertips. Here I am, a regular text as described on the right; you can take me anywhere in the same size (13 </a:t>
            </a:r>
            <a:r>
              <a:rPr lang="en-US" sz="1300" dirty="0" err="1">
                <a:latin typeface="HSE Sans" panose="02000000000000000000" pitchFamily="2" charset="0"/>
              </a:rPr>
              <a:t>pt</a:t>
            </a:r>
            <a:r>
              <a:rPr lang="en-US" sz="1300" dirty="0">
                <a:latin typeface="HSE Sans" panose="02000000000000000000" pitchFamily="2" charset="0"/>
              </a:rPr>
              <a:t>), so I am readable on both the screen and in print-outs of slides. Don’t increase my size if you don’t need to, since you have the full screen option at your fingertips.</a:t>
            </a:r>
            <a:endParaRPr lang="ru-RU" sz="1300" dirty="0">
              <a:latin typeface="HSE Sans" panose="02000000000000000000" pitchFamily="2" charset="0"/>
            </a:endParaRPr>
          </a:p>
        </p:txBody>
      </p:sp>
      <p:sp>
        <p:nvSpPr>
          <p:cNvPr id="20" name="Текст 35">
            <a:extLst>
              <a:ext uri="{FF2B5EF4-FFF2-40B4-BE49-F238E27FC236}">
                <a16:creationId xmlns:a16="http://schemas.microsoft.com/office/drawing/2014/main" id="{B3D47CF6-5FC1-2346-8894-A7CC39063DE3}"/>
              </a:ext>
            </a:extLst>
          </p:cNvPr>
          <p:cNvSpPr>
            <a:spLocks noGrp="1"/>
          </p:cNvSpPr>
          <p:nvPr>
            <p:ph type="body" sz="quarter" idx="16" hasCustomPrompt="1"/>
          </p:nvPr>
        </p:nvSpPr>
        <p:spPr>
          <a:xfrm>
            <a:off x="585897" y="5183249"/>
            <a:ext cx="3934345" cy="553998"/>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000" dirty="0">
                <a:latin typeface="HSE Sans" panose="02000000000000000000" pitchFamily="2" charset="0"/>
              </a:rPr>
              <a:t>Notes, other clarifications or additional information should be presented in a smaller size (10 </a:t>
            </a:r>
            <a:r>
              <a:rPr lang="en-US" sz="1000" dirty="0" err="1">
                <a:latin typeface="HSE Sans" panose="02000000000000000000" pitchFamily="2" charset="0"/>
              </a:rPr>
              <a:t>pt</a:t>
            </a:r>
            <a:r>
              <a:rPr lang="en-US" sz="1000" dirty="0">
                <a:latin typeface="HSE Sans" panose="02000000000000000000" pitchFamily="2" charset="0"/>
              </a:rPr>
              <a:t>)</a:t>
            </a:r>
            <a:endParaRPr lang="ru-RU" sz="1000" dirty="0">
              <a:latin typeface="HSE Sans" panose="02000000000000000000" pitchFamily="2" charset="0"/>
            </a:endParaRPr>
          </a:p>
        </p:txBody>
      </p:sp>
      <p:sp>
        <p:nvSpPr>
          <p:cNvPr id="23" name="Текст 22">
            <a:extLst>
              <a:ext uri="{FF2B5EF4-FFF2-40B4-BE49-F238E27FC236}">
                <a16:creationId xmlns:a16="http://schemas.microsoft.com/office/drawing/2014/main" id="{CD14B8F3-89C2-9F45-809E-D1EAF85AC566}"/>
              </a:ext>
            </a:extLst>
          </p:cNvPr>
          <p:cNvSpPr>
            <a:spLocks noGrp="1"/>
          </p:cNvSpPr>
          <p:nvPr>
            <p:ph type="body" sz="quarter" idx="18" hasCustomPrompt="1"/>
          </p:nvPr>
        </p:nvSpPr>
        <p:spPr>
          <a:xfrm>
            <a:off x="6259892" y="2379663"/>
            <a:ext cx="5383968" cy="3451794"/>
          </a:xfrm>
          <a:prstGeom prst="rect">
            <a:avLst/>
          </a:prstGeo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i="0">
                <a:solidFill>
                  <a:srgbClr val="0E2D69"/>
                </a:solidFill>
                <a:latin typeface="HSE Sans" panose="02000000000000000000" pitchFamily="2" charset="0"/>
              </a:defRPr>
            </a:lvl1pPr>
          </a:lstStyle>
          <a:p>
            <a:r>
              <a:rPr lang="en-US" sz="3200" dirty="0">
                <a:solidFill>
                  <a:srgbClr val="102D69"/>
                </a:solidFill>
                <a:latin typeface="HSE Sans" panose="02000000000000000000" pitchFamily="2" charset="0"/>
              </a:rPr>
              <a:t>Short phrase with important information can have a larger font size than normal, but we don’t recommend doing this often.</a:t>
            </a:r>
            <a:endParaRPr lang="ru-RU" sz="3200" dirty="0">
              <a:solidFill>
                <a:srgbClr val="102D69"/>
              </a:solidFill>
              <a:latin typeface="HSE Sans" panose="02000000000000000000" pitchFamily="2" charset="0"/>
            </a:endParaRPr>
          </a:p>
        </p:txBody>
      </p:sp>
      <p:sp>
        <p:nvSpPr>
          <p:cNvPr id="25" name="Заголовок 31">
            <a:extLst>
              <a:ext uri="{FF2B5EF4-FFF2-40B4-BE49-F238E27FC236}">
                <a16:creationId xmlns:a16="http://schemas.microsoft.com/office/drawing/2014/main" id="{B32DC3D4-97A5-3E4F-A29B-422D5E3129B7}"/>
              </a:ext>
            </a:extLst>
          </p:cNvPr>
          <p:cNvSpPr>
            <a:spLocks noGrp="1"/>
          </p:cNvSpPr>
          <p:nvPr>
            <p:ph type="title" hasCustomPrompt="1"/>
          </p:nvPr>
        </p:nvSpPr>
        <p:spPr>
          <a:xfrm>
            <a:off x="585897" y="1447790"/>
            <a:ext cx="11057955"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5" name="Текст 37">
            <a:extLst>
              <a:ext uri="{FF2B5EF4-FFF2-40B4-BE49-F238E27FC236}">
                <a16:creationId xmlns:a16="http://schemas.microsoft.com/office/drawing/2014/main" id="{87E14987-3496-B241-A4C9-88FACDD837F5}"/>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6" name="Текст 39">
            <a:extLst>
              <a:ext uri="{FF2B5EF4-FFF2-40B4-BE49-F238E27FC236}">
                <a16:creationId xmlns:a16="http://schemas.microsoft.com/office/drawing/2014/main" id="{3DAEB9AB-245D-774E-9656-B80FCC7A20BB}"/>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8" name="Текст 39">
            <a:extLst>
              <a:ext uri="{FF2B5EF4-FFF2-40B4-BE49-F238E27FC236}">
                <a16:creationId xmlns:a16="http://schemas.microsoft.com/office/drawing/2014/main" id="{98145217-7421-9C4F-9483-5AEA3D289575}"/>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663795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График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9E89D752-CAC6-0943-9A3D-4C52DBF50CE2}"/>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64D89E64-93BB-044D-B3D4-8F2679C5CA4C}"/>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D0C3B169-866D-C645-AF76-00F8C2A97E9B}"/>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FDDF48AB-D8AE-0E42-A544-8EA5B8744778}"/>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6DF89EC-1E7C-3B40-85F4-6D19A7D29AC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019D6862-BD52-734D-9E19-38C147CA2D29}"/>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Заголовок 31">
            <a:extLst>
              <a:ext uri="{FF2B5EF4-FFF2-40B4-BE49-F238E27FC236}">
                <a16:creationId xmlns:a16="http://schemas.microsoft.com/office/drawing/2014/main" id="{B3F16318-C9C3-B948-A508-4BC53D0B7716}"/>
              </a:ext>
            </a:extLst>
          </p:cNvPr>
          <p:cNvSpPr>
            <a:spLocks noGrp="1"/>
          </p:cNvSpPr>
          <p:nvPr>
            <p:ph type="title" hasCustomPrompt="1"/>
          </p:nvPr>
        </p:nvSpPr>
        <p:spPr>
          <a:xfrm>
            <a:off x="585899" y="1447790"/>
            <a:ext cx="4322530"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8" name="Текст 35">
            <a:extLst>
              <a:ext uri="{FF2B5EF4-FFF2-40B4-BE49-F238E27FC236}">
                <a16:creationId xmlns:a16="http://schemas.microsoft.com/office/drawing/2014/main" id="{23B3E5FB-BBCE-4149-AD9A-8CAB06CC9FCF}"/>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
        <p:nvSpPr>
          <p:cNvPr id="19" name="Текст 35">
            <a:extLst>
              <a:ext uri="{FF2B5EF4-FFF2-40B4-BE49-F238E27FC236}">
                <a16:creationId xmlns:a16="http://schemas.microsoft.com/office/drawing/2014/main" id="{658542D3-7E45-6E46-8039-27C4C43DD617}"/>
              </a:ext>
            </a:extLst>
          </p:cNvPr>
          <p:cNvSpPr>
            <a:spLocks noGrp="1"/>
          </p:cNvSpPr>
          <p:nvPr>
            <p:ph type="body" sz="quarter" idx="16" hasCustomPrompt="1"/>
          </p:nvPr>
        </p:nvSpPr>
        <p:spPr>
          <a:xfrm>
            <a:off x="585897" y="5183249"/>
            <a:ext cx="3934345" cy="553998"/>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000" dirty="0">
                <a:latin typeface="HSE Sans" panose="02000000000000000000" pitchFamily="2" charset="0"/>
              </a:rPr>
              <a:t>Notes, other clarifications or additional information should be presented in a smaller size (10 </a:t>
            </a:r>
            <a:r>
              <a:rPr lang="en-US" sz="1000" dirty="0" err="1">
                <a:latin typeface="HSE Sans" panose="02000000000000000000" pitchFamily="2" charset="0"/>
              </a:rPr>
              <a:t>pt</a:t>
            </a:r>
            <a:r>
              <a:rPr lang="en-US" sz="1000" dirty="0">
                <a:latin typeface="HSE Sans" panose="02000000000000000000" pitchFamily="2" charset="0"/>
              </a:rPr>
              <a:t>)</a:t>
            </a:r>
            <a:endParaRPr lang="ru-RU" sz="1000" dirty="0">
              <a:latin typeface="HSE Sans" panose="02000000000000000000" pitchFamily="2" charset="0"/>
            </a:endParaRPr>
          </a:p>
        </p:txBody>
      </p:sp>
      <p:sp>
        <p:nvSpPr>
          <p:cNvPr id="21" name="Диаграмма 7">
            <a:extLst>
              <a:ext uri="{FF2B5EF4-FFF2-40B4-BE49-F238E27FC236}">
                <a16:creationId xmlns:a16="http://schemas.microsoft.com/office/drawing/2014/main" id="{57965DCA-4776-7546-97FD-A69317A34CF2}"/>
              </a:ext>
            </a:extLst>
          </p:cNvPr>
          <p:cNvSpPr>
            <a:spLocks noGrp="1"/>
          </p:cNvSpPr>
          <p:nvPr>
            <p:ph type="chart" sz="quarter" idx="10"/>
          </p:nvPr>
        </p:nvSpPr>
        <p:spPr>
          <a:xfrm>
            <a:off x="5272097" y="1447790"/>
            <a:ext cx="6371768" cy="4289457"/>
          </a:xfrm>
          <a:prstGeom prst="rect">
            <a:avLst/>
          </a:prstGeom>
        </p:spPr>
        <p:txBody>
          <a:bodyPr/>
          <a:lstStyle/>
          <a:p>
            <a:endParaRPr lang="ru-RU"/>
          </a:p>
        </p:txBody>
      </p:sp>
      <p:sp>
        <p:nvSpPr>
          <p:cNvPr id="15" name="Текст 37">
            <a:extLst>
              <a:ext uri="{FF2B5EF4-FFF2-40B4-BE49-F238E27FC236}">
                <a16:creationId xmlns:a16="http://schemas.microsoft.com/office/drawing/2014/main" id="{F0037DB7-9A83-3348-8DAE-CC70560E4099}"/>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0" name="Текст 39">
            <a:extLst>
              <a:ext uri="{FF2B5EF4-FFF2-40B4-BE49-F238E27FC236}">
                <a16:creationId xmlns:a16="http://schemas.microsoft.com/office/drawing/2014/main" id="{4007716A-CF6E-BC4E-83BE-CC4A3F1F2008}"/>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id="{4921AC85-F824-C54B-91ED-6AB495D80D7A}"/>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250711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График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id="{11D7C3EB-CCEB-E142-9753-8B2D75A0A80D}"/>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9" name="Straight Connector 19">
            <a:extLst>
              <a:ext uri="{FF2B5EF4-FFF2-40B4-BE49-F238E27FC236}">
                <a16:creationId xmlns:a16="http://schemas.microsoft.com/office/drawing/2014/main" id="{527C9F89-51CC-D243-9351-73AB081DB944}"/>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id="{F09EE119-6C80-E846-95F9-BB3907664128}"/>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id="{6C0A681B-44BF-6A46-98D8-483EF13B9114}"/>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65A5D7C-EB12-9D4D-A99A-4B26C81B738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id="{D4C3D74D-BE91-9547-ADCA-ACCE93C18789}"/>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0" name="Текст 35">
            <a:extLst>
              <a:ext uri="{FF2B5EF4-FFF2-40B4-BE49-F238E27FC236}">
                <a16:creationId xmlns:a16="http://schemas.microsoft.com/office/drawing/2014/main" id="{5812BF3C-1D24-3640-84D2-BFFCA525AE5F}"/>
              </a:ext>
            </a:extLst>
          </p:cNvPr>
          <p:cNvSpPr>
            <a:spLocks noGrp="1"/>
          </p:cNvSpPr>
          <p:nvPr>
            <p:ph type="body" sz="quarter" idx="16" hasCustomPrompt="1"/>
          </p:nvPr>
        </p:nvSpPr>
        <p:spPr>
          <a:xfrm>
            <a:off x="585897" y="5183249"/>
            <a:ext cx="3934345" cy="553998"/>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ru-RU" sz="1000" dirty="0">
                <a:latin typeface="HSE Sans" panose="02000000000000000000" pitchFamily="2" charset="0"/>
              </a:rPr>
              <a:t>Примечания, или любая другая пояснительная или дополнительная информация набираются шрифтом размером 10 </a:t>
            </a:r>
            <a:r>
              <a:rPr lang="en-GB" sz="1000" dirty="0" err="1">
                <a:latin typeface="HSE Sans" panose="02000000000000000000" pitchFamily="2" charset="0"/>
              </a:rPr>
              <a:t>pt</a:t>
            </a:r>
            <a:endParaRPr lang="ru-RU" sz="1000" dirty="0">
              <a:latin typeface="HSE Sans" panose="02000000000000000000" pitchFamily="2" charset="0"/>
            </a:endParaRPr>
          </a:p>
        </p:txBody>
      </p:sp>
      <p:sp>
        <p:nvSpPr>
          <p:cNvPr id="21" name="Диаграмма 7">
            <a:extLst>
              <a:ext uri="{FF2B5EF4-FFF2-40B4-BE49-F238E27FC236}">
                <a16:creationId xmlns:a16="http://schemas.microsoft.com/office/drawing/2014/main" id="{BCBBDD44-9DC9-F74E-979F-120A7BBD4EE1}"/>
              </a:ext>
            </a:extLst>
          </p:cNvPr>
          <p:cNvSpPr>
            <a:spLocks noGrp="1"/>
          </p:cNvSpPr>
          <p:nvPr>
            <p:ph type="chart" sz="quarter" idx="10"/>
          </p:nvPr>
        </p:nvSpPr>
        <p:spPr>
          <a:xfrm>
            <a:off x="5272097" y="1447790"/>
            <a:ext cx="6371768" cy="4289457"/>
          </a:xfrm>
          <a:prstGeom prst="rect">
            <a:avLst/>
          </a:prstGeom>
        </p:spPr>
        <p:txBody>
          <a:bodyPr/>
          <a:lstStyle/>
          <a:p>
            <a:endParaRPr lang="ru-RU"/>
          </a:p>
        </p:txBody>
      </p:sp>
      <p:sp>
        <p:nvSpPr>
          <p:cNvPr id="23" name="Текст 22">
            <a:extLst>
              <a:ext uri="{FF2B5EF4-FFF2-40B4-BE49-F238E27FC236}">
                <a16:creationId xmlns:a16="http://schemas.microsoft.com/office/drawing/2014/main" id="{7C68DF7B-E804-E44B-83DF-5DC36AF76F43}"/>
              </a:ext>
            </a:extLst>
          </p:cNvPr>
          <p:cNvSpPr>
            <a:spLocks noGrp="1"/>
          </p:cNvSpPr>
          <p:nvPr>
            <p:ph type="body" sz="quarter" idx="17" hasCustomPrompt="1"/>
          </p:nvPr>
        </p:nvSpPr>
        <p:spPr>
          <a:xfrm>
            <a:off x="585788" y="1447064"/>
            <a:ext cx="4322762" cy="703205"/>
          </a:xfrm>
          <a:prstGeom prst="rect">
            <a:avLst/>
          </a:prstGeom>
        </p:spPr>
        <p:txBody>
          <a:bodyPr>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en-GB" sz="1600" dirty="0">
                <a:solidFill>
                  <a:srgbClr val="102D69"/>
                </a:solidFill>
                <a:latin typeface="HSE Sans" panose="02000000000000000000" pitchFamily="2" charset="0"/>
              </a:rPr>
              <a:t>Name of graph. Please note that table titles should be smaller than headlines (16 </a:t>
            </a:r>
            <a:r>
              <a:rPr lang="en-GB" sz="1600" dirty="0" err="1">
                <a:solidFill>
                  <a:srgbClr val="102D69"/>
                </a:solidFill>
                <a:latin typeface="HSE Sans" panose="02000000000000000000" pitchFamily="2" charset="0"/>
              </a:rPr>
              <a:t>pt</a:t>
            </a:r>
            <a:r>
              <a:rPr lang="en-GB"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28" name="Текст 35">
            <a:extLst>
              <a:ext uri="{FF2B5EF4-FFF2-40B4-BE49-F238E27FC236}">
                <a16:creationId xmlns:a16="http://schemas.microsoft.com/office/drawing/2014/main" id="{89E931D8-2901-A54D-86EA-096E47B81880}"/>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
        <p:nvSpPr>
          <p:cNvPr id="16" name="Текст 37">
            <a:extLst>
              <a:ext uri="{FF2B5EF4-FFF2-40B4-BE49-F238E27FC236}">
                <a16:creationId xmlns:a16="http://schemas.microsoft.com/office/drawing/2014/main" id="{EB05FE86-9EEC-B64C-A6A4-0EF1E57F548F}"/>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8" name="Текст 39">
            <a:extLst>
              <a:ext uri="{FF2B5EF4-FFF2-40B4-BE49-F238E27FC236}">
                <a16:creationId xmlns:a16="http://schemas.microsoft.com/office/drawing/2014/main" id="{897B1CBC-D3E1-5F42-9E46-5C5D5982A1A4}"/>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9" name="Текст 39">
            <a:extLst>
              <a:ext uri="{FF2B5EF4-FFF2-40B4-BE49-F238E27FC236}">
                <a16:creationId xmlns:a16="http://schemas.microsoft.com/office/drawing/2014/main" id="{364269E6-245A-D54E-A8AD-14E29A03FAC1}"/>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764889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Цифры">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4" descr="Icon&#10;&#10;Description automatically generated">
            <a:extLst>
              <a:ext uri="{FF2B5EF4-FFF2-40B4-BE49-F238E27FC236}">
                <a16:creationId xmlns:a16="http://schemas.microsoft.com/office/drawing/2014/main" id="{E9A64721-E55E-8749-B29E-51DD8955936F}"/>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7" name="Straight Connector 19">
            <a:extLst>
              <a:ext uri="{FF2B5EF4-FFF2-40B4-BE49-F238E27FC236}">
                <a16:creationId xmlns:a16="http://schemas.microsoft.com/office/drawing/2014/main" id="{B0C162B7-B84F-874A-960E-31F512518C6E}"/>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8" name="Straight Connector 21">
            <a:extLst>
              <a:ext uri="{FF2B5EF4-FFF2-40B4-BE49-F238E27FC236}">
                <a16:creationId xmlns:a16="http://schemas.microsoft.com/office/drawing/2014/main" id="{1CB321BB-9FE3-294F-85D8-AA7DC75CA4AF}"/>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5">
            <a:extLst>
              <a:ext uri="{FF2B5EF4-FFF2-40B4-BE49-F238E27FC236}">
                <a16:creationId xmlns:a16="http://schemas.microsoft.com/office/drawing/2014/main" id="{0A610A45-8712-8A45-AFB3-931CF468EC32}"/>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0460EF6-ECAD-8941-8132-1B3E005D606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1" name="Straight Connector 59">
            <a:extLst>
              <a:ext uri="{FF2B5EF4-FFF2-40B4-BE49-F238E27FC236}">
                <a16:creationId xmlns:a16="http://schemas.microsoft.com/office/drawing/2014/main" id="{41AE56A2-5FAA-FD44-AE1A-338E1E304184}"/>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Заголовок 31">
            <a:extLst>
              <a:ext uri="{FF2B5EF4-FFF2-40B4-BE49-F238E27FC236}">
                <a16:creationId xmlns:a16="http://schemas.microsoft.com/office/drawing/2014/main" id="{3B28B62E-5EE9-834C-9BB6-BD66079B8164}"/>
              </a:ext>
            </a:extLst>
          </p:cNvPr>
          <p:cNvSpPr>
            <a:spLocks noGrp="1"/>
          </p:cNvSpPr>
          <p:nvPr>
            <p:ph type="title" hasCustomPrompt="1"/>
          </p:nvPr>
        </p:nvSpPr>
        <p:spPr>
          <a:xfrm>
            <a:off x="585897" y="1447790"/>
            <a:ext cx="11057955"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24" name="Текст 35">
            <a:extLst>
              <a:ext uri="{FF2B5EF4-FFF2-40B4-BE49-F238E27FC236}">
                <a16:creationId xmlns:a16="http://schemas.microsoft.com/office/drawing/2014/main" id="{621215DE-C1FD-2B4C-B236-AF679CF906BE}"/>
              </a:ext>
            </a:extLst>
          </p:cNvPr>
          <p:cNvSpPr>
            <a:spLocks noGrp="1"/>
          </p:cNvSpPr>
          <p:nvPr>
            <p:ph type="body" sz="quarter" idx="12" hasCustomPrompt="1"/>
          </p:nvPr>
        </p:nvSpPr>
        <p:spPr>
          <a:xfrm>
            <a:off x="575076" y="4103994"/>
            <a:ext cx="2758143" cy="156966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If you don’t have too much data, don’t worry. Provide several large figures with concise information explaining the figures. This can help you to present your data correctly and with some style.</a:t>
            </a:r>
            <a:endParaRPr lang="ru-RU" sz="1300" dirty="0">
              <a:latin typeface="HSE Sans" panose="02000000000000000000" pitchFamily="2" charset="0"/>
            </a:endParaRPr>
          </a:p>
        </p:txBody>
      </p:sp>
      <p:sp>
        <p:nvSpPr>
          <p:cNvPr id="25" name="Текст 35">
            <a:extLst>
              <a:ext uri="{FF2B5EF4-FFF2-40B4-BE49-F238E27FC236}">
                <a16:creationId xmlns:a16="http://schemas.microsoft.com/office/drawing/2014/main" id="{8BC2F90D-0CE0-574C-A7C1-EAA3E6F1AB56}"/>
              </a:ext>
            </a:extLst>
          </p:cNvPr>
          <p:cNvSpPr>
            <a:spLocks noGrp="1"/>
          </p:cNvSpPr>
          <p:nvPr>
            <p:ph type="body" sz="quarter" idx="16" hasCustomPrompt="1"/>
          </p:nvPr>
        </p:nvSpPr>
        <p:spPr>
          <a:xfrm>
            <a:off x="4047007" y="4103994"/>
            <a:ext cx="2757612" cy="156966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If you don’t have too much data, don’t worry. Provide several large figures with concise information explaining the figures. This can help you to present your data correctly and with some style.</a:t>
            </a:r>
            <a:endParaRPr lang="ru-RU" sz="1300" dirty="0">
              <a:latin typeface="HSE Sans" panose="02000000000000000000" pitchFamily="2" charset="0"/>
            </a:endParaRPr>
          </a:p>
        </p:txBody>
      </p:sp>
      <p:sp>
        <p:nvSpPr>
          <p:cNvPr id="26" name="Текст 35">
            <a:extLst>
              <a:ext uri="{FF2B5EF4-FFF2-40B4-BE49-F238E27FC236}">
                <a16:creationId xmlns:a16="http://schemas.microsoft.com/office/drawing/2014/main" id="{239E188B-2696-8A48-9F8A-36223EEF61E9}"/>
              </a:ext>
            </a:extLst>
          </p:cNvPr>
          <p:cNvSpPr>
            <a:spLocks noGrp="1"/>
          </p:cNvSpPr>
          <p:nvPr>
            <p:ph type="body" sz="quarter" idx="17" hasCustomPrompt="1"/>
          </p:nvPr>
        </p:nvSpPr>
        <p:spPr>
          <a:xfrm>
            <a:off x="7518938" y="4103994"/>
            <a:ext cx="2757612" cy="156966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If you don’t have too much data, don’t worry. Provide several large figures with concise information explaining the figures. This can help you to present your data correctly and with some style.</a:t>
            </a:r>
            <a:endParaRPr lang="ru-RU" sz="1300" dirty="0">
              <a:latin typeface="HSE Sans" panose="02000000000000000000" pitchFamily="2" charset="0"/>
            </a:endParaRPr>
          </a:p>
        </p:txBody>
      </p:sp>
      <p:sp>
        <p:nvSpPr>
          <p:cNvPr id="28" name="Текст 27">
            <a:extLst>
              <a:ext uri="{FF2B5EF4-FFF2-40B4-BE49-F238E27FC236}">
                <a16:creationId xmlns:a16="http://schemas.microsoft.com/office/drawing/2014/main" id="{379BF4C6-F899-294C-B88E-8363AFBEEC2A}"/>
              </a:ext>
            </a:extLst>
          </p:cNvPr>
          <p:cNvSpPr>
            <a:spLocks noGrp="1"/>
          </p:cNvSpPr>
          <p:nvPr>
            <p:ph type="body" sz="quarter" idx="18" hasCustomPrompt="1"/>
          </p:nvPr>
        </p:nvSpPr>
        <p:spPr>
          <a:xfrm>
            <a:off x="575076" y="2710235"/>
            <a:ext cx="2758143" cy="1164116"/>
          </a:xfrm>
          <a:prstGeom prst="rect">
            <a:avLst/>
          </a:prstGeo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152</a:t>
            </a:r>
            <a:endParaRPr lang="ru-RU" dirty="0"/>
          </a:p>
        </p:txBody>
      </p:sp>
      <p:sp>
        <p:nvSpPr>
          <p:cNvPr id="29" name="Текст 27">
            <a:extLst>
              <a:ext uri="{FF2B5EF4-FFF2-40B4-BE49-F238E27FC236}">
                <a16:creationId xmlns:a16="http://schemas.microsoft.com/office/drawing/2014/main" id="{DE7F352B-F6D9-B545-A835-443A55956E74}"/>
              </a:ext>
            </a:extLst>
          </p:cNvPr>
          <p:cNvSpPr>
            <a:spLocks noGrp="1"/>
          </p:cNvSpPr>
          <p:nvPr>
            <p:ph type="body" sz="quarter" idx="19" hasCustomPrompt="1"/>
          </p:nvPr>
        </p:nvSpPr>
        <p:spPr>
          <a:xfrm>
            <a:off x="4047007" y="2710235"/>
            <a:ext cx="2758143" cy="1164116"/>
          </a:xfrm>
          <a:prstGeom prst="rect">
            <a:avLst/>
          </a:prstGeo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95</a:t>
            </a:r>
            <a:endParaRPr lang="ru-RU" dirty="0"/>
          </a:p>
        </p:txBody>
      </p:sp>
      <p:sp>
        <p:nvSpPr>
          <p:cNvPr id="30" name="Текст 27">
            <a:extLst>
              <a:ext uri="{FF2B5EF4-FFF2-40B4-BE49-F238E27FC236}">
                <a16:creationId xmlns:a16="http://schemas.microsoft.com/office/drawing/2014/main" id="{D1D5AF9F-C1B0-7842-8789-1DB8963D981B}"/>
              </a:ext>
            </a:extLst>
          </p:cNvPr>
          <p:cNvSpPr>
            <a:spLocks noGrp="1"/>
          </p:cNvSpPr>
          <p:nvPr>
            <p:ph type="body" sz="quarter" idx="20" hasCustomPrompt="1"/>
          </p:nvPr>
        </p:nvSpPr>
        <p:spPr>
          <a:xfrm>
            <a:off x="7518938" y="2710235"/>
            <a:ext cx="2758143" cy="1164116"/>
          </a:xfrm>
          <a:prstGeom prst="rect">
            <a:avLst/>
          </a:prstGeo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284</a:t>
            </a:r>
            <a:endParaRPr lang="ru-RU" dirty="0"/>
          </a:p>
        </p:txBody>
      </p:sp>
      <p:sp>
        <p:nvSpPr>
          <p:cNvPr id="18" name="Текст 37">
            <a:extLst>
              <a:ext uri="{FF2B5EF4-FFF2-40B4-BE49-F238E27FC236}">
                <a16:creationId xmlns:a16="http://schemas.microsoft.com/office/drawing/2014/main" id="{37B4962B-A5BA-AB4F-AFB3-5BF3A0AD0352}"/>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9" name="Текст 39">
            <a:extLst>
              <a:ext uri="{FF2B5EF4-FFF2-40B4-BE49-F238E27FC236}">
                <a16:creationId xmlns:a16="http://schemas.microsoft.com/office/drawing/2014/main" id="{78AD85C2-6CFD-A94C-8134-2B3392A33196}"/>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0" name="Текст 39">
            <a:extLst>
              <a:ext uri="{FF2B5EF4-FFF2-40B4-BE49-F238E27FC236}">
                <a16:creationId xmlns:a16="http://schemas.microsoft.com/office/drawing/2014/main" id="{C50CF571-E523-5440-B1C9-D74160206AED}"/>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2057052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Таблица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5425806-16DD-844E-927C-26E7143A9ED8}"/>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6" name="Straight Connector 19">
            <a:extLst>
              <a:ext uri="{FF2B5EF4-FFF2-40B4-BE49-F238E27FC236}">
                <a16:creationId xmlns:a16="http://schemas.microsoft.com/office/drawing/2014/main" id="{479746FF-3282-DF46-9D7C-D80431604A55}"/>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7" name="Straight Connector 21">
            <a:extLst>
              <a:ext uri="{FF2B5EF4-FFF2-40B4-BE49-F238E27FC236}">
                <a16:creationId xmlns:a16="http://schemas.microsoft.com/office/drawing/2014/main" id="{51B44297-B0E7-D74D-B291-D39A0D468B42}"/>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8" name="Straight Connector 25">
            <a:extLst>
              <a:ext uri="{FF2B5EF4-FFF2-40B4-BE49-F238E27FC236}">
                <a16:creationId xmlns:a16="http://schemas.microsoft.com/office/drawing/2014/main" id="{0EA4A057-F0CB-E04F-B472-4A1ABFB64C66}"/>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64502F5-56EE-354B-A3B1-E79F8B005172}"/>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0" name="Straight Connector 59">
            <a:extLst>
              <a:ext uri="{FF2B5EF4-FFF2-40B4-BE49-F238E27FC236}">
                <a16:creationId xmlns:a16="http://schemas.microsoft.com/office/drawing/2014/main" id="{A80E0956-5C10-CC40-A426-CBD2E0C4158E}"/>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5" name="Текст 22">
            <a:extLst>
              <a:ext uri="{FF2B5EF4-FFF2-40B4-BE49-F238E27FC236}">
                <a16:creationId xmlns:a16="http://schemas.microsoft.com/office/drawing/2014/main" id="{51340CB4-0355-3640-A212-F684523CDCCF}"/>
              </a:ext>
            </a:extLst>
          </p:cNvPr>
          <p:cNvSpPr>
            <a:spLocks noGrp="1"/>
          </p:cNvSpPr>
          <p:nvPr>
            <p:ph type="body" sz="quarter" idx="17" hasCustomPrompt="1"/>
          </p:nvPr>
        </p:nvSpPr>
        <p:spPr>
          <a:xfrm>
            <a:off x="585787" y="1447065"/>
            <a:ext cx="11058065" cy="307778"/>
          </a:xfrm>
          <a:prstGeom prst="rect">
            <a:avLst/>
          </a:prstGeom>
        </p:spPr>
        <p:txBody>
          <a:bodyPr lIns="0" tIns="0" rIns="0" bIns="0">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en-US" sz="1600" dirty="0">
                <a:solidFill>
                  <a:srgbClr val="102D69"/>
                </a:solidFill>
                <a:latin typeface="HSE Sans" panose="02000000000000000000" pitchFamily="2" charset="0"/>
              </a:rPr>
              <a:t>Name of table</a:t>
            </a:r>
            <a:r>
              <a:rPr lang="ru-RU" sz="1600" dirty="0">
                <a:solidFill>
                  <a:srgbClr val="102D69"/>
                </a:solidFill>
                <a:latin typeface="HSE Sans" panose="02000000000000000000" pitchFamily="2" charset="0"/>
              </a:rPr>
              <a:t>. </a:t>
            </a:r>
            <a:r>
              <a:rPr lang="en-US" sz="1600" dirty="0">
                <a:solidFill>
                  <a:srgbClr val="102D69"/>
                </a:solidFill>
                <a:latin typeface="HSE Sans" panose="02000000000000000000" pitchFamily="2" charset="0"/>
              </a:rPr>
              <a:t>Please note that the name of the table should be smaller than headlines (16 </a:t>
            </a:r>
            <a:r>
              <a:rPr lang="en-US" sz="1600" dirty="0" err="1">
                <a:solidFill>
                  <a:srgbClr val="102D69"/>
                </a:solidFill>
                <a:latin typeface="HSE Sans" panose="02000000000000000000" pitchFamily="2" charset="0"/>
              </a:rPr>
              <a:t>pt</a:t>
            </a:r>
            <a:r>
              <a:rPr lang="en-US"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17" name="Текст 16">
            <a:extLst>
              <a:ext uri="{FF2B5EF4-FFF2-40B4-BE49-F238E27FC236}">
                <a16:creationId xmlns:a16="http://schemas.microsoft.com/office/drawing/2014/main" id="{8C6F2EA4-CEDC-324C-9C06-8713118041EB}"/>
              </a:ext>
            </a:extLst>
          </p:cNvPr>
          <p:cNvSpPr>
            <a:spLocks noGrp="1"/>
          </p:cNvSpPr>
          <p:nvPr>
            <p:ph type="body" sz="quarter" idx="18" hasCustomPrompt="1"/>
          </p:nvPr>
        </p:nvSpPr>
        <p:spPr>
          <a:xfrm>
            <a:off x="585788" y="5739189"/>
            <a:ext cx="6824303" cy="703205"/>
          </a:xfrm>
          <a:prstGeom prst="rect">
            <a:avLst/>
          </a:prstGeom>
        </p:spPr>
        <p:txBody>
          <a:bodyPr lIns="0" tIns="0" rIns="0" bIns="0">
            <a:normAutofit/>
          </a:bodyPr>
          <a:lstStyle>
            <a:lvl1pPr marL="0" marR="0" indent="0" algn="l" defTabSz="914400" rtl="0" eaLnBrk="1" fontAlgn="auto" latinLnBrk="0" hangingPunct="1">
              <a:lnSpc>
                <a:spcPct val="100000"/>
              </a:lnSpc>
              <a:spcBef>
                <a:spcPts val="600"/>
              </a:spcBef>
              <a:spcAft>
                <a:spcPts val="0"/>
              </a:spcAft>
              <a:buClrTx/>
              <a:buSzTx/>
              <a:buFontTx/>
              <a:buNone/>
              <a:tabLst/>
              <a:defRPr sz="1300" b="0" i="0">
                <a:solidFill>
                  <a:srgbClr val="0E2D69"/>
                </a:solidFill>
                <a:latin typeface="HSE Sans" panose="02000000000000000000" pitchFamily="2" charset="0"/>
              </a:defRPr>
            </a:lvl1pPr>
            <a:lvl2pPr>
              <a:defRPr sz="1300" b="0" i="0">
                <a:solidFill>
                  <a:srgbClr val="0E2D69"/>
                </a:solidFill>
                <a:latin typeface="HSE Sans" panose="02000000000000000000" pitchFamily="2" charset="0"/>
              </a:defRPr>
            </a:lvl2pPr>
            <a:lvl3pPr>
              <a:defRPr sz="1300" b="0" i="0">
                <a:solidFill>
                  <a:srgbClr val="0E2D69"/>
                </a:solidFill>
                <a:latin typeface="HSE Sans" panose="02000000000000000000" pitchFamily="2" charset="0"/>
              </a:defRPr>
            </a:lvl3pPr>
            <a:lvl4pPr>
              <a:defRPr sz="1300" b="0" i="0">
                <a:solidFill>
                  <a:srgbClr val="0E2D69"/>
                </a:solidFill>
                <a:latin typeface="HSE Sans" panose="02000000000000000000" pitchFamily="2" charset="0"/>
              </a:defRPr>
            </a:lvl4pPr>
            <a:lvl5pPr>
              <a:defRPr sz="1300" b="0" i="0">
                <a:solidFill>
                  <a:srgbClr val="0E2D69"/>
                </a:solidFill>
                <a:latin typeface="HSE Sans" panose="02000000000000000000" pitchFamily="2" charset="0"/>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300" b="0" dirty="0">
                <a:ln>
                  <a:noFill/>
                </a:ln>
                <a:latin typeface="HSE Sans" panose="02000000000000000000" pitchFamily="2" charset="0"/>
              </a:rPr>
              <a:t>We recommend using bold face with due care; try using bold face for important information. </a:t>
            </a:r>
            <a:r>
              <a:rPr lang="en-US" sz="1300" dirty="0">
                <a:latin typeface="HSE Sans" panose="02000000000000000000" pitchFamily="2" charset="0"/>
              </a:rPr>
              <a:t>Also, try not to use bold face with cell shading; one feature should be sufficient.</a:t>
            </a:r>
            <a:endParaRPr lang="en-RU" sz="1300" b="0" dirty="0">
              <a:ln>
                <a:noFill/>
              </a:ln>
              <a:latin typeface="HSE Sans" panose="02000000000000000000" pitchFamily="2" charset="0"/>
            </a:endParaRPr>
          </a:p>
        </p:txBody>
      </p:sp>
      <p:sp>
        <p:nvSpPr>
          <p:cNvPr id="19" name="Таблица 18">
            <a:extLst>
              <a:ext uri="{FF2B5EF4-FFF2-40B4-BE49-F238E27FC236}">
                <a16:creationId xmlns:a16="http://schemas.microsoft.com/office/drawing/2014/main" id="{7B291085-A9B9-D842-B1A7-96258FAF012C}"/>
              </a:ext>
            </a:extLst>
          </p:cNvPr>
          <p:cNvSpPr>
            <a:spLocks noGrp="1"/>
          </p:cNvSpPr>
          <p:nvPr>
            <p:ph type="tbl" sz="quarter" idx="19"/>
          </p:nvPr>
        </p:nvSpPr>
        <p:spPr>
          <a:xfrm>
            <a:off x="585787" y="1984076"/>
            <a:ext cx="11058527" cy="3519576"/>
          </a:xfrm>
          <a:prstGeom prst="rect">
            <a:avLst/>
          </a:prstGeom>
        </p:spPr>
        <p:txBody>
          <a:bodyPr/>
          <a:lstStyle/>
          <a:p>
            <a:endParaRPr lang="ru-RU"/>
          </a:p>
        </p:txBody>
      </p:sp>
      <p:sp>
        <p:nvSpPr>
          <p:cNvPr id="16" name="Текст 37">
            <a:extLst>
              <a:ext uri="{FF2B5EF4-FFF2-40B4-BE49-F238E27FC236}">
                <a16:creationId xmlns:a16="http://schemas.microsoft.com/office/drawing/2014/main" id="{252B365F-6D89-0045-99CC-0F0D3EF2DA0F}"/>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8" name="Текст 39">
            <a:extLst>
              <a:ext uri="{FF2B5EF4-FFF2-40B4-BE49-F238E27FC236}">
                <a16:creationId xmlns:a16="http://schemas.microsoft.com/office/drawing/2014/main" id="{C9CC4AE0-EDCC-9A4F-97C4-4CAFF1F1EBCF}"/>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0" name="Текст 39">
            <a:extLst>
              <a:ext uri="{FF2B5EF4-FFF2-40B4-BE49-F238E27FC236}">
                <a16:creationId xmlns:a16="http://schemas.microsoft.com/office/drawing/2014/main" id="{185F6674-A1EC-1846-AEB5-DA4959807147}"/>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2440160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Таблица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id="{259ABC72-D738-1143-BF2A-D85AE9A4F73B}"/>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9" name="Straight Connector 19">
            <a:extLst>
              <a:ext uri="{FF2B5EF4-FFF2-40B4-BE49-F238E27FC236}">
                <a16:creationId xmlns:a16="http://schemas.microsoft.com/office/drawing/2014/main" id="{237A1E42-2FC3-8841-8C41-992C5BC2368D}"/>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id="{47503EA0-3883-E24D-9EB8-7B6175182929}"/>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id="{E0144DF2-9891-324D-B34E-AFA025FBCBF9}"/>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33F65D6-1072-F140-B6A5-758D7B595A92}"/>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id="{5F1F09D4-22FA-7B4B-9488-F8FDDCC2D447}"/>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8" name="Текст 22">
            <a:extLst>
              <a:ext uri="{FF2B5EF4-FFF2-40B4-BE49-F238E27FC236}">
                <a16:creationId xmlns:a16="http://schemas.microsoft.com/office/drawing/2014/main" id="{4D940599-2B77-CE47-91E6-CDB51ADE1840}"/>
              </a:ext>
            </a:extLst>
          </p:cNvPr>
          <p:cNvSpPr>
            <a:spLocks noGrp="1"/>
          </p:cNvSpPr>
          <p:nvPr>
            <p:ph type="body" sz="quarter" idx="17" hasCustomPrompt="1"/>
          </p:nvPr>
        </p:nvSpPr>
        <p:spPr>
          <a:xfrm>
            <a:off x="585787" y="1447064"/>
            <a:ext cx="7617877" cy="537011"/>
          </a:xfrm>
          <a:prstGeom prst="rect">
            <a:avLst/>
          </a:prstGeom>
        </p:spPr>
        <p:txBody>
          <a:bodyPr lIns="0" tIns="0" rIns="0" bIns="0">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en-US" sz="1600" dirty="0">
                <a:solidFill>
                  <a:srgbClr val="102D69"/>
                </a:solidFill>
                <a:latin typeface="HSE Sans" panose="02000000000000000000" pitchFamily="2" charset="0"/>
              </a:rPr>
              <a:t>Name of table</a:t>
            </a:r>
            <a:r>
              <a:rPr lang="ru-RU" sz="1600" dirty="0">
                <a:solidFill>
                  <a:srgbClr val="102D69"/>
                </a:solidFill>
                <a:latin typeface="HSE Sans" panose="02000000000000000000" pitchFamily="2" charset="0"/>
              </a:rPr>
              <a:t>. </a:t>
            </a:r>
            <a:r>
              <a:rPr lang="en-US" sz="1600" dirty="0">
                <a:solidFill>
                  <a:srgbClr val="102D69"/>
                </a:solidFill>
                <a:latin typeface="HSE Sans" panose="02000000000000000000" pitchFamily="2" charset="0"/>
              </a:rPr>
              <a:t>Please note that the name of the table should be smaller than headlines (16 </a:t>
            </a:r>
            <a:r>
              <a:rPr lang="en-US" sz="1600" dirty="0" err="1">
                <a:solidFill>
                  <a:srgbClr val="102D69"/>
                </a:solidFill>
                <a:latin typeface="HSE Sans" panose="02000000000000000000" pitchFamily="2" charset="0"/>
              </a:rPr>
              <a:t>pt</a:t>
            </a:r>
            <a:r>
              <a:rPr lang="en-US"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19" name="Текст 16">
            <a:extLst>
              <a:ext uri="{FF2B5EF4-FFF2-40B4-BE49-F238E27FC236}">
                <a16:creationId xmlns:a16="http://schemas.microsoft.com/office/drawing/2014/main" id="{A7333712-9DED-4F4B-B209-2F13075EDB3F}"/>
              </a:ext>
            </a:extLst>
          </p:cNvPr>
          <p:cNvSpPr>
            <a:spLocks noGrp="1"/>
          </p:cNvSpPr>
          <p:nvPr>
            <p:ph type="body" sz="quarter" idx="18" hasCustomPrompt="1"/>
          </p:nvPr>
        </p:nvSpPr>
        <p:spPr>
          <a:xfrm>
            <a:off x="585788" y="5739189"/>
            <a:ext cx="6824303" cy="703205"/>
          </a:xfrm>
          <a:prstGeom prst="rect">
            <a:avLst/>
          </a:prstGeom>
        </p:spPr>
        <p:txBody>
          <a:bodyPr lIns="0" tIns="0" rIns="0" bIns="0">
            <a:normAutofit/>
          </a:bodyPr>
          <a:lstStyle>
            <a:lvl1pPr marL="0" marR="0" indent="0" algn="l" defTabSz="914400" rtl="0" eaLnBrk="1" fontAlgn="auto" latinLnBrk="0" hangingPunct="1">
              <a:lnSpc>
                <a:spcPct val="100000"/>
              </a:lnSpc>
              <a:spcBef>
                <a:spcPts val="600"/>
              </a:spcBef>
              <a:spcAft>
                <a:spcPts val="0"/>
              </a:spcAft>
              <a:buClrTx/>
              <a:buSzTx/>
              <a:buFontTx/>
              <a:buNone/>
              <a:tabLst/>
              <a:defRPr sz="1300" b="0" i="0">
                <a:solidFill>
                  <a:srgbClr val="0E2D69"/>
                </a:solidFill>
                <a:latin typeface="HSE Sans" panose="02000000000000000000" pitchFamily="2" charset="0"/>
              </a:defRPr>
            </a:lvl1pPr>
            <a:lvl2pPr>
              <a:defRPr sz="1300" b="0" i="0">
                <a:solidFill>
                  <a:srgbClr val="0E2D69"/>
                </a:solidFill>
                <a:latin typeface="HSE Sans" panose="02000000000000000000" pitchFamily="2" charset="0"/>
              </a:defRPr>
            </a:lvl2pPr>
            <a:lvl3pPr>
              <a:defRPr sz="1300" b="0" i="0">
                <a:solidFill>
                  <a:srgbClr val="0E2D69"/>
                </a:solidFill>
                <a:latin typeface="HSE Sans" panose="02000000000000000000" pitchFamily="2" charset="0"/>
              </a:defRPr>
            </a:lvl3pPr>
            <a:lvl4pPr>
              <a:defRPr sz="1300" b="0" i="0">
                <a:solidFill>
                  <a:srgbClr val="0E2D69"/>
                </a:solidFill>
                <a:latin typeface="HSE Sans" panose="02000000000000000000" pitchFamily="2" charset="0"/>
              </a:defRPr>
            </a:lvl4pPr>
            <a:lvl5pPr>
              <a:defRPr sz="1300" b="0" i="0">
                <a:solidFill>
                  <a:srgbClr val="0E2D69"/>
                </a:solidFill>
                <a:latin typeface="HSE Sans" panose="02000000000000000000" pitchFamily="2" charset="0"/>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300" b="0" dirty="0">
                <a:ln>
                  <a:noFill/>
                </a:ln>
                <a:latin typeface="HSE Sans" panose="02000000000000000000" pitchFamily="2" charset="0"/>
              </a:rPr>
              <a:t>We recommend using bold face with due care; try using bold face for important information. </a:t>
            </a:r>
            <a:r>
              <a:rPr lang="en-US" sz="1300" dirty="0">
                <a:latin typeface="HSE Sans" panose="02000000000000000000" pitchFamily="2" charset="0"/>
              </a:rPr>
              <a:t>Also, try not to use bold face with cell shading; one feature should be sufficient.</a:t>
            </a:r>
            <a:endParaRPr lang="en-RU" sz="1300" b="0" dirty="0">
              <a:ln>
                <a:noFill/>
              </a:ln>
              <a:latin typeface="HSE Sans" panose="02000000000000000000" pitchFamily="2" charset="0"/>
            </a:endParaRPr>
          </a:p>
        </p:txBody>
      </p:sp>
      <p:sp>
        <p:nvSpPr>
          <p:cNvPr id="20" name="Таблица 18">
            <a:extLst>
              <a:ext uri="{FF2B5EF4-FFF2-40B4-BE49-F238E27FC236}">
                <a16:creationId xmlns:a16="http://schemas.microsoft.com/office/drawing/2014/main" id="{DD467C42-8209-B740-8419-DBB6A6F7D5EE}"/>
              </a:ext>
            </a:extLst>
          </p:cNvPr>
          <p:cNvSpPr>
            <a:spLocks noGrp="1"/>
          </p:cNvSpPr>
          <p:nvPr>
            <p:ph type="tbl" sz="quarter" idx="19"/>
          </p:nvPr>
        </p:nvSpPr>
        <p:spPr>
          <a:xfrm>
            <a:off x="585787" y="2208362"/>
            <a:ext cx="7617895" cy="3295290"/>
          </a:xfrm>
          <a:prstGeom prst="rect">
            <a:avLst/>
          </a:prstGeom>
        </p:spPr>
        <p:txBody>
          <a:bodyPr/>
          <a:lstStyle/>
          <a:p>
            <a:endParaRPr lang="ru-RU"/>
          </a:p>
        </p:txBody>
      </p:sp>
      <p:sp>
        <p:nvSpPr>
          <p:cNvPr id="21" name="Текст 35">
            <a:extLst>
              <a:ext uri="{FF2B5EF4-FFF2-40B4-BE49-F238E27FC236}">
                <a16:creationId xmlns:a16="http://schemas.microsoft.com/office/drawing/2014/main" id="{B4309850-76EA-224C-A9E2-B6BBDBF99DE2}"/>
              </a:ext>
            </a:extLst>
          </p:cNvPr>
          <p:cNvSpPr>
            <a:spLocks noGrp="1"/>
          </p:cNvSpPr>
          <p:nvPr>
            <p:ph type="body" sz="quarter" idx="12" hasCustomPrompt="1"/>
          </p:nvPr>
        </p:nvSpPr>
        <p:spPr>
          <a:xfrm>
            <a:off x="8686807" y="2208363"/>
            <a:ext cx="2930666" cy="2570672"/>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
        <p:nvSpPr>
          <p:cNvPr id="16" name="Текст 37">
            <a:extLst>
              <a:ext uri="{FF2B5EF4-FFF2-40B4-BE49-F238E27FC236}">
                <a16:creationId xmlns:a16="http://schemas.microsoft.com/office/drawing/2014/main" id="{6809E15B-CD0E-2F47-B500-B457A9CCBB37}"/>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id="{7E0B9771-35DC-D24C-B598-648DE6F8DE64}"/>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3" name="Текст 39">
            <a:extLst>
              <a:ext uri="{FF2B5EF4-FFF2-40B4-BE49-F238E27FC236}">
                <a16:creationId xmlns:a16="http://schemas.microsoft.com/office/drawing/2014/main" id="{5B1ACD18-BD14-2B4B-BA0A-46A5167E2C75}"/>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23677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50601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4" r:id="rId7"/>
    <p:sldLayoutId id="2147483655" r:id="rId8"/>
    <p:sldLayoutId id="2147483656" r:id="rId9"/>
    <p:sldLayoutId id="2147483658" r:id="rId10"/>
    <p:sldLayoutId id="2147483657"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0.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0.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D95C0D-D7DC-EF40-9E45-F5F0A4817CD2}"/>
              </a:ext>
            </a:extLst>
          </p:cNvPr>
          <p:cNvSpPr>
            <a:spLocks noGrp="1"/>
          </p:cNvSpPr>
          <p:nvPr>
            <p:ph type="title"/>
          </p:nvPr>
        </p:nvSpPr>
        <p:spPr>
          <a:xfrm>
            <a:off x="1027968" y="2716699"/>
            <a:ext cx="5347195" cy="2589375"/>
          </a:xfrm>
        </p:spPr>
        <p:txBody>
          <a:bodyPr>
            <a:noAutofit/>
          </a:bodyPr>
          <a:lstStyle/>
          <a:p>
            <a:pPr algn="ctr"/>
            <a:r>
              <a:rPr lang="ru-RU" sz="2400" b="1" dirty="0">
                <a:latin typeface="HSE Sans" panose="02000000000000000000" pitchFamily="50" charset="-52"/>
                <a:cs typeface="Arial" panose="020B0604020202020204" pitchFamily="34" charset="0"/>
              </a:rPr>
              <a:t>Научно-учебная группа</a:t>
            </a:r>
            <a:r>
              <a:rPr lang="ru-RU" sz="2400" dirty="0">
                <a:latin typeface="HSE Sans" panose="02000000000000000000" pitchFamily="50" charset="-52"/>
                <a:cs typeface="Arial" panose="020B0604020202020204" pitchFamily="34" charset="0"/>
              </a:rPr>
              <a:t> </a:t>
            </a:r>
            <a:br>
              <a:rPr lang="ru-RU" sz="2400" dirty="0">
                <a:latin typeface="HSE Sans" panose="02000000000000000000" pitchFamily="50" charset="-52"/>
                <a:cs typeface="Arial" panose="020B0604020202020204" pitchFamily="34" charset="0"/>
              </a:rPr>
            </a:br>
            <a:r>
              <a:rPr lang="ru-RU" sz="1800" dirty="0">
                <a:latin typeface="HSE Sans" panose="02000000000000000000" pitchFamily="50" charset="-52"/>
                <a:cs typeface="Arial" panose="020B0604020202020204" pitchFamily="34" charset="0"/>
              </a:rPr>
              <a:t>«</a:t>
            </a:r>
            <a:r>
              <a:rPr lang="ru-RU" sz="1800" b="1" dirty="0">
                <a:latin typeface="HSE Sans" panose="02000000000000000000" pitchFamily="50" charset="-52"/>
                <a:cs typeface="Arial" panose="020B0604020202020204" pitchFamily="34" charset="0"/>
              </a:rPr>
              <a:t>Управление надежностью на предприятиях</a:t>
            </a:r>
            <a:r>
              <a:rPr lang="ru-RU" sz="1800" dirty="0">
                <a:latin typeface="HSE Sans" panose="02000000000000000000" pitchFamily="50" charset="-52"/>
                <a:cs typeface="Arial" panose="020B0604020202020204" pitchFamily="34" charset="0"/>
              </a:rPr>
              <a:t>»</a:t>
            </a:r>
            <a:br>
              <a:rPr lang="ru-RU" sz="2000" dirty="0">
                <a:latin typeface="HSE Sans" panose="02000000000000000000" pitchFamily="50" charset="-52"/>
                <a:cs typeface="Arial" panose="020B0604020202020204" pitchFamily="34" charset="0"/>
              </a:rPr>
            </a:br>
            <a:br>
              <a:rPr lang="ru-RU" sz="2400" dirty="0">
                <a:latin typeface="HSE Sans" panose="02000000000000000000" pitchFamily="50" charset="-52"/>
                <a:cs typeface="Arial" panose="020B0604020202020204" pitchFamily="34" charset="0"/>
              </a:rPr>
            </a:br>
            <a:r>
              <a:rPr lang="ru-RU" sz="1400" dirty="0">
                <a:latin typeface="HSE Sans" panose="02000000000000000000" pitchFamily="50" charset="-52"/>
                <a:cs typeface="Arial" panose="020B0604020202020204" pitchFamily="34" charset="0"/>
              </a:rPr>
              <a:t>Доклад подготовлен в ходе проведения исследования </a:t>
            </a:r>
            <a:br>
              <a:rPr lang="ru-RU" sz="1400" dirty="0">
                <a:latin typeface="HSE Sans" panose="02000000000000000000" pitchFamily="50" charset="-52"/>
                <a:cs typeface="Arial" panose="020B0604020202020204" pitchFamily="34" charset="0"/>
              </a:rPr>
            </a:br>
            <a:r>
              <a:rPr lang="ru-RU" sz="1400" b="1" dirty="0">
                <a:latin typeface="HSE Sans" panose="02000000000000000000" pitchFamily="50" charset="-52"/>
                <a:cs typeface="Arial" panose="020B0604020202020204" pitchFamily="34" charset="0"/>
              </a:rPr>
              <a:t>Проект № 24-00-024 «Развитие методов прогнозирования показателей надежности электронных модулей» </a:t>
            </a:r>
            <a:br>
              <a:rPr lang="ru-RU" sz="1400" b="1" dirty="0">
                <a:latin typeface="HSE Sans" panose="02000000000000000000" pitchFamily="50" charset="-52"/>
                <a:cs typeface="Arial" panose="020B0604020202020204" pitchFamily="34" charset="0"/>
              </a:rPr>
            </a:br>
            <a:r>
              <a:rPr lang="ru-RU" sz="1400" b="1" dirty="0">
                <a:latin typeface="HSE Sans" panose="02000000000000000000" pitchFamily="50" charset="-52"/>
                <a:cs typeface="Arial" panose="020B0604020202020204" pitchFamily="34" charset="0"/>
              </a:rPr>
              <a:t>в рамках Программы «Научный фонд Национального исследовательского университета </a:t>
            </a:r>
            <a:br>
              <a:rPr lang="ru-RU" sz="1400" b="1" dirty="0">
                <a:latin typeface="HSE Sans" panose="02000000000000000000" pitchFamily="50" charset="-52"/>
                <a:cs typeface="Arial" panose="020B0604020202020204" pitchFamily="34" charset="0"/>
              </a:rPr>
            </a:br>
            <a:r>
              <a:rPr lang="ru-RU" sz="1400" b="1" dirty="0">
                <a:latin typeface="HSE Sans" panose="02000000000000000000" pitchFamily="50" charset="-52"/>
                <a:cs typeface="Arial" panose="020B0604020202020204" pitchFamily="34" charset="0"/>
              </a:rPr>
              <a:t>«Высшая школа экономики» (НИУ ВШЭ)» в 2025 г.</a:t>
            </a:r>
            <a:endParaRPr lang="ru-RU" sz="2400" dirty="0">
              <a:latin typeface="HSE Sans" panose="02000000000000000000" pitchFamily="50" charset="-52"/>
              <a:cs typeface="Arial" panose="020B0604020202020204" pitchFamily="34" charset="0"/>
            </a:endParaRPr>
          </a:p>
        </p:txBody>
      </p:sp>
      <p:sp>
        <p:nvSpPr>
          <p:cNvPr id="3" name="Текст 2">
            <a:extLst>
              <a:ext uri="{FF2B5EF4-FFF2-40B4-BE49-F238E27FC236}">
                <a16:creationId xmlns:a16="http://schemas.microsoft.com/office/drawing/2014/main" id="{2B85EA7E-BEC4-B745-B2A8-D4E4AFC614FC}"/>
              </a:ext>
            </a:extLst>
          </p:cNvPr>
          <p:cNvSpPr>
            <a:spLocks noGrp="1"/>
          </p:cNvSpPr>
          <p:nvPr>
            <p:ph type="body" sz="quarter" idx="10"/>
          </p:nvPr>
        </p:nvSpPr>
        <p:spPr/>
        <p:txBody>
          <a:bodyPr/>
          <a:lstStyle/>
          <a:p>
            <a:r>
              <a:rPr lang="ru-RU" dirty="0">
                <a:latin typeface="HSE Sans" panose="02000000000000000000" pitchFamily="50" charset="-52"/>
                <a:cs typeface="Arial" panose="020B0604020202020204" pitchFamily="34" charset="0"/>
              </a:rPr>
              <a:t>Департамент </a:t>
            </a:r>
            <a:br>
              <a:rPr lang="ru-RU" dirty="0">
                <a:latin typeface="HSE Sans" panose="02000000000000000000" pitchFamily="50" charset="-52"/>
                <a:cs typeface="Arial" panose="020B0604020202020204" pitchFamily="34" charset="0"/>
              </a:rPr>
            </a:br>
            <a:r>
              <a:rPr lang="ru-RU" dirty="0">
                <a:latin typeface="HSE Sans" panose="02000000000000000000" pitchFamily="50" charset="-52"/>
                <a:cs typeface="Arial" panose="020B0604020202020204" pitchFamily="34" charset="0"/>
              </a:rPr>
              <a:t>электронной инженерии</a:t>
            </a:r>
          </a:p>
        </p:txBody>
      </p:sp>
      <p:sp>
        <p:nvSpPr>
          <p:cNvPr id="4" name="Текст 3">
            <a:extLst>
              <a:ext uri="{FF2B5EF4-FFF2-40B4-BE49-F238E27FC236}">
                <a16:creationId xmlns:a16="http://schemas.microsoft.com/office/drawing/2014/main" id="{DB8D49EC-434A-5443-AC3F-85F01995E632}"/>
              </a:ext>
            </a:extLst>
          </p:cNvPr>
          <p:cNvSpPr>
            <a:spLocks noGrp="1"/>
          </p:cNvSpPr>
          <p:nvPr>
            <p:ph type="body" sz="quarter" idx="11"/>
          </p:nvPr>
        </p:nvSpPr>
        <p:spPr/>
        <p:txBody>
          <a:bodyPr>
            <a:normAutofit/>
          </a:bodyPr>
          <a:lstStyle/>
          <a:p>
            <a:r>
              <a:rPr lang="ru-RU" dirty="0">
                <a:latin typeface="HSE Sans" panose="02000000000000000000" pitchFamily="50" charset="-52"/>
                <a:cs typeface="Arial" panose="020B0604020202020204" pitchFamily="34" charset="0"/>
              </a:rPr>
              <a:t>Московский институт электроники и математики им. А.Н. Тихонова</a:t>
            </a:r>
          </a:p>
        </p:txBody>
      </p:sp>
      <p:sp>
        <p:nvSpPr>
          <p:cNvPr id="5" name="Текст 4">
            <a:extLst>
              <a:ext uri="{FF2B5EF4-FFF2-40B4-BE49-F238E27FC236}">
                <a16:creationId xmlns:a16="http://schemas.microsoft.com/office/drawing/2014/main" id="{C6FAE0FA-3CAF-BA4B-8F9F-5FEF3C2F3CC6}"/>
              </a:ext>
            </a:extLst>
          </p:cNvPr>
          <p:cNvSpPr>
            <a:spLocks noGrp="1"/>
          </p:cNvSpPr>
          <p:nvPr>
            <p:ph type="body" idx="12"/>
          </p:nvPr>
        </p:nvSpPr>
        <p:spPr/>
        <p:txBody>
          <a:bodyPr/>
          <a:lstStyle/>
          <a:p>
            <a:r>
              <a:rPr lang="ru-RU" dirty="0">
                <a:latin typeface="HSE Sans" panose="02000000000000000000" pitchFamily="50" charset="-52"/>
                <a:cs typeface="Arial" panose="020B0604020202020204" pitchFamily="34" charset="0"/>
              </a:rPr>
              <a:t>Москва</a:t>
            </a:r>
          </a:p>
          <a:p>
            <a:r>
              <a:rPr lang="ru-RU" dirty="0">
                <a:latin typeface="HSE Sans" panose="02000000000000000000" pitchFamily="50" charset="-52"/>
                <a:cs typeface="Arial" panose="020B0604020202020204" pitchFamily="34" charset="0"/>
              </a:rPr>
              <a:t>10.03.2025 г.</a:t>
            </a:r>
          </a:p>
        </p:txBody>
      </p:sp>
      <p:sp>
        <p:nvSpPr>
          <p:cNvPr id="6" name="Прямоугольник: скругленные углы 5">
            <a:extLst>
              <a:ext uri="{FF2B5EF4-FFF2-40B4-BE49-F238E27FC236}">
                <a16:creationId xmlns:a16="http://schemas.microsoft.com/office/drawing/2014/main" id="{9CEE9B9B-9B18-4E8B-B2FB-65BC4D08957A}"/>
              </a:ext>
            </a:extLst>
          </p:cNvPr>
          <p:cNvSpPr/>
          <p:nvPr/>
        </p:nvSpPr>
        <p:spPr>
          <a:xfrm>
            <a:off x="1027968" y="2461188"/>
            <a:ext cx="5347195" cy="2844887"/>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HSE Sans" panose="02000000000000000000" pitchFamily="50" charset="-52"/>
            </a:endParaRPr>
          </a:p>
        </p:txBody>
      </p:sp>
      <p:sp>
        <p:nvSpPr>
          <p:cNvPr id="8" name="Заголовок 1">
            <a:extLst>
              <a:ext uri="{FF2B5EF4-FFF2-40B4-BE49-F238E27FC236}">
                <a16:creationId xmlns:a16="http://schemas.microsoft.com/office/drawing/2014/main" id="{2D5AE6A7-279B-455A-B0A0-74BECF51F5A9}"/>
              </a:ext>
            </a:extLst>
          </p:cNvPr>
          <p:cNvSpPr txBox="1">
            <a:spLocks/>
          </p:cNvSpPr>
          <p:nvPr/>
        </p:nvSpPr>
        <p:spPr>
          <a:xfrm>
            <a:off x="6622991" y="2461188"/>
            <a:ext cx="4541041" cy="2851145"/>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300" b="0" i="0" kern="1200" baseline="0">
                <a:solidFill>
                  <a:srgbClr val="0E2D69"/>
                </a:solidFill>
                <a:latin typeface="HSE Sans" panose="02000000000000000000" pitchFamily="2" charset="0"/>
                <a:ea typeface="+mj-ea"/>
                <a:cs typeface="+mj-cs"/>
              </a:defRPr>
            </a:lvl1pPr>
          </a:lstStyle>
          <a:p>
            <a:pPr algn="ctr"/>
            <a:r>
              <a:rPr lang="ru-RU" sz="2000" b="1" dirty="0">
                <a:latin typeface="HSE Sans" panose="02000000000000000000" pitchFamily="50" charset="-52"/>
                <a:cs typeface="Arial" panose="020B0604020202020204" pitchFamily="34" charset="0"/>
              </a:rPr>
              <a:t>Доклад</a:t>
            </a:r>
            <a:r>
              <a:rPr lang="ru-RU" sz="2000" dirty="0">
                <a:latin typeface="HSE Sans" panose="02000000000000000000" pitchFamily="50" charset="-52"/>
                <a:cs typeface="Arial" panose="020B0604020202020204" pitchFamily="34" charset="0"/>
              </a:rPr>
              <a:t> </a:t>
            </a:r>
            <a:br>
              <a:rPr lang="ru-RU" sz="2000" dirty="0">
                <a:latin typeface="HSE Sans" panose="02000000000000000000" pitchFamily="50" charset="-52"/>
                <a:cs typeface="Arial" panose="020B0604020202020204" pitchFamily="34" charset="0"/>
              </a:rPr>
            </a:br>
            <a:r>
              <a:rPr lang="ru-RU" sz="1600" b="1" dirty="0">
                <a:latin typeface="HSE Sans" panose="02000000000000000000" pitchFamily="50" charset="-52"/>
                <a:cs typeface="Arial" panose="020B0604020202020204" pitchFamily="34" charset="0"/>
              </a:rPr>
              <a:t>«Обзор и анализ существующих международных методов, методик управления надежностью ЭМ и исследование их применимости на российских предприятиях»</a:t>
            </a:r>
            <a:br>
              <a:rPr lang="ru-RU" sz="1800" dirty="0">
                <a:latin typeface="HSE Sans" panose="02000000000000000000" pitchFamily="50" charset="-52"/>
                <a:cs typeface="Arial" panose="020B0604020202020204" pitchFamily="34" charset="0"/>
              </a:rPr>
            </a:br>
            <a:br>
              <a:rPr lang="ru-RU" sz="1800" dirty="0">
                <a:latin typeface="HSE Sans" panose="02000000000000000000" pitchFamily="50" charset="-52"/>
                <a:cs typeface="Arial" panose="020B0604020202020204" pitchFamily="34" charset="0"/>
              </a:rPr>
            </a:br>
            <a:endParaRPr lang="ru-RU" sz="1800" dirty="0">
              <a:latin typeface="HSE Sans" panose="02000000000000000000" pitchFamily="50" charset="-52"/>
              <a:cs typeface="Arial" panose="020B0604020202020204" pitchFamily="34" charset="0"/>
            </a:endParaRPr>
          </a:p>
          <a:p>
            <a:pPr algn="ctr"/>
            <a:endParaRPr lang="ru-RU" sz="1200" b="1" dirty="0">
              <a:latin typeface="HSE Sans" panose="02000000000000000000" pitchFamily="50" charset="-52"/>
              <a:cs typeface="Arial" panose="020B0604020202020204" pitchFamily="34" charset="0"/>
            </a:endParaRPr>
          </a:p>
          <a:p>
            <a:pPr algn="ctr"/>
            <a:r>
              <a:rPr lang="ru-RU" sz="1400" b="1" dirty="0">
                <a:latin typeface="HSE Sans" panose="02000000000000000000" pitchFamily="50" charset="-52"/>
                <a:cs typeface="Arial" panose="020B0604020202020204" pitchFamily="34" charset="0"/>
              </a:rPr>
              <a:t>Докладчик</a:t>
            </a:r>
            <a:r>
              <a:rPr lang="ru-RU" sz="1400" dirty="0">
                <a:latin typeface="HSE Sans" panose="02000000000000000000" pitchFamily="50" charset="-52"/>
                <a:cs typeface="Arial" panose="020B0604020202020204" pitchFamily="34" charset="0"/>
              </a:rPr>
              <a:t> </a:t>
            </a:r>
            <a:br>
              <a:rPr lang="ru-RU" sz="1400" dirty="0">
                <a:latin typeface="HSE Sans" panose="02000000000000000000" pitchFamily="50" charset="-52"/>
                <a:cs typeface="Arial" panose="020B0604020202020204" pitchFamily="34" charset="0"/>
              </a:rPr>
            </a:br>
            <a:r>
              <a:rPr lang="ru-RU" sz="1400" dirty="0">
                <a:latin typeface="HSE Sans" panose="02000000000000000000" pitchFamily="50" charset="-52"/>
                <a:cs typeface="Arial" panose="020B0604020202020204" pitchFamily="34" charset="0"/>
              </a:rPr>
              <a:t>Ландер Леонид Борисович</a:t>
            </a:r>
            <a:br>
              <a:rPr lang="ru-RU" sz="1400" dirty="0">
                <a:latin typeface="HSE Sans" panose="02000000000000000000" pitchFamily="50" charset="-52"/>
                <a:cs typeface="Arial" panose="020B0604020202020204" pitchFamily="34" charset="0"/>
              </a:rPr>
            </a:br>
            <a:r>
              <a:rPr lang="ru-RU" sz="1400" dirty="0">
                <a:latin typeface="HSE Sans" panose="02000000000000000000" pitchFamily="50" charset="-52"/>
                <a:cs typeface="Arial" panose="020B0604020202020204" pitchFamily="34" charset="0"/>
              </a:rPr>
              <a:t>аспирант 1 года обучения - ОП </a:t>
            </a:r>
            <a:r>
              <a:rPr lang="en-US" sz="1400" dirty="0">
                <a:latin typeface="HSE Sans" panose="02000000000000000000" pitchFamily="50" charset="-52"/>
                <a:cs typeface="Arial" panose="020B0604020202020204" pitchFamily="34" charset="0"/>
              </a:rPr>
              <a:t>“</a:t>
            </a:r>
            <a:r>
              <a:rPr lang="ru-RU" sz="1400" dirty="0">
                <a:latin typeface="HSE Sans" panose="02000000000000000000" pitchFamily="50" charset="-52"/>
                <a:cs typeface="Arial" panose="020B0604020202020204" pitchFamily="34" charset="0"/>
              </a:rPr>
              <a:t>Электроника, радиотехника и системы связи</a:t>
            </a:r>
            <a:r>
              <a:rPr lang="en-US" sz="1400" dirty="0">
                <a:latin typeface="HSE Sans" panose="02000000000000000000" pitchFamily="50" charset="-52"/>
                <a:cs typeface="Arial" panose="020B0604020202020204" pitchFamily="34" charset="0"/>
              </a:rPr>
              <a:t>”</a:t>
            </a:r>
            <a:endParaRPr lang="ru-RU" sz="1400" dirty="0">
              <a:latin typeface="HSE Sans" panose="02000000000000000000" pitchFamily="50" charset="-52"/>
              <a:cs typeface="Arial" panose="020B0604020202020204" pitchFamily="34" charset="0"/>
            </a:endParaRPr>
          </a:p>
        </p:txBody>
      </p:sp>
      <p:sp>
        <p:nvSpPr>
          <p:cNvPr id="10" name="Прямоугольник: скругленные углы 9">
            <a:extLst>
              <a:ext uri="{FF2B5EF4-FFF2-40B4-BE49-F238E27FC236}">
                <a16:creationId xmlns:a16="http://schemas.microsoft.com/office/drawing/2014/main" id="{1D54483D-1542-4DDB-95BB-44C3244848E8}"/>
              </a:ext>
            </a:extLst>
          </p:cNvPr>
          <p:cNvSpPr/>
          <p:nvPr/>
        </p:nvSpPr>
        <p:spPr>
          <a:xfrm>
            <a:off x="6622991" y="2461187"/>
            <a:ext cx="4541042" cy="2844887"/>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HSE Sans" panose="02000000000000000000" pitchFamily="50" charset="-52"/>
            </a:endParaRPr>
          </a:p>
        </p:txBody>
      </p:sp>
      <p:pic>
        <p:nvPicPr>
          <p:cNvPr id="9" name="Рисунок 8">
            <a:extLst>
              <a:ext uri="{FF2B5EF4-FFF2-40B4-BE49-F238E27FC236}">
                <a16:creationId xmlns:a16="http://schemas.microsoft.com/office/drawing/2014/main" id="{067A9845-6CAD-C484-4EEB-80F504514A50}"/>
              </a:ext>
            </a:extLst>
          </p:cNvPr>
          <p:cNvPicPr>
            <a:picLocks noChangeAspect="1"/>
          </p:cNvPicPr>
          <p:nvPr/>
        </p:nvPicPr>
        <p:blipFill>
          <a:blip r:embed="rId2"/>
          <a:stretch>
            <a:fillRect/>
          </a:stretch>
        </p:blipFill>
        <p:spPr>
          <a:xfrm>
            <a:off x="8495659" y="3715464"/>
            <a:ext cx="795703" cy="795703"/>
          </a:xfrm>
          <a:prstGeom prst="ellipse">
            <a:avLst/>
          </a:prstGeom>
          <a:ln>
            <a:noFill/>
          </a:ln>
          <a:effectLst/>
        </p:spPr>
      </p:pic>
    </p:spTree>
    <p:extLst>
      <p:ext uri="{BB962C8B-B14F-4D97-AF65-F5344CB8AC3E}">
        <p14:creationId xmlns:p14="http://schemas.microsoft.com/office/powerpoint/2010/main" val="2299456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BE091-08DD-848E-5A7B-246A7656CD92}"/>
            </a:ext>
          </a:extLst>
        </p:cNvPr>
        <p:cNvGrpSpPr/>
        <p:nvPr/>
      </p:nvGrpSpPr>
      <p:grpSpPr>
        <a:xfrm>
          <a:off x="0" y="0"/>
          <a:ext cx="0" cy="0"/>
          <a:chOff x="0" y="0"/>
          <a:chExt cx="0" cy="0"/>
        </a:xfrm>
      </p:grpSpPr>
      <p:sp>
        <p:nvSpPr>
          <p:cNvPr id="5" name="Текст 4">
            <a:extLst>
              <a:ext uri="{FF2B5EF4-FFF2-40B4-BE49-F238E27FC236}">
                <a16:creationId xmlns:a16="http://schemas.microsoft.com/office/drawing/2014/main" id="{41E7E9BB-6F71-D2A5-D1E1-6E013C362558}"/>
              </a:ext>
            </a:extLst>
          </p:cNvPr>
          <p:cNvSpPr>
            <a:spLocks noGrp="1"/>
          </p:cNvSpPr>
          <p:nvPr>
            <p:ph type="body" sz="quarter" idx="13"/>
          </p:nvPr>
        </p:nvSpPr>
        <p:spPr>
          <a:xfrm>
            <a:off x="1229555" y="497132"/>
            <a:ext cx="1901825" cy="645867"/>
          </a:xfrm>
        </p:spPr>
        <p:txBody>
          <a:bodyPr/>
          <a:lstStyle/>
          <a:p>
            <a:r>
              <a:rPr lang="ru-RU" dirty="0"/>
              <a:t>Московский институт электроники и математики им. А.Н. Тихонова</a:t>
            </a:r>
          </a:p>
        </p:txBody>
      </p:sp>
      <p:sp>
        <p:nvSpPr>
          <p:cNvPr id="6" name="Текст 5">
            <a:extLst>
              <a:ext uri="{FF2B5EF4-FFF2-40B4-BE49-F238E27FC236}">
                <a16:creationId xmlns:a16="http://schemas.microsoft.com/office/drawing/2014/main" id="{435F9FFF-B543-B171-2DA1-4E74526CEDD4}"/>
              </a:ext>
            </a:extLst>
          </p:cNvPr>
          <p:cNvSpPr>
            <a:spLocks noGrp="1"/>
          </p:cNvSpPr>
          <p:nvPr>
            <p:ph type="body" sz="quarter" idx="14"/>
          </p:nvPr>
        </p:nvSpPr>
        <p:spPr>
          <a:xfrm>
            <a:off x="3459163" y="497133"/>
            <a:ext cx="2472946" cy="408109"/>
          </a:xfrm>
        </p:spPr>
        <p:txBody>
          <a:bodyPr/>
          <a:lstStyle/>
          <a:p>
            <a:r>
              <a:rPr lang="ru-RU" sz="1000" dirty="0">
                <a:solidFill>
                  <a:srgbClr val="002060"/>
                </a:solidFill>
                <a:latin typeface="HSE Sans" panose="02000000000000000000" pitchFamily="50" charset="-52"/>
                <a:cs typeface="Arial" panose="020B0604020202020204" pitchFamily="34" charset="0"/>
              </a:rPr>
              <a:t>Управление надежностью </a:t>
            </a:r>
            <a:r>
              <a:rPr lang="ru-RU" dirty="0">
                <a:solidFill>
                  <a:srgbClr val="002060"/>
                </a:solidFill>
                <a:latin typeface="HSE Sans" panose="02000000000000000000" pitchFamily="50" charset="-52"/>
                <a:cs typeface="Arial" panose="020B0604020202020204" pitchFamily="34" charset="0"/>
              </a:rPr>
              <a:t>на предприятиях</a:t>
            </a:r>
            <a:endParaRPr lang="ru-RU" sz="1000" dirty="0">
              <a:solidFill>
                <a:srgbClr val="002060"/>
              </a:solidFill>
              <a:latin typeface="HSE Sans" panose="02000000000000000000" pitchFamily="50" charset="-52"/>
              <a:cs typeface="Arial" panose="020B0604020202020204" pitchFamily="34" charset="0"/>
            </a:endParaRPr>
          </a:p>
        </p:txBody>
      </p:sp>
      <p:sp>
        <p:nvSpPr>
          <p:cNvPr id="7" name="Текст 6">
            <a:extLst>
              <a:ext uri="{FF2B5EF4-FFF2-40B4-BE49-F238E27FC236}">
                <a16:creationId xmlns:a16="http://schemas.microsoft.com/office/drawing/2014/main" id="{FA6F42F8-4DAF-95F1-CBA9-B3F51BA745BA}"/>
              </a:ext>
            </a:extLst>
          </p:cNvPr>
          <p:cNvSpPr>
            <a:spLocks noGrp="1"/>
          </p:cNvSpPr>
          <p:nvPr>
            <p:ph type="body" sz="quarter" idx="15"/>
          </p:nvPr>
        </p:nvSpPr>
        <p:spPr>
          <a:xfrm>
            <a:off x="6259891" y="497133"/>
            <a:ext cx="3167887" cy="408109"/>
          </a:xfrm>
        </p:spPr>
        <p:txBody>
          <a:bodyPr/>
          <a:lstStyle/>
          <a:p>
            <a:r>
              <a:rPr lang="ru-RU" dirty="0"/>
              <a:t>Обзор и анализ существующих международных методов, методик управления надежностью ЭМ и исследование их применимости на российских предприятиях</a:t>
            </a:r>
          </a:p>
        </p:txBody>
      </p:sp>
      <p:pic>
        <p:nvPicPr>
          <p:cNvPr id="48" name="Picture 2" descr="Германия — Википедия">
            <a:extLst>
              <a:ext uri="{FF2B5EF4-FFF2-40B4-BE49-F238E27FC236}">
                <a16:creationId xmlns:a16="http://schemas.microsoft.com/office/drawing/2014/main" id="{6F9EA028-1159-6F62-2DA6-3F7C466FE6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388" y="2513159"/>
            <a:ext cx="1679479" cy="986124"/>
          </a:xfrm>
          <a:prstGeom prst="rect">
            <a:avLst/>
          </a:prstGeom>
          <a:noFill/>
          <a:extLst>
            <a:ext uri="{909E8E84-426E-40DD-AFC4-6F175D3DCCD1}">
              <a14:hiddenFill xmlns:a14="http://schemas.microsoft.com/office/drawing/2010/main">
                <a:solidFill>
                  <a:srgbClr val="FFFFFF"/>
                </a:solidFill>
              </a14:hiddenFill>
            </a:ext>
          </a:extLst>
        </p:spPr>
      </p:pic>
      <p:sp>
        <p:nvSpPr>
          <p:cNvPr id="49" name="Заголовок 2">
            <a:extLst>
              <a:ext uri="{FF2B5EF4-FFF2-40B4-BE49-F238E27FC236}">
                <a16:creationId xmlns:a16="http://schemas.microsoft.com/office/drawing/2014/main" id="{8360FF98-D27E-5945-0019-75EECE0D226D}"/>
              </a:ext>
            </a:extLst>
          </p:cNvPr>
          <p:cNvSpPr>
            <a:spLocks noGrp="1"/>
          </p:cNvSpPr>
          <p:nvPr>
            <p:ph type="title"/>
          </p:nvPr>
        </p:nvSpPr>
        <p:spPr>
          <a:xfrm>
            <a:off x="585898" y="1447791"/>
            <a:ext cx="6950366" cy="404864"/>
          </a:xfrm>
        </p:spPr>
        <p:txBody>
          <a:bodyPr>
            <a:normAutofit/>
          </a:bodyPr>
          <a:lstStyle/>
          <a:p>
            <a:r>
              <a:rPr lang="en-US" sz="2400" dirty="0"/>
              <a:t>Siemens SN29500</a:t>
            </a:r>
            <a:r>
              <a:rPr lang="ru-RU" sz="2400" dirty="0"/>
              <a:t> (Германия)</a:t>
            </a:r>
            <a:endParaRPr lang="en-US" sz="2400" dirty="0"/>
          </a:p>
        </p:txBody>
      </p:sp>
      <p:sp>
        <p:nvSpPr>
          <p:cNvPr id="51" name="Прямоугольник 50">
            <a:extLst>
              <a:ext uri="{FF2B5EF4-FFF2-40B4-BE49-F238E27FC236}">
                <a16:creationId xmlns:a16="http://schemas.microsoft.com/office/drawing/2014/main" id="{EC75E910-CDA8-F2C9-F00A-A3B92D125D85}"/>
              </a:ext>
            </a:extLst>
          </p:cNvPr>
          <p:cNvSpPr/>
          <p:nvPr/>
        </p:nvSpPr>
        <p:spPr>
          <a:xfrm>
            <a:off x="1068389" y="2512845"/>
            <a:ext cx="1679480" cy="986438"/>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C36A3739-4C78-20DD-5611-D78AB6C88785}"/>
                  </a:ext>
                </a:extLst>
              </p:cNvPr>
              <p:cNvSpPr txBox="1"/>
              <p:nvPr/>
            </p:nvSpPr>
            <p:spPr>
              <a:xfrm>
                <a:off x="3459163" y="2485848"/>
                <a:ext cx="2604211" cy="335156"/>
              </a:xfrm>
              <a:prstGeom prst="rect">
                <a:avLst/>
              </a:prstGeom>
              <a:noFill/>
            </p:spPr>
            <p:txBody>
              <a:bodyPr wrap="square">
                <a:spAutoFit/>
              </a:bodyPr>
              <a:lstStyle/>
              <a:p>
                <a:pPr algn="ctr">
                  <a:lnSpc>
                    <a:spcPct val="150000"/>
                  </a:lnSpc>
                </a:pPr>
                <a14:m>
                  <m:oMath xmlns:m="http://schemas.openxmlformats.org/officeDocument/2006/math">
                    <m:r>
                      <m:rPr>
                        <m:nor/>
                      </m:rPr>
                      <a:rPr lang="ru-RU" sz="1200" smtClean="0">
                        <a:latin typeface="Arial" panose="020B0604020202020204" pitchFamily="34" charset="0"/>
                        <a:cs typeface="Arial" panose="020B0604020202020204" pitchFamily="34" charset="0"/>
                      </a:rPr>
                      <m:t>оценка интенсивнос</m:t>
                    </m:r>
                  </m:oMath>
                </a14:m>
                <a:r>
                  <a:rPr lang="ru-RU" sz="1200" dirty="0">
                    <a:latin typeface="Arial" panose="020B0604020202020204" pitchFamily="34" charset="0"/>
                    <a:cs typeface="Arial" panose="020B0604020202020204" pitchFamily="34" charset="0"/>
                  </a:rPr>
                  <a:t>ти  отказов</a:t>
                </a:r>
              </a:p>
            </p:txBody>
          </p:sp>
        </mc:Choice>
        <mc:Fallback xmlns="">
          <p:sp>
            <p:nvSpPr>
              <p:cNvPr id="52" name="TextBox 51">
                <a:extLst>
                  <a:ext uri="{FF2B5EF4-FFF2-40B4-BE49-F238E27FC236}">
                    <a16:creationId xmlns:a16="http://schemas.microsoft.com/office/drawing/2014/main" id="{C36A3739-4C78-20DD-5611-D78AB6C88785}"/>
                  </a:ext>
                </a:extLst>
              </p:cNvPr>
              <p:cNvSpPr txBox="1">
                <a:spLocks noRot="1" noChangeAspect="1" noMove="1" noResize="1" noEditPoints="1" noAdjustHandles="1" noChangeArrowheads="1" noChangeShapeType="1" noTextEdit="1"/>
              </p:cNvSpPr>
              <p:nvPr/>
            </p:nvSpPr>
            <p:spPr>
              <a:xfrm>
                <a:off x="3459163" y="2485848"/>
                <a:ext cx="2604211" cy="335156"/>
              </a:xfrm>
              <a:prstGeom prst="rect">
                <a:avLst/>
              </a:prstGeom>
              <a:blipFill>
                <a:blip r:embed="rId4"/>
                <a:stretch>
                  <a:fillRect b="-10714"/>
                </a:stretch>
              </a:blipFill>
            </p:spPr>
            <p:txBody>
              <a:bodyPr/>
              <a:lstStyle/>
              <a:p>
                <a:r>
                  <a:rPr lang="ru-RU">
                    <a:noFill/>
                  </a:rPr>
                  <a:t> </a:t>
                </a:r>
              </a:p>
            </p:txBody>
          </p:sp>
        </mc:Fallback>
      </mc:AlternateContent>
      <p:sp>
        <p:nvSpPr>
          <p:cNvPr id="53" name="TextBox 52">
            <a:extLst>
              <a:ext uri="{FF2B5EF4-FFF2-40B4-BE49-F238E27FC236}">
                <a16:creationId xmlns:a16="http://schemas.microsoft.com/office/drawing/2014/main" id="{014FD504-2D8E-4B95-3D6B-BF4A66A35C3C}"/>
              </a:ext>
            </a:extLst>
          </p:cNvPr>
          <p:cNvSpPr txBox="1"/>
          <p:nvPr/>
        </p:nvSpPr>
        <p:spPr>
          <a:xfrm>
            <a:off x="6846086" y="2508617"/>
            <a:ext cx="3100020" cy="276999"/>
          </a:xfrm>
          <a:prstGeom prst="rect">
            <a:avLst/>
          </a:prstGeom>
          <a:noFill/>
        </p:spPr>
        <p:txBody>
          <a:bodyPr wrap="square">
            <a:spAutoFit/>
          </a:bodyPr>
          <a:lstStyle/>
          <a:p>
            <a:r>
              <a:rPr lang="ru-RU" sz="1200" dirty="0">
                <a:effectLst/>
                <a:latin typeface="Arial" panose="020B0604020202020204" pitchFamily="34" charset="0"/>
                <a:ea typeface="Times New Roman" panose="02020603050405020304" pitchFamily="18" charset="0"/>
                <a:cs typeface="Arial" panose="020B0604020202020204" pitchFamily="34" charset="0"/>
              </a:rPr>
              <a:t>интенсивность отказов </a:t>
            </a:r>
            <a:r>
              <a:rPr lang="en-US" sz="1200" dirty="0" err="1">
                <a:effectLst/>
                <a:latin typeface="Arial" panose="020B0604020202020204" pitchFamily="34" charset="0"/>
                <a:ea typeface="Times New Roman" panose="02020603050405020304" pitchFamily="18" charset="0"/>
                <a:cs typeface="Arial" panose="020B0604020202020204" pitchFamily="34" charset="0"/>
              </a:rPr>
              <a:t>i</a:t>
            </a:r>
            <a:r>
              <a:rPr lang="en-US" sz="1200" dirty="0">
                <a:effectLst/>
                <a:latin typeface="Arial" panose="020B0604020202020204" pitchFamily="34" charset="0"/>
                <a:ea typeface="Times New Roman" panose="02020603050405020304" pitchFamily="18" charset="0"/>
                <a:cs typeface="Arial" panose="020B0604020202020204" pitchFamily="34" charset="0"/>
              </a:rPr>
              <a:t>-</a:t>
            </a:r>
            <a:r>
              <a:rPr lang="ru-RU" sz="1200" dirty="0">
                <a:effectLst/>
                <a:latin typeface="Arial" panose="020B0604020202020204" pitchFamily="34" charset="0"/>
                <a:ea typeface="Times New Roman" panose="02020603050405020304" pitchFamily="18" charset="0"/>
                <a:cs typeface="Arial" panose="020B0604020202020204" pitchFamily="34" charset="0"/>
              </a:rPr>
              <a:t>го ЭРИ</a:t>
            </a:r>
            <a:endParaRPr lang="ru-RU" sz="1200" dirty="0">
              <a:latin typeface="Arial" panose="020B0604020202020204" pitchFamily="34" charset="0"/>
              <a:cs typeface="Arial" panose="020B0604020202020204" pitchFamily="34" charset="0"/>
            </a:endParaRPr>
          </a:p>
        </p:txBody>
      </p:sp>
      <p:sp>
        <p:nvSpPr>
          <p:cNvPr id="54" name="Овал 53">
            <a:extLst>
              <a:ext uri="{FF2B5EF4-FFF2-40B4-BE49-F238E27FC236}">
                <a16:creationId xmlns:a16="http://schemas.microsoft.com/office/drawing/2014/main" id="{3024A808-17EE-FFD1-2B29-D8C9F910C185}"/>
              </a:ext>
            </a:extLst>
          </p:cNvPr>
          <p:cNvSpPr/>
          <p:nvPr/>
        </p:nvSpPr>
        <p:spPr>
          <a:xfrm>
            <a:off x="5602893" y="3093213"/>
            <a:ext cx="493107" cy="504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5" name="Прямая со стрелкой 54">
            <a:extLst>
              <a:ext uri="{FF2B5EF4-FFF2-40B4-BE49-F238E27FC236}">
                <a16:creationId xmlns:a16="http://schemas.microsoft.com/office/drawing/2014/main" id="{76423E6C-D4EA-B6EE-7306-004FDAAD5523}"/>
              </a:ext>
            </a:extLst>
          </p:cNvPr>
          <p:cNvCxnSpPr>
            <a:cxnSpLocks/>
          </p:cNvCxnSpPr>
          <p:nvPr/>
        </p:nvCxnSpPr>
        <p:spPr>
          <a:xfrm flipH="1" flipV="1">
            <a:off x="4933950" y="2775877"/>
            <a:ext cx="828600" cy="3153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95448E6-2054-8F43-0188-C7D19857406A}"/>
                  </a:ext>
                </a:extLst>
              </p:cNvPr>
              <p:cNvSpPr txBox="1"/>
              <p:nvPr/>
            </p:nvSpPr>
            <p:spPr>
              <a:xfrm>
                <a:off x="5206585" y="2891116"/>
                <a:ext cx="2161971" cy="84856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i="1" smtClean="0">
                              <a:solidFill>
                                <a:srgbClr val="836967"/>
                              </a:solidFill>
                              <a:latin typeface="Cambria Math" panose="02040503050406030204" pitchFamily="18" charset="0"/>
                            </a:rPr>
                          </m:ctrlPr>
                        </m:sSubPr>
                        <m:e>
                          <m:r>
                            <a:rPr lang="ru-RU" i="1">
                              <a:latin typeface="Cambria Math" panose="02040503050406030204" pitchFamily="18" charset="0"/>
                            </a:rPr>
                            <m:t>𝜆</m:t>
                          </m:r>
                        </m:e>
                        <m:sub>
                          <m:r>
                            <a:rPr lang="ru-RU" i="1">
                              <a:latin typeface="Cambria Math" panose="02040503050406030204" pitchFamily="18" charset="0"/>
                            </a:rPr>
                            <m:t>𝐸𝑀</m:t>
                          </m:r>
                        </m:sub>
                      </m:sSub>
                      <m:r>
                        <a:rPr lang="ru-RU" i="0">
                          <a:latin typeface="Cambria Math" panose="02040503050406030204" pitchFamily="18" charset="0"/>
                        </a:rPr>
                        <m:t>=</m:t>
                      </m:r>
                      <m:nary>
                        <m:naryPr>
                          <m:chr m:val="∑"/>
                          <m:limLoc m:val="undOvr"/>
                          <m:ctrlPr>
                            <a:rPr lang="ru-RU" i="1">
                              <a:latin typeface="Cambria Math" panose="02040503050406030204" pitchFamily="18" charset="0"/>
                            </a:rPr>
                          </m:ctrlPr>
                        </m:naryPr>
                        <m:sub>
                          <m:r>
                            <a:rPr lang="ru-RU" i="1">
                              <a:latin typeface="Cambria Math" panose="02040503050406030204" pitchFamily="18" charset="0"/>
                            </a:rPr>
                            <m:t>𝑖</m:t>
                          </m:r>
                          <m:r>
                            <a:rPr lang="ru-RU" i="0">
                              <a:latin typeface="Cambria Math" panose="02040503050406030204" pitchFamily="18" charset="0"/>
                            </a:rPr>
                            <m:t>=1</m:t>
                          </m:r>
                        </m:sub>
                        <m:sup>
                          <m:r>
                            <a:rPr lang="ru-RU" i="1">
                              <a:latin typeface="Cambria Math" panose="02040503050406030204" pitchFamily="18" charset="0"/>
                            </a:rPr>
                            <m:t>𝑛</m:t>
                          </m:r>
                        </m:sup>
                        <m:e>
                          <m:sSub>
                            <m:sSubPr>
                              <m:ctrlPr>
                                <a:rPr lang="ru-RU" i="1">
                                  <a:solidFill>
                                    <a:srgbClr val="836967"/>
                                  </a:solidFill>
                                  <a:latin typeface="Cambria Math" panose="02040503050406030204" pitchFamily="18" charset="0"/>
                                </a:rPr>
                              </m:ctrlPr>
                            </m:sSubPr>
                            <m:e>
                              <m:r>
                                <a:rPr lang="ru-RU" i="1">
                                  <a:latin typeface="Cambria Math" panose="02040503050406030204" pitchFamily="18" charset="0"/>
                                </a:rPr>
                                <m:t>𝜆</m:t>
                              </m:r>
                            </m:e>
                            <m:sub>
                              <m:r>
                                <a:rPr lang="ru-RU" i="1">
                                  <a:latin typeface="Cambria Math" panose="02040503050406030204" pitchFamily="18" charset="0"/>
                                </a:rPr>
                                <m:t>𝑖</m:t>
                              </m:r>
                            </m:sub>
                          </m:sSub>
                        </m:e>
                      </m:nary>
                    </m:oMath>
                  </m:oMathPara>
                </a14:m>
                <a:endParaRPr lang="ru-RU" dirty="0"/>
              </a:p>
            </p:txBody>
          </p:sp>
        </mc:Choice>
        <mc:Fallback xmlns="">
          <p:sp>
            <p:nvSpPr>
              <p:cNvPr id="56" name="TextBox 55">
                <a:extLst>
                  <a:ext uri="{FF2B5EF4-FFF2-40B4-BE49-F238E27FC236}">
                    <a16:creationId xmlns:a16="http://schemas.microsoft.com/office/drawing/2014/main" id="{A95448E6-2054-8F43-0188-C7D19857406A}"/>
                  </a:ext>
                </a:extLst>
              </p:cNvPr>
              <p:cNvSpPr txBox="1">
                <a:spLocks noRot="1" noChangeAspect="1" noMove="1" noResize="1" noEditPoints="1" noAdjustHandles="1" noChangeArrowheads="1" noChangeShapeType="1" noTextEdit="1"/>
              </p:cNvSpPr>
              <p:nvPr/>
            </p:nvSpPr>
            <p:spPr>
              <a:xfrm>
                <a:off x="5206585" y="2891116"/>
                <a:ext cx="2161971" cy="848566"/>
              </a:xfrm>
              <a:prstGeom prst="rect">
                <a:avLst/>
              </a:prstGeom>
              <a:blipFill>
                <a:blip r:embed="rId5"/>
                <a:stretch>
                  <a:fillRect t="-100000" b="-152941"/>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739D15C3-2B67-5F10-330B-8CD4B16991AD}"/>
                  </a:ext>
                </a:extLst>
              </p:cNvPr>
              <p:cNvSpPr txBox="1"/>
              <p:nvPr/>
            </p:nvSpPr>
            <p:spPr>
              <a:xfrm>
                <a:off x="3638550" y="3873594"/>
                <a:ext cx="6096000" cy="39158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i="1" smtClean="0">
                              <a:solidFill>
                                <a:srgbClr val="836967"/>
                              </a:solidFill>
                              <a:latin typeface="Cambria Math" panose="02040503050406030204" pitchFamily="18" charset="0"/>
                            </a:rPr>
                          </m:ctrlPr>
                        </m:sSubPr>
                        <m:e>
                          <m:r>
                            <a:rPr lang="ru-RU" i="1">
                              <a:latin typeface="Cambria Math" panose="02040503050406030204" pitchFamily="18" charset="0"/>
                            </a:rPr>
                            <m:t>𝜆</m:t>
                          </m:r>
                        </m:e>
                        <m:sub>
                          <m:r>
                            <a:rPr lang="ru-RU" i="1">
                              <a:latin typeface="Cambria Math" panose="02040503050406030204" pitchFamily="18" charset="0"/>
                            </a:rPr>
                            <m:t>𝑖</m:t>
                          </m:r>
                        </m:sub>
                      </m:sSub>
                      <m:r>
                        <a:rPr lang="ru-RU" i="0">
                          <a:latin typeface="Cambria Math" panose="02040503050406030204" pitchFamily="18" charset="0"/>
                        </a:rPr>
                        <m:t>=</m:t>
                      </m:r>
                      <m:sSub>
                        <m:sSubPr>
                          <m:ctrlPr>
                            <a:rPr lang="ru-RU" i="1">
                              <a:solidFill>
                                <a:srgbClr val="836967"/>
                              </a:solidFill>
                              <a:latin typeface="Cambria Math" panose="02040503050406030204" pitchFamily="18" charset="0"/>
                            </a:rPr>
                          </m:ctrlPr>
                        </m:sSubPr>
                        <m:e>
                          <m:r>
                            <a:rPr lang="ru-RU" i="1">
                              <a:latin typeface="Cambria Math" panose="02040503050406030204" pitchFamily="18" charset="0"/>
                            </a:rPr>
                            <m:t>𝜆</m:t>
                          </m:r>
                        </m:e>
                        <m:sub>
                          <m:r>
                            <a:rPr lang="ru-RU" i="1">
                              <a:latin typeface="Cambria Math" panose="02040503050406030204" pitchFamily="18" charset="0"/>
                            </a:rPr>
                            <m:t>𝑟𝑒𝑓</m:t>
                          </m:r>
                        </m:sub>
                      </m:sSub>
                      <m:r>
                        <a:rPr lang="ru-RU" i="0">
                          <a:latin typeface="Cambria Math" panose="02040503050406030204" pitchFamily="18" charset="0"/>
                        </a:rPr>
                        <m:t>∙</m:t>
                      </m:r>
                      <m:sSub>
                        <m:sSubPr>
                          <m:ctrlPr>
                            <a:rPr lang="ru-RU" i="1">
                              <a:solidFill>
                                <a:srgbClr val="836967"/>
                              </a:solidFill>
                              <a:latin typeface="Cambria Math" panose="02040503050406030204" pitchFamily="18" charset="0"/>
                            </a:rPr>
                          </m:ctrlPr>
                        </m:sSubPr>
                        <m:e>
                          <m:r>
                            <a:rPr lang="ru-RU" i="1">
                              <a:latin typeface="Cambria Math" panose="02040503050406030204" pitchFamily="18" charset="0"/>
                            </a:rPr>
                            <m:t>𝜋</m:t>
                          </m:r>
                        </m:e>
                        <m:sub>
                          <m:r>
                            <a:rPr lang="ru-RU" i="1">
                              <a:latin typeface="Cambria Math" panose="02040503050406030204" pitchFamily="18" charset="0"/>
                            </a:rPr>
                            <m:t>𝑈</m:t>
                          </m:r>
                        </m:sub>
                      </m:sSub>
                      <m:r>
                        <a:rPr lang="ru-RU" i="0">
                          <a:latin typeface="Cambria Math" panose="02040503050406030204" pitchFamily="18" charset="0"/>
                        </a:rPr>
                        <m:t>∙</m:t>
                      </m:r>
                      <m:sSub>
                        <m:sSubPr>
                          <m:ctrlPr>
                            <a:rPr lang="ru-RU" i="1">
                              <a:solidFill>
                                <a:srgbClr val="836967"/>
                              </a:solidFill>
                              <a:latin typeface="Cambria Math" panose="02040503050406030204" pitchFamily="18" charset="0"/>
                            </a:rPr>
                          </m:ctrlPr>
                        </m:sSubPr>
                        <m:e>
                          <m:r>
                            <a:rPr lang="ru-RU" i="1">
                              <a:latin typeface="Cambria Math" panose="02040503050406030204" pitchFamily="18" charset="0"/>
                            </a:rPr>
                            <m:t>𝜋</m:t>
                          </m:r>
                        </m:e>
                        <m:sub>
                          <m:r>
                            <a:rPr lang="ru-RU" i="1">
                              <a:latin typeface="Cambria Math" panose="02040503050406030204" pitchFamily="18" charset="0"/>
                            </a:rPr>
                            <m:t>𝐼</m:t>
                          </m:r>
                        </m:sub>
                      </m:sSub>
                      <m:r>
                        <a:rPr lang="ru-RU" i="0">
                          <a:latin typeface="Cambria Math" panose="02040503050406030204" pitchFamily="18" charset="0"/>
                        </a:rPr>
                        <m:t>∙</m:t>
                      </m:r>
                      <m:sSub>
                        <m:sSubPr>
                          <m:ctrlPr>
                            <a:rPr lang="ru-RU" i="1">
                              <a:solidFill>
                                <a:srgbClr val="836967"/>
                              </a:solidFill>
                              <a:latin typeface="Cambria Math" panose="02040503050406030204" pitchFamily="18" charset="0"/>
                            </a:rPr>
                          </m:ctrlPr>
                        </m:sSubPr>
                        <m:e>
                          <m:r>
                            <a:rPr lang="ru-RU" i="1">
                              <a:latin typeface="Cambria Math" panose="02040503050406030204" pitchFamily="18" charset="0"/>
                            </a:rPr>
                            <m:t>𝜋</m:t>
                          </m:r>
                        </m:e>
                        <m:sub>
                          <m:r>
                            <a:rPr lang="ru-RU" i="1">
                              <a:latin typeface="Cambria Math" panose="02040503050406030204" pitchFamily="18" charset="0"/>
                            </a:rPr>
                            <m:t>𝑇</m:t>
                          </m:r>
                        </m:sub>
                      </m:sSub>
                      <m:r>
                        <a:rPr lang="ru-RU" i="0">
                          <a:latin typeface="Cambria Math" panose="02040503050406030204" pitchFamily="18" charset="0"/>
                        </a:rPr>
                        <m:t>∙</m:t>
                      </m:r>
                      <m:sSub>
                        <m:sSubPr>
                          <m:ctrlPr>
                            <a:rPr lang="ru-RU" i="1">
                              <a:solidFill>
                                <a:srgbClr val="836967"/>
                              </a:solidFill>
                              <a:latin typeface="Cambria Math" panose="02040503050406030204" pitchFamily="18" charset="0"/>
                            </a:rPr>
                          </m:ctrlPr>
                        </m:sSubPr>
                        <m:e>
                          <m:r>
                            <a:rPr lang="ru-RU" i="1">
                              <a:latin typeface="Cambria Math" panose="02040503050406030204" pitchFamily="18" charset="0"/>
                            </a:rPr>
                            <m:t>𝜋</m:t>
                          </m:r>
                        </m:e>
                        <m:sub>
                          <m:r>
                            <a:rPr lang="ru-RU" i="1">
                              <a:latin typeface="Cambria Math" panose="02040503050406030204" pitchFamily="18" charset="0"/>
                            </a:rPr>
                            <m:t>𝑊</m:t>
                          </m:r>
                        </m:sub>
                      </m:sSub>
                      <m:r>
                        <a:rPr lang="ru-RU" i="0">
                          <a:latin typeface="Cambria Math" panose="02040503050406030204" pitchFamily="18" charset="0"/>
                        </a:rPr>
                        <m:t>∙</m:t>
                      </m:r>
                      <m:sSub>
                        <m:sSubPr>
                          <m:ctrlPr>
                            <a:rPr lang="ru-RU" i="1">
                              <a:solidFill>
                                <a:srgbClr val="836967"/>
                              </a:solidFill>
                              <a:latin typeface="Cambria Math" panose="02040503050406030204" pitchFamily="18" charset="0"/>
                            </a:rPr>
                          </m:ctrlPr>
                        </m:sSubPr>
                        <m:e>
                          <m:r>
                            <a:rPr lang="ru-RU" i="1">
                              <a:latin typeface="Cambria Math" panose="02040503050406030204" pitchFamily="18" charset="0"/>
                            </a:rPr>
                            <m:t>𝜋</m:t>
                          </m:r>
                        </m:e>
                        <m:sub>
                          <m:r>
                            <a:rPr lang="ru-RU" i="1">
                              <a:latin typeface="Cambria Math" panose="02040503050406030204" pitchFamily="18" charset="0"/>
                            </a:rPr>
                            <m:t>𝐷</m:t>
                          </m:r>
                        </m:sub>
                      </m:sSub>
                      <m:r>
                        <a:rPr lang="ru-RU" i="0">
                          <a:latin typeface="Cambria Math" panose="02040503050406030204" pitchFamily="18" charset="0"/>
                        </a:rPr>
                        <m:t>∙</m:t>
                      </m:r>
                      <m:sSub>
                        <m:sSubPr>
                          <m:ctrlPr>
                            <a:rPr lang="ru-RU" i="1">
                              <a:solidFill>
                                <a:srgbClr val="836967"/>
                              </a:solidFill>
                              <a:latin typeface="Cambria Math" panose="02040503050406030204" pitchFamily="18" charset="0"/>
                            </a:rPr>
                          </m:ctrlPr>
                        </m:sSubPr>
                        <m:e>
                          <m:r>
                            <a:rPr lang="ru-RU" i="1">
                              <a:latin typeface="Cambria Math" panose="02040503050406030204" pitchFamily="18" charset="0"/>
                            </a:rPr>
                            <m:t>𝜋</m:t>
                          </m:r>
                        </m:e>
                        <m:sub>
                          <m:r>
                            <a:rPr lang="ru-RU" i="1">
                              <a:latin typeface="Cambria Math" panose="02040503050406030204" pitchFamily="18" charset="0"/>
                            </a:rPr>
                            <m:t>𝑄</m:t>
                          </m:r>
                        </m:sub>
                      </m:sSub>
                      <m:r>
                        <a:rPr lang="ru-RU" i="0">
                          <a:latin typeface="Cambria Math" panose="02040503050406030204" pitchFamily="18" charset="0"/>
                        </a:rPr>
                        <m:t>∙</m:t>
                      </m:r>
                      <m:sSub>
                        <m:sSubPr>
                          <m:ctrlPr>
                            <a:rPr lang="ru-RU" i="1">
                              <a:solidFill>
                                <a:srgbClr val="836967"/>
                              </a:solidFill>
                              <a:latin typeface="Cambria Math" panose="02040503050406030204" pitchFamily="18" charset="0"/>
                            </a:rPr>
                          </m:ctrlPr>
                        </m:sSubPr>
                        <m:e>
                          <m:r>
                            <a:rPr lang="ru-RU" i="1">
                              <a:latin typeface="Cambria Math" panose="02040503050406030204" pitchFamily="18" charset="0"/>
                            </a:rPr>
                            <m:t>𝜋</m:t>
                          </m:r>
                        </m:e>
                        <m:sub>
                          <m:r>
                            <a:rPr lang="ru-RU" i="1">
                              <a:latin typeface="Cambria Math" panose="02040503050406030204" pitchFamily="18" charset="0"/>
                            </a:rPr>
                            <m:t>𝐿</m:t>
                          </m:r>
                        </m:sub>
                      </m:sSub>
                      <m:r>
                        <a:rPr lang="ru-RU" i="0">
                          <a:latin typeface="Cambria Math" panose="02040503050406030204" pitchFamily="18" charset="0"/>
                        </a:rPr>
                        <m:t>∙</m:t>
                      </m:r>
                      <m:sSub>
                        <m:sSubPr>
                          <m:ctrlPr>
                            <a:rPr lang="ru-RU" i="1">
                              <a:solidFill>
                                <a:srgbClr val="836967"/>
                              </a:solidFill>
                              <a:latin typeface="Cambria Math" panose="02040503050406030204" pitchFamily="18" charset="0"/>
                            </a:rPr>
                          </m:ctrlPr>
                        </m:sSubPr>
                        <m:e>
                          <m:r>
                            <a:rPr lang="ru-RU" i="1">
                              <a:latin typeface="Cambria Math" panose="02040503050406030204" pitchFamily="18" charset="0"/>
                            </a:rPr>
                            <m:t>𝜋</m:t>
                          </m:r>
                        </m:e>
                        <m:sub>
                          <m:r>
                            <a:rPr lang="ru-RU" i="1">
                              <a:latin typeface="Cambria Math" panose="02040503050406030204" pitchFamily="18" charset="0"/>
                            </a:rPr>
                            <m:t>𝑆</m:t>
                          </m:r>
                        </m:sub>
                      </m:sSub>
                      <m:r>
                        <a:rPr lang="ru-RU" i="0">
                          <a:latin typeface="Cambria Math" panose="02040503050406030204" pitchFamily="18" charset="0"/>
                        </a:rPr>
                        <m:t>∙</m:t>
                      </m:r>
                      <m:sSub>
                        <m:sSubPr>
                          <m:ctrlPr>
                            <a:rPr lang="ru-RU" i="1">
                              <a:solidFill>
                                <a:srgbClr val="836967"/>
                              </a:solidFill>
                              <a:latin typeface="Cambria Math" panose="02040503050406030204" pitchFamily="18" charset="0"/>
                            </a:rPr>
                          </m:ctrlPr>
                        </m:sSubPr>
                        <m:e>
                          <m:r>
                            <a:rPr lang="ru-RU" i="1">
                              <a:latin typeface="Cambria Math" panose="02040503050406030204" pitchFamily="18" charset="0"/>
                            </a:rPr>
                            <m:t>𝜋</m:t>
                          </m:r>
                        </m:e>
                        <m:sub>
                          <m:r>
                            <a:rPr lang="ru-RU" i="1">
                              <a:latin typeface="Cambria Math" panose="02040503050406030204" pitchFamily="18" charset="0"/>
                            </a:rPr>
                            <m:t>𝐾</m:t>
                          </m:r>
                        </m:sub>
                      </m:sSub>
                      <m:r>
                        <a:rPr lang="ru-RU" i="0">
                          <a:latin typeface="Cambria Math" panose="02040503050406030204" pitchFamily="18" charset="0"/>
                        </a:rPr>
                        <m:t>∙</m:t>
                      </m:r>
                      <m:sSub>
                        <m:sSubPr>
                          <m:ctrlPr>
                            <a:rPr lang="ru-RU" i="1">
                              <a:solidFill>
                                <a:srgbClr val="836967"/>
                              </a:solidFill>
                              <a:latin typeface="Cambria Math" panose="02040503050406030204" pitchFamily="18" charset="0"/>
                            </a:rPr>
                          </m:ctrlPr>
                        </m:sSubPr>
                        <m:e>
                          <m:r>
                            <a:rPr lang="ru-RU" i="1">
                              <a:latin typeface="Cambria Math" panose="02040503050406030204" pitchFamily="18" charset="0"/>
                            </a:rPr>
                            <m:t>𝜋</m:t>
                          </m:r>
                        </m:e>
                        <m:sub>
                          <m:r>
                            <a:rPr lang="ru-RU" i="1">
                              <a:latin typeface="Cambria Math" panose="02040503050406030204" pitchFamily="18" charset="0"/>
                            </a:rPr>
                            <m:t>𝐹</m:t>
                          </m:r>
                        </m:sub>
                      </m:sSub>
                    </m:oMath>
                  </m:oMathPara>
                </a14:m>
                <a:endParaRPr lang="ru-RU" dirty="0"/>
              </a:p>
            </p:txBody>
          </p:sp>
        </mc:Choice>
        <mc:Fallback xmlns="">
          <p:sp>
            <p:nvSpPr>
              <p:cNvPr id="57" name="TextBox 56">
                <a:extLst>
                  <a:ext uri="{FF2B5EF4-FFF2-40B4-BE49-F238E27FC236}">
                    <a16:creationId xmlns:a16="http://schemas.microsoft.com/office/drawing/2014/main" id="{739D15C3-2B67-5F10-330B-8CD4B16991AD}"/>
                  </a:ext>
                </a:extLst>
              </p:cNvPr>
              <p:cNvSpPr txBox="1">
                <a:spLocks noRot="1" noChangeAspect="1" noMove="1" noResize="1" noEditPoints="1" noAdjustHandles="1" noChangeArrowheads="1" noChangeShapeType="1" noTextEdit="1"/>
              </p:cNvSpPr>
              <p:nvPr/>
            </p:nvSpPr>
            <p:spPr>
              <a:xfrm>
                <a:off x="3638550" y="3873594"/>
                <a:ext cx="6096000" cy="391582"/>
              </a:xfrm>
              <a:prstGeom prst="rect">
                <a:avLst/>
              </a:prstGeom>
              <a:blipFill>
                <a:blip r:embed="rId6"/>
                <a:stretch>
                  <a:fillRect b="-9375"/>
                </a:stretch>
              </a:blipFill>
            </p:spPr>
            <p:txBody>
              <a:bodyPr/>
              <a:lstStyle/>
              <a:p>
                <a:r>
                  <a:rPr lang="ru-RU">
                    <a:noFill/>
                  </a:rPr>
                  <a:t> </a:t>
                </a:r>
              </a:p>
            </p:txBody>
          </p:sp>
        </mc:Fallback>
      </mc:AlternateContent>
      <p:sp>
        <p:nvSpPr>
          <p:cNvPr id="58" name="Овал 57">
            <a:extLst>
              <a:ext uri="{FF2B5EF4-FFF2-40B4-BE49-F238E27FC236}">
                <a16:creationId xmlns:a16="http://schemas.microsoft.com/office/drawing/2014/main" id="{CBA7CBB2-595C-6731-B607-63EF8B6C2F5F}"/>
              </a:ext>
            </a:extLst>
          </p:cNvPr>
          <p:cNvSpPr/>
          <p:nvPr/>
        </p:nvSpPr>
        <p:spPr>
          <a:xfrm>
            <a:off x="6595863" y="3136627"/>
            <a:ext cx="402623" cy="3626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Овал 58">
            <a:extLst>
              <a:ext uri="{FF2B5EF4-FFF2-40B4-BE49-F238E27FC236}">
                <a16:creationId xmlns:a16="http://schemas.microsoft.com/office/drawing/2014/main" id="{BF226C8A-EBF9-42D8-09CC-2D57DC890AAD}"/>
              </a:ext>
            </a:extLst>
          </p:cNvPr>
          <p:cNvSpPr/>
          <p:nvPr/>
        </p:nvSpPr>
        <p:spPr>
          <a:xfrm>
            <a:off x="4543425" y="3845182"/>
            <a:ext cx="438150" cy="504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Овал 59">
            <a:extLst>
              <a:ext uri="{FF2B5EF4-FFF2-40B4-BE49-F238E27FC236}">
                <a16:creationId xmlns:a16="http://schemas.microsoft.com/office/drawing/2014/main" id="{2003D4A2-8DEE-DCD0-23B2-39F00D809C0F}"/>
              </a:ext>
            </a:extLst>
          </p:cNvPr>
          <p:cNvSpPr/>
          <p:nvPr/>
        </p:nvSpPr>
        <p:spPr>
          <a:xfrm>
            <a:off x="5080422" y="3845182"/>
            <a:ext cx="4539828" cy="504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4" name="Прямая со стрелкой 63">
            <a:extLst>
              <a:ext uri="{FF2B5EF4-FFF2-40B4-BE49-F238E27FC236}">
                <a16:creationId xmlns:a16="http://schemas.microsoft.com/office/drawing/2014/main" id="{09519E54-6C7C-4FD4-099B-5F0DCAE0678D}"/>
              </a:ext>
            </a:extLst>
          </p:cNvPr>
          <p:cNvCxnSpPr>
            <a:cxnSpLocks/>
          </p:cNvCxnSpPr>
          <p:nvPr/>
        </p:nvCxnSpPr>
        <p:spPr>
          <a:xfrm flipV="1">
            <a:off x="6878712" y="2772721"/>
            <a:ext cx="1031256" cy="3915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Прямая со стрелкой 64">
            <a:extLst>
              <a:ext uri="{FF2B5EF4-FFF2-40B4-BE49-F238E27FC236}">
                <a16:creationId xmlns:a16="http://schemas.microsoft.com/office/drawing/2014/main" id="{273243B0-6EA4-6268-2E7F-598E048CF47E}"/>
              </a:ext>
            </a:extLst>
          </p:cNvPr>
          <p:cNvCxnSpPr>
            <a:cxnSpLocks/>
            <a:stCxn id="59" idx="4"/>
          </p:cNvCxnSpPr>
          <p:nvPr/>
        </p:nvCxnSpPr>
        <p:spPr>
          <a:xfrm flipH="1">
            <a:off x="4761270" y="4349282"/>
            <a:ext cx="1230" cy="3224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Прямая со стрелкой 65">
            <a:extLst>
              <a:ext uri="{FF2B5EF4-FFF2-40B4-BE49-F238E27FC236}">
                <a16:creationId xmlns:a16="http://schemas.microsoft.com/office/drawing/2014/main" id="{6E922C9F-1CC6-E8F1-E6EF-E82BBB968E48}"/>
              </a:ext>
            </a:extLst>
          </p:cNvPr>
          <p:cNvCxnSpPr>
            <a:cxnSpLocks/>
          </p:cNvCxnSpPr>
          <p:nvPr/>
        </p:nvCxnSpPr>
        <p:spPr>
          <a:xfrm>
            <a:off x="7382426" y="4349282"/>
            <a:ext cx="11914" cy="3224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2CDE9D57-CAA0-97C8-FF98-0A6234C38755}"/>
                  </a:ext>
                </a:extLst>
              </p:cNvPr>
              <p:cNvSpPr txBox="1"/>
              <p:nvPr/>
            </p:nvSpPr>
            <p:spPr>
              <a:xfrm>
                <a:off x="3241319" y="4557929"/>
                <a:ext cx="2604211" cy="335156"/>
              </a:xfrm>
              <a:prstGeom prst="rect">
                <a:avLst/>
              </a:prstGeom>
              <a:noFill/>
            </p:spPr>
            <p:txBody>
              <a:bodyPr wrap="square">
                <a:spAutoFit/>
              </a:bodyPr>
              <a:lstStyle/>
              <a:p>
                <a:pPr algn="ctr">
                  <a:lnSpc>
                    <a:spcPct val="150000"/>
                  </a:lnSpc>
                </a:pPr>
                <a14:m>
                  <m:oMath xmlns:m="http://schemas.openxmlformats.org/officeDocument/2006/math">
                    <m:r>
                      <m:rPr>
                        <m:nor/>
                      </m:rPr>
                      <a:rPr lang="ru-RU" sz="1200" b="0" i="0" smtClean="0">
                        <a:latin typeface="Arial" panose="020B0604020202020204" pitchFamily="34" charset="0"/>
                        <a:cs typeface="Arial" panose="020B0604020202020204" pitchFamily="34" charset="0"/>
                      </a:rPr>
                      <m:t>базовая</m:t>
                    </m:r>
                    <m:r>
                      <m:rPr>
                        <m:nor/>
                      </m:rPr>
                      <a:rPr lang="ru-RU" sz="1200" smtClean="0">
                        <a:latin typeface="Arial" panose="020B0604020202020204" pitchFamily="34" charset="0"/>
                        <a:cs typeface="Arial" panose="020B0604020202020204" pitchFamily="34" charset="0"/>
                      </a:rPr>
                      <m:t> интенсивнос</m:t>
                    </m:r>
                  </m:oMath>
                </a14:m>
                <a:r>
                  <a:rPr lang="ru-RU" sz="1200" dirty="0">
                    <a:latin typeface="Arial" panose="020B0604020202020204" pitchFamily="34" charset="0"/>
                    <a:cs typeface="Arial" panose="020B0604020202020204" pitchFamily="34" charset="0"/>
                  </a:rPr>
                  <a:t>ть отказов</a:t>
                </a:r>
              </a:p>
            </p:txBody>
          </p:sp>
        </mc:Choice>
        <mc:Fallback xmlns="">
          <p:sp>
            <p:nvSpPr>
              <p:cNvPr id="69" name="TextBox 68">
                <a:extLst>
                  <a:ext uri="{FF2B5EF4-FFF2-40B4-BE49-F238E27FC236}">
                    <a16:creationId xmlns:a16="http://schemas.microsoft.com/office/drawing/2014/main" id="{2CDE9D57-CAA0-97C8-FF98-0A6234C38755}"/>
                  </a:ext>
                </a:extLst>
              </p:cNvPr>
              <p:cNvSpPr txBox="1">
                <a:spLocks noRot="1" noChangeAspect="1" noMove="1" noResize="1" noEditPoints="1" noAdjustHandles="1" noChangeArrowheads="1" noChangeShapeType="1" noTextEdit="1"/>
              </p:cNvSpPr>
              <p:nvPr/>
            </p:nvSpPr>
            <p:spPr>
              <a:xfrm>
                <a:off x="3241319" y="4557929"/>
                <a:ext cx="2604211" cy="335156"/>
              </a:xfrm>
              <a:prstGeom prst="rect">
                <a:avLst/>
              </a:prstGeom>
              <a:blipFill>
                <a:blip r:embed="rId7"/>
                <a:stretch>
                  <a:fillRect b="-11111"/>
                </a:stretch>
              </a:blipFill>
            </p:spPr>
            <p:txBody>
              <a:bodyPr/>
              <a:lstStyle/>
              <a:p>
                <a:r>
                  <a:rPr lang="ru-RU">
                    <a:noFill/>
                  </a:rPr>
                  <a:t> </a:t>
                </a:r>
              </a:p>
            </p:txBody>
          </p:sp>
        </mc:Fallback>
      </mc:AlternateContent>
      <p:sp>
        <p:nvSpPr>
          <p:cNvPr id="70" name="TextBox 69">
            <a:extLst>
              <a:ext uri="{FF2B5EF4-FFF2-40B4-BE49-F238E27FC236}">
                <a16:creationId xmlns:a16="http://schemas.microsoft.com/office/drawing/2014/main" id="{06A98F3F-8116-697A-A4CA-64B7F6948629}"/>
              </a:ext>
            </a:extLst>
          </p:cNvPr>
          <p:cNvSpPr txBox="1"/>
          <p:nvPr/>
        </p:nvSpPr>
        <p:spPr>
          <a:xfrm>
            <a:off x="6001180" y="4561289"/>
            <a:ext cx="4190570" cy="335156"/>
          </a:xfrm>
          <a:prstGeom prst="rect">
            <a:avLst/>
          </a:prstGeom>
          <a:noFill/>
        </p:spPr>
        <p:txBody>
          <a:bodyPr wrap="square">
            <a:spAutoFit/>
          </a:bodyPr>
          <a:lstStyle/>
          <a:p>
            <a:pPr algn="ctr">
              <a:lnSpc>
                <a:spcPct val="150000"/>
              </a:lnSpc>
            </a:pPr>
            <a:r>
              <a:rPr lang="ru-RU" sz="1200" dirty="0">
                <a:latin typeface="Arial" panose="020B0604020202020204" pitchFamily="34" charset="0"/>
                <a:cs typeface="Arial" panose="020B0604020202020204" pitchFamily="34" charset="0"/>
              </a:rPr>
              <a:t>коэффициенты зависимости от разных видов отказов</a:t>
            </a:r>
          </a:p>
        </p:txBody>
      </p:sp>
      <p:sp>
        <p:nvSpPr>
          <p:cNvPr id="2" name="Заголовок 2">
            <a:extLst>
              <a:ext uri="{FF2B5EF4-FFF2-40B4-BE49-F238E27FC236}">
                <a16:creationId xmlns:a16="http://schemas.microsoft.com/office/drawing/2014/main" id="{A86E0059-B31A-8782-9892-2523D30F9C1C}"/>
              </a:ext>
            </a:extLst>
          </p:cNvPr>
          <p:cNvSpPr txBox="1">
            <a:spLocks/>
          </p:cNvSpPr>
          <p:nvPr/>
        </p:nvSpPr>
        <p:spPr>
          <a:xfrm>
            <a:off x="10715455" y="532481"/>
            <a:ext cx="464395" cy="408109"/>
          </a:xfrm>
          <a:prstGeom prst="rect">
            <a:avLst/>
          </a:prstGeom>
        </p:spPr>
        <p:txBody>
          <a:bodyPr lIns="0" tIns="0" rIns="0" bIns="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ru-RU" sz="2000" dirty="0"/>
              <a:t>/ 13</a:t>
            </a:r>
          </a:p>
        </p:txBody>
      </p:sp>
    </p:spTree>
    <p:extLst>
      <p:ext uri="{BB962C8B-B14F-4D97-AF65-F5344CB8AC3E}">
        <p14:creationId xmlns:p14="http://schemas.microsoft.com/office/powerpoint/2010/main" val="102559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15F99-BC58-47EF-8AC4-40BDEF4F0CED}"/>
            </a:ext>
          </a:extLst>
        </p:cNvPr>
        <p:cNvGrpSpPr/>
        <p:nvPr/>
      </p:nvGrpSpPr>
      <p:grpSpPr>
        <a:xfrm>
          <a:off x="0" y="0"/>
          <a:ext cx="0" cy="0"/>
          <a:chOff x="0" y="0"/>
          <a:chExt cx="0" cy="0"/>
        </a:xfrm>
      </p:grpSpPr>
      <p:sp>
        <p:nvSpPr>
          <p:cNvPr id="5" name="Текст 4">
            <a:extLst>
              <a:ext uri="{FF2B5EF4-FFF2-40B4-BE49-F238E27FC236}">
                <a16:creationId xmlns:a16="http://schemas.microsoft.com/office/drawing/2014/main" id="{0D76FE35-A608-3087-02DF-353EB3FFCD22}"/>
              </a:ext>
            </a:extLst>
          </p:cNvPr>
          <p:cNvSpPr>
            <a:spLocks noGrp="1"/>
          </p:cNvSpPr>
          <p:nvPr>
            <p:ph type="body" sz="quarter" idx="13"/>
          </p:nvPr>
        </p:nvSpPr>
        <p:spPr>
          <a:xfrm>
            <a:off x="1229555" y="497132"/>
            <a:ext cx="1901825" cy="645867"/>
          </a:xfrm>
        </p:spPr>
        <p:txBody>
          <a:bodyPr/>
          <a:lstStyle/>
          <a:p>
            <a:r>
              <a:rPr lang="ru-RU" dirty="0"/>
              <a:t>Московский институт электроники и математики им. А.Н. Тихонова</a:t>
            </a:r>
          </a:p>
        </p:txBody>
      </p:sp>
      <p:sp>
        <p:nvSpPr>
          <p:cNvPr id="6" name="Текст 5">
            <a:extLst>
              <a:ext uri="{FF2B5EF4-FFF2-40B4-BE49-F238E27FC236}">
                <a16:creationId xmlns:a16="http://schemas.microsoft.com/office/drawing/2014/main" id="{BD6B1FEC-B3FB-6BA0-60F1-9427A8D13541}"/>
              </a:ext>
            </a:extLst>
          </p:cNvPr>
          <p:cNvSpPr>
            <a:spLocks noGrp="1"/>
          </p:cNvSpPr>
          <p:nvPr>
            <p:ph type="body" sz="quarter" idx="14"/>
          </p:nvPr>
        </p:nvSpPr>
        <p:spPr>
          <a:xfrm>
            <a:off x="3459163" y="497133"/>
            <a:ext cx="2472946" cy="408109"/>
          </a:xfrm>
        </p:spPr>
        <p:txBody>
          <a:bodyPr/>
          <a:lstStyle/>
          <a:p>
            <a:r>
              <a:rPr lang="ru-RU" sz="1000" dirty="0">
                <a:solidFill>
                  <a:srgbClr val="002060"/>
                </a:solidFill>
                <a:latin typeface="HSE Sans" panose="02000000000000000000" pitchFamily="50" charset="-52"/>
                <a:cs typeface="Arial" panose="020B0604020202020204" pitchFamily="34" charset="0"/>
              </a:rPr>
              <a:t>Управление надежностью </a:t>
            </a:r>
            <a:r>
              <a:rPr lang="ru-RU" dirty="0">
                <a:solidFill>
                  <a:srgbClr val="002060"/>
                </a:solidFill>
                <a:latin typeface="HSE Sans" panose="02000000000000000000" pitchFamily="50" charset="-52"/>
                <a:cs typeface="Arial" panose="020B0604020202020204" pitchFamily="34" charset="0"/>
              </a:rPr>
              <a:t>на предприятиях</a:t>
            </a:r>
            <a:endParaRPr lang="ru-RU" sz="1000" dirty="0">
              <a:solidFill>
                <a:srgbClr val="002060"/>
              </a:solidFill>
              <a:latin typeface="HSE Sans" panose="02000000000000000000" pitchFamily="50" charset="-52"/>
              <a:cs typeface="Arial" panose="020B0604020202020204" pitchFamily="34" charset="0"/>
            </a:endParaRPr>
          </a:p>
        </p:txBody>
      </p:sp>
      <p:sp>
        <p:nvSpPr>
          <p:cNvPr id="7" name="Текст 6">
            <a:extLst>
              <a:ext uri="{FF2B5EF4-FFF2-40B4-BE49-F238E27FC236}">
                <a16:creationId xmlns:a16="http://schemas.microsoft.com/office/drawing/2014/main" id="{CE5157B2-0D1A-46EB-78AA-18F2397A2BAD}"/>
              </a:ext>
            </a:extLst>
          </p:cNvPr>
          <p:cNvSpPr>
            <a:spLocks noGrp="1"/>
          </p:cNvSpPr>
          <p:nvPr>
            <p:ph type="body" sz="quarter" idx="15"/>
          </p:nvPr>
        </p:nvSpPr>
        <p:spPr>
          <a:xfrm>
            <a:off x="6259891" y="497133"/>
            <a:ext cx="3167887" cy="408109"/>
          </a:xfrm>
        </p:spPr>
        <p:txBody>
          <a:bodyPr/>
          <a:lstStyle/>
          <a:p>
            <a:r>
              <a:rPr lang="ru-RU" dirty="0"/>
              <a:t>Обзор и анализ существующих международных методов, методик управления надежностью ЭМ и исследование их применимости на российских предприятиях</a:t>
            </a:r>
          </a:p>
        </p:txBody>
      </p:sp>
      <p:pic>
        <p:nvPicPr>
          <p:cNvPr id="3" name="Picture 2" descr="Германия — Википедия">
            <a:extLst>
              <a:ext uri="{FF2B5EF4-FFF2-40B4-BE49-F238E27FC236}">
                <a16:creationId xmlns:a16="http://schemas.microsoft.com/office/drawing/2014/main" id="{F8EA8FCC-79EA-7BBE-8278-C8625431EC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388" y="2513159"/>
            <a:ext cx="1679479" cy="986124"/>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a:extLst>
              <a:ext uri="{FF2B5EF4-FFF2-40B4-BE49-F238E27FC236}">
                <a16:creationId xmlns:a16="http://schemas.microsoft.com/office/drawing/2014/main" id="{7AAFD8E5-55D7-65A5-A508-C57ED194D9F5}"/>
              </a:ext>
            </a:extLst>
          </p:cNvPr>
          <p:cNvSpPr/>
          <p:nvPr/>
        </p:nvSpPr>
        <p:spPr>
          <a:xfrm>
            <a:off x="1068389" y="2512845"/>
            <a:ext cx="1679480" cy="986438"/>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Picture 2">
            <a:extLst>
              <a:ext uri="{FF2B5EF4-FFF2-40B4-BE49-F238E27FC236}">
                <a16:creationId xmlns:a16="http://schemas.microsoft.com/office/drawing/2014/main" id="{9EE8A327-8CA2-7B1B-E93A-CE866210AC7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0351" t="3924" r="35771" b="90776"/>
          <a:stretch/>
        </p:blipFill>
        <p:spPr bwMode="auto">
          <a:xfrm>
            <a:off x="4494213" y="2461488"/>
            <a:ext cx="2469860" cy="43663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220F1C04-5D8C-61FC-F34B-B1C614F01F0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0839" t="59859" r="21501" b="27465"/>
          <a:stretch/>
        </p:blipFill>
        <p:spPr bwMode="auto">
          <a:xfrm>
            <a:off x="4494213" y="2975964"/>
            <a:ext cx="4405690" cy="11811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a:extLst>
              <a:ext uri="{FF2B5EF4-FFF2-40B4-BE49-F238E27FC236}">
                <a16:creationId xmlns:a16="http://schemas.microsoft.com/office/drawing/2014/main" id="{D8CD7A8A-CB61-A6FF-0191-1F8519E5F23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0465" t="2690" r="34466" b="83110"/>
          <a:stretch/>
        </p:blipFill>
        <p:spPr bwMode="auto">
          <a:xfrm>
            <a:off x="4494213" y="4185639"/>
            <a:ext cx="3242397" cy="11066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a:extLst>
              <a:ext uri="{FF2B5EF4-FFF2-40B4-BE49-F238E27FC236}">
                <a16:creationId xmlns:a16="http://schemas.microsoft.com/office/drawing/2014/main" id="{6AEE6B2A-B341-23FF-1AA5-37C356AE0DD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0465" t="4836" r="9455" b="78028"/>
          <a:stretch/>
        </p:blipFill>
        <p:spPr bwMode="auto">
          <a:xfrm>
            <a:off x="4494213" y="5292302"/>
            <a:ext cx="6614277" cy="881339"/>
          </a:xfrm>
          <a:prstGeom prst="rect">
            <a:avLst/>
          </a:prstGeom>
          <a:noFill/>
          <a:extLst>
            <a:ext uri="{909E8E84-426E-40DD-AFC4-6F175D3DCCD1}">
              <a14:hiddenFill xmlns:a14="http://schemas.microsoft.com/office/drawing/2010/main">
                <a:solidFill>
                  <a:srgbClr val="FFFFFF"/>
                </a:solidFill>
              </a14:hiddenFill>
            </a:ext>
          </a:extLst>
        </p:spPr>
      </p:pic>
      <p:sp>
        <p:nvSpPr>
          <p:cNvPr id="18" name="Заголовок 2">
            <a:extLst>
              <a:ext uri="{FF2B5EF4-FFF2-40B4-BE49-F238E27FC236}">
                <a16:creationId xmlns:a16="http://schemas.microsoft.com/office/drawing/2014/main" id="{66D4D047-36E0-D7C0-63F4-477950D3AAD5}"/>
              </a:ext>
            </a:extLst>
          </p:cNvPr>
          <p:cNvSpPr>
            <a:spLocks noGrp="1"/>
          </p:cNvSpPr>
          <p:nvPr>
            <p:ph type="title"/>
          </p:nvPr>
        </p:nvSpPr>
        <p:spPr>
          <a:xfrm>
            <a:off x="585898" y="1447791"/>
            <a:ext cx="6950366" cy="404864"/>
          </a:xfrm>
        </p:spPr>
        <p:txBody>
          <a:bodyPr>
            <a:normAutofit/>
          </a:bodyPr>
          <a:lstStyle/>
          <a:p>
            <a:r>
              <a:rPr lang="en-US" sz="2400" dirty="0"/>
              <a:t>Siemens SN29500</a:t>
            </a:r>
            <a:r>
              <a:rPr lang="ru-RU" sz="2400" dirty="0"/>
              <a:t> (Германия)</a:t>
            </a:r>
            <a:endParaRPr lang="en-US" sz="2400" dirty="0"/>
          </a:p>
        </p:txBody>
      </p:sp>
      <p:sp>
        <p:nvSpPr>
          <p:cNvPr id="2" name="Заголовок 2">
            <a:extLst>
              <a:ext uri="{FF2B5EF4-FFF2-40B4-BE49-F238E27FC236}">
                <a16:creationId xmlns:a16="http://schemas.microsoft.com/office/drawing/2014/main" id="{DCBF7F14-44E7-81EE-D8D4-C6A1F8DF42BA}"/>
              </a:ext>
            </a:extLst>
          </p:cNvPr>
          <p:cNvSpPr txBox="1">
            <a:spLocks/>
          </p:cNvSpPr>
          <p:nvPr/>
        </p:nvSpPr>
        <p:spPr>
          <a:xfrm>
            <a:off x="10715455" y="532481"/>
            <a:ext cx="464395" cy="408109"/>
          </a:xfrm>
          <a:prstGeom prst="rect">
            <a:avLst/>
          </a:prstGeom>
        </p:spPr>
        <p:txBody>
          <a:bodyPr lIns="0" tIns="0" rIns="0" bIns="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ru-RU" sz="2000" dirty="0"/>
              <a:t>/ 13</a:t>
            </a:r>
          </a:p>
        </p:txBody>
      </p:sp>
    </p:spTree>
    <p:extLst>
      <p:ext uri="{BB962C8B-B14F-4D97-AF65-F5344CB8AC3E}">
        <p14:creationId xmlns:p14="http://schemas.microsoft.com/office/powerpoint/2010/main" val="1807097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B0AFA-3797-7F4C-3DA3-DBE8435F8AF2}"/>
            </a:ext>
          </a:extLst>
        </p:cNvPr>
        <p:cNvGrpSpPr/>
        <p:nvPr/>
      </p:nvGrpSpPr>
      <p:grpSpPr>
        <a:xfrm>
          <a:off x="0" y="0"/>
          <a:ext cx="0" cy="0"/>
          <a:chOff x="0" y="0"/>
          <a:chExt cx="0" cy="0"/>
        </a:xfrm>
      </p:grpSpPr>
      <p:sp>
        <p:nvSpPr>
          <p:cNvPr id="5" name="Текст 4">
            <a:extLst>
              <a:ext uri="{FF2B5EF4-FFF2-40B4-BE49-F238E27FC236}">
                <a16:creationId xmlns:a16="http://schemas.microsoft.com/office/drawing/2014/main" id="{B3A468C6-4CCA-DE81-AD5D-362E5F2BE4C6}"/>
              </a:ext>
            </a:extLst>
          </p:cNvPr>
          <p:cNvSpPr>
            <a:spLocks noGrp="1"/>
          </p:cNvSpPr>
          <p:nvPr>
            <p:ph type="body" sz="quarter" idx="13"/>
          </p:nvPr>
        </p:nvSpPr>
        <p:spPr>
          <a:xfrm>
            <a:off x="1229555" y="497132"/>
            <a:ext cx="1901825" cy="645867"/>
          </a:xfrm>
        </p:spPr>
        <p:txBody>
          <a:bodyPr/>
          <a:lstStyle/>
          <a:p>
            <a:r>
              <a:rPr lang="ru-RU" dirty="0"/>
              <a:t>Московский институт электроники и математики им. А.Н. Тихонова</a:t>
            </a:r>
          </a:p>
        </p:txBody>
      </p:sp>
      <p:sp>
        <p:nvSpPr>
          <p:cNvPr id="6" name="Текст 5">
            <a:extLst>
              <a:ext uri="{FF2B5EF4-FFF2-40B4-BE49-F238E27FC236}">
                <a16:creationId xmlns:a16="http://schemas.microsoft.com/office/drawing/2014/main" id="{FEAF9485-826D-3434-D94E-2E952B243CF4}"/>
              </a:ext>
            </a:extLst>
          </p:cNvPr>
          <p:cNvSpPr>
            <a:spLocks noGrp="1"/>
          </p:cNvSpPr>
          <p:nvPr>
            <p:ph type="body" sz="quarter" idx="14"/>
          </p:nvPr>
        </p:nvSpPr>
        <p:spPr>
          <a:xfrm>
            <a:off x="3459163" y="497133"/>
            <a:ext cx="2472946" cy="408109"/>
          </a:xfrm>
        </p:spPr>
        <p:txBody>
          <a:bodyPr/>
          <a:lstStyle/>
          <a:p>
            <a:r>
              <a:rPr lang="ru-RU" sz="1000" dirty="0">
                <a:solidFill>
                  <a:srgbClr val="002060"/>
                </a:solidFill>
                <a:latin typeface="HSE Sans" panose="02000000000000000000" pitchFamily="50" charset="-52"/>
                <a:cs typeface="Arial" panose="020B0604020202020204" pitchFamily="34" charset="0"/>
              </a:rPr>
              <a:t>Управление надежностью </a:t>
            </a:r>
            <a:r>
              <a:rPr lang="ru-RU" dirty="0">
                <a:solidFill>
                  <a:srgbClr val="002060"/>
                </a:solidFill>
                <a:latin typeface="HSE Sans" panose="02000000000000000000" pitchFamily="50" charset="-52"/>
                <a:cs typeface="Arial" panose="020B0604020202020204" pitchFamily="34" charset="0"/>
              </a:rPr>
              <a:t>на предприятиях</a:t>
            </a:r>
            <a:endParaRPr lang="ru-RU" sz="1000" dirty="0">
              <a:solidFill>
                <a:srgbClr val="002060"/>
              </a:solidFill>
              <a:latin typeface="HSE Sans" panose="02000000000000000000" pitchFamily="50" charset="-52"/>
              <a:cs typeface="Arial" panose="020B0604020202020204" pitchFamily="34" charset="0"/>
            </a:endParaRPr>
          </a:p>
        </p:txBody>
      </p:sp>
      <p:sp>
        <p:nvSpPr>
          <p:cNvPr id="7" name="Текст 6">
            <a:extLst>
              <a:ext uri="{FF2B5EF4-FFF2-40B4-BE49-F238E27FC236}">
                <a16:creationId xmlns:a16="http://schemas.microsoft.com/office/drawing/2014/main" id="{FB403BB9-9190-2132-850C-A5F8EC66BA3A}"/>
              </a:ext>
            </a:extLst>
          </p:cNvPr>
          <p:cNvSpPr>
            <a:spLocks noGrp="1"/>
          </p:cNvSpPr>
          <p:nvPr>
            <p:ph type="body" sz="quarter" idx="15"/>
          </p:nvPr>
        </p:nvSpPr>
        <p:spPr>
          <a:xfrm>
            <a:off x="6259891" y="497133"/>
            <a:ext cx="3167887" cy="408109"/>
          </a:xfrm>
        </p:spPr>
        <p:txBody>
          <a:bodyPr/>
          <a:lstStyle/>
          <a:p>
            <a:r>
              <a:rPr lang="ru-RU" dirty="0"/>
              <a:t>Обзор и анализ существующих международных методов, методик управления надежностью ЭМ и исследование их применимости на российских предприятиях</a:t>
            </a:r>
          </a:p>
        </p:txBody>
      </p:sp>
      <p:sp>
        <p:nvSpPr>
          <p:cNvPr id="8" name="Заголовок 2">
            <a:extLst>
              <a:ext uri="{FF2B5EF4-FFF2-40B4-BE49-F238E27FC236}">
                <a16:creationId xmlns:a16="http://schemas.microsoft.com/office/drawing/2014/main" id="{F70E4C10-B597-7B35-DEE2-65E22C88B8AF}"/>
              </a:ext>
            </a:extLst>
          </p:cNvPr>
          <p:cNvSpPr txBox="1">
            <a:spLocks/>
          </p:cNvSpPr>
          <p:nvPr/>
        </p:nvSpPr>
        <p:spPr>
          <a:xfrm>
            <a:off x="10715455" y="532481"/>
            <a:ext cx="464395" cy="408109"/>
          </a:xfrm>
          <a:prstGeom prst="rect">
            <a:avLst/>
          </a:prstGeom>
        </p:spPr>
        <p:txBody>
          <a:bodyPr lIns="0" tIns="0" rIns="0" bIns="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ru-RU" sz="2000" dirty="0"/>
              <a:t>/ 13</a:t>
            </a:r>
          </a:p>
        </p:txBody>
      </p:sp>
      <p:pic>
        <p:nvPicPr>
          <p:cNvPr id="15" name="Picture 2" descr="Государственный флаг, Государственный герб, гимн и столица КНР">
            <a:extLst>
              <a:ext uri="{FF2B5EF4-FFF2-40B4-BE49-F238E27FC236}">
                <a16:creationId xmlns:a16="http://schemas.microsoft.com/office/drawing/2014/main" id="{8070DA81-270C-B3B9-D530-90A8C2289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389" y="2512290"/>
            <a:ext cx="1679480" cy="996366"/>
          </a:xfrm>
          <a:prstGeom prst="rect">
            <a:avLst/>
          </a:prstGeom>
          <a:noFill/>
          <a:extLst>
            <a:ext uri="{909E8E84-426E-40DD-AFC4-6F175D3DCCD1}">
              <a14:hiddenFill xmlns:a14="http://schemas.microsoft.com/office/drawing/2010/main">
                <a:solidFill>
                  <a:srgbClr val="FFFFFF"/>
                </a:solidFill>
              </a14:hiddenFill>
            </a:ext>
          </a:extLst>
        </p:spPr>
      </p:pic>
      <p:sp>
        <p:nvSpPr>
          <p:cNvPr id="16" name="Заголовок 2">
            <a:extLst>
              <a:ext uri="{FF2B5EF4-FFF2-40B4-BE49-F238E27FC236}">
                <a16:creationId xmlns:a16="http://schemas.microsoft.com/office/drawing/2014/main" id="{BE356DE0-7A8B-4471-FBFB-536010EF2A55}"/>
              </a:ext>
            </a:extLst>
          </p:cNvPr>
          <p:cNvSpPr>
            <a:spLocks noGrp="1"/>
          </p:cNvSpPr>
          <p:nvPr>
            <p:ph type="title"/>
          </p:nvPr>
        </p:nvSpPr>
        <p:spPr>
          <a:xfrm>
            <a:off x="585898" y="1447791"/>
            <a:ext cx="6950366" cy="404864"/>
          </a:xfrm>
        </p:spPr>
        <p:txBody>
          <a:bodyPr>
            <a:normAutofit/>
          </a:bodyPr>
          <a:lstStyle/>
          <a:p>
            <a:r>
              <a:rPr lang="en-US" sz="2400" dirty="0"/>
              <a:t>GJB/z 299B</a:t>
            </a:r>
            <a:r>
              <a:rPr lang="ru-RU" sz="2400" dirty="0"/>
              <a:t> (Китай)</a:t>
            </a:r>
          </a:p>
        </p:txBody>
      </p:sp>
      <p:sp>
        <p:nvSpPr>
          <p:cNvPr id="18" name="Прямоугольник 17">
            <a:extLst>
              <a:ext uri="{FF2B5EF4-FFF2-40B4-BE49-F238E27FC236}">
                <a16:creationId xmlns:a16="http://schemas.microsoft.com/office/drawing/2014/main" id="{F7344375-03B0-CC93-40E1-4EAB54B86029}"/>
              </a:ext>
            </a:extLst>
          </p:cNvPr>
          <p:cNvSpPr/>
          <p:nvPr/>
        </p:nvSpPr>
        <p:spPr>
          <a:xfrm>
            <a:off x="1068389" y="2512845"/>
            <a:ext cx="1679480" cy="986438"/>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48DAC06-B7BB-0C73-3879-24F275CA6258}"/>
                  </a:ext>
                </a:extLst>
              </p:cNvPr>
              <p:cNvSpPr txBox="1"/>
              <p:nvPr/>
            </p:nvSpPr>
            <p:spPr>
              <a:xfrm>
                <a:off x="3848100" y="2707618"/>
                <a:ext cx="6096000" cy="8712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i="1" smtClean="0">
                              <a:solidFill>
                                <a:srgbClr val="836967"/>
                              </a:solidFill>
                              <a:latin typeface="Cambria Math" panose="02040503050406030204" pitchFamily="18" charset="0"/>
                            </a:rPr>
                          </m:ctrlPr>
                        </m:sSubPr>
                        <m:e>
                          <m:r>
                            <a:rPr lang="ru-RU" i="1">
                              <a:latin typeface="Cambria Math" panose="02040503050406030204" pitchFamily="18" charset="0"/>
                            </a:rPr>
                            <m:t>𝜆</m:t>
                          </m:r>
                        </m:e>
                        <m:sub>
                          <m:r>
                            <a:rPr lang="ru-RU" i="1">
                              <a:latin typeface="Cambria Math" panose="02040503050406030204" pitchFamily="18" charset="0"/>
                            </a:rPr>
                            <m:t>𝑆</m:t>
                          </m:r>
                        </m:sub>
                      </m:sSub>
                      <m:r>
                        <a:rPr lang="ru-RU" i="0">
                          <a:latin typeface="Cambria Math" panose="02040503050406030204" pitchFamily="18" charset="0"/>
                        </a:rPr>
                        <m:t>=</m:t>
                      </m:r>
                      <m:nary>
                        <m:naryPr>
                          <m:chr m:val="∑"/>
                          <m:limLoc m:val="undOvr"/>
                          <m:ctrlPr>
                            <a:rPr lang="ru-RU" i="1">
                              <a:latin typeface="Cambria Math" panose="02040503050406030204" pitchFamily="18" charset="0"/>
                            </a:rPr>
                          </m:ctrlPr>
                        </m:naryPr>
                        <m:sub>
                          <m:r>
                            <a:rPr lang="ru-RU" i="1">
                              <a:latin typeface="Cambria Math" panose="02040503050406030204" pitchFamily="18" charset="0"/>
                            </a:rPr>
                            <m:t>𝑖</m:t>
                          </m:r>
                          <m:r>
                            <a:rPr lang="ru-RU" i="0">
                              <a:latin typeface="Cambria Math" panose="02040503050406030204" pitchFamily="18" charset="0"/>
                            </a:rPr>
                            <m:t>=1</m:t>
                          </m:r>
                        </m:sub>
                        <m:sup>
                          <m:r>
                            <a:rPr lang="ru-RU" i="1">
                              <a:latin typeface="Cambria Math" panose="02040503050406030204" pitchFamily="18" charset="0"/>
                            </a:rPr>
                            <m:t>𝑁</m:t>
                          </m:r>
                        </m:sup>
                        <m:e>
                          <m:sSub>
                            <m:sSubPr>
                              <m:ctrlPr>
                                <a:rPr lang="ru-RU" i="1">
                                  <a:solidFill>
                                    <a:srgbClr val="836967"/>
                                  </a:solidFill>
                                  <a:latin typeface="Cambria Math" panose="02040503050406030204" pitchFamily="18" charset="0"/>
                                </a:rPr>
                              </m:ctrlPr>
                            </m:sSubPr>
                            <m:e>
                              <m:r>
                                <a:rPr lang="ru-RU" i="1">
                                  <a:latin typeface="Cambria Math" panose="02040503050406030204" pitchFamily="18" charset="0"/>
                                </a:rPr>
                                <m:t>𝑛</m:t>
                              </m:r>
                            </m:e>
                            <m:sub>
                              <m:r>
                                <a:rPr lang="ru-RU" i="1">
                                  <a:latin typeface="Cambria Math" panose="02040503050406030204" pitchFamily="18" charset="0"/>
                                </a:rPr>
                                <m:t>𝑖</m:t>
                              </m:r>
                            </m:sub>
                          </m:sSub>
                          <m:sSub>
                            <m:sSubPr>
                              <m:ctrlPr>
                                <a:rPr lang="ru-RU" i="1">
                                  <a:solidFill>
                                    <a:srgbClr val="836967"/>
                                  </a:solidFill>
                                  <a:latin typeface="Cambria Math" panose="02040503050406030204" pitchFamily="18" charset="0"/>
                                </a:rPr>
                              </m:ctrlPr>
                            </m:sSubPr>
                            <m:e>
                              <m:r>
                                <a:rPr lang="ru-RU" i="1">
                                  <a:latin typeface="Cambria Math" panose="02040503050406030204" pitchFamily="18" charset="0"/>
                                </a:rPr>
                                <m:t>𝜆</m:t>
                              </m:r>
                            </m:e>
                            <m:sub>
                              <m:r>
                                <a:rPr lang="ru-RU" i="1">
                                  <a:latin typeface="Cambria Math" panose="02040503050406030204" pitchFamily="18" charset="0"/>
                                </a:rPr>
                                <m:t>𝑖</m:t>
                              </m:r>
                            </m:sub>
                          </m:sSub>
                        </m:e>
                      </m:nary>
                    </m:oMath>
                  </m:oMathPara>
                </a14:m>
                <a:endParaRPr lang="ru-RU" dirty="0"/>
              </a:p>
            </p:txBody>
          </p:sp>
        </mc:Choice>
        <mc:Fallback xmlns="">
          <p:sp>
            <p:nvSpPr>
              <p:cNvPr id="19" name="TextBox 18">
                <a:extLst>
                  <a:ext uri="{FF2B5EF4-FFF2-40B4-BE49-F238E27FC236}">
                    <a16:creationId xmlns:a16="http://schemas.microsoft.com/office/drawing/2014/main" id="{A48DAC06-B7BB-0C73-3879-24F275CA6258}"/>
                  </a:ext>
                </a:extLst>
              </p:cNvPr>
              <p:cNvSpPr txBox="1">
                <a:spLocks noRot="1" noChangeAspect="1" noMove="1" noResize="1" noEditPoints="1" noAdjustHandles="1" noChangeArrowheads="1" noChangeShapeType="1" noTextEdit="1"/>
              </p:cNvSpPr>
              <p:nvPr/>
            </p:nvSpPr>
            <p:spPr>
              <a:xfrm>
                <a:off x="3848100" y="2707618"/>
                <a:ext cx="6096000" cy="871264"/>
              </a:xfrm>
              <a:prstGeom prst="rect">
                <a:avLst/>
              </a:prstGeom>
              <a:blipFill>
                <a:blip r:embed="rId4"/>
                <a:stretch>
                  <a:fillRect t="-95652" b="-150725"/>
                </a:stretch>
              </a:blipFill>
            </p:spPr>
            <p:txBody>
              <a:bodyPr/>
              <a:lstStyle/>
              <a:p>
                <a:r>
                  <a:rPr lang="ru-RU">
                    <a:noFill/>
                  </a:rPr>
                  <a:t> </a:t>
                </a:r>
              </a:p>
            </p:txBody>
          </p:sp>
        </mc:Fallback>
      </mc:AlternateContent>
      <p:sp>
        <p:nvSpPr>
          <p:cNvPr id="20" name="Овал 19">
            <a:extLst>
              <a:ext uri="{FF2B5EF4-FFF2-40B4-BE49-F238E27FC236}">
                <a16:creationId xmlns:a16="http://schemas.microsoft.com/office/drawing/2014/main" id="{9C1CCC30-D335-C80D-7B2C-E24C6E77909F}"/>
              </a:ext>
            </a:extLst>
          </p:cNvPr>
          <p:cNvSpPr/>
          <p:nvPr/>
        </p:nvSpPr>
        <p:spPr>
          <a:xfrm>
            <a:off x="6143625" y="2891200"/>
            <a:ext cx="438150" cy="504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1" name="Прямая со стрелкой 20">
            <a:extLst>
              <a:ext uri="{FF2B5EF4-FFF2-40B4-BE49-F238E27FC236}">
                <a16:creationId xmlns:a16="http://schemas.microsoft.com/office/drawing/2014/main" id="{CE168D07-5898-B798-F2C8-9DD4A3262D20}"/>
              </a:ext>
            </a:extLst>
          </p:cNvPr>
          <p:cNvCxnSpPr>
            <a:cxnSpLocks/>
          </p:cNvCxnSpPr>
          <p:nvPr/>
        </p:nvCxnSpPr>
        <p:spPr>
          <a:xfrm flipH="1">
            <a:off x="6362700" y="3417639"/>
            <a:ext cx="1230" cy="3224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CC64851-425A-75C1-4BE4-A36CB3487B72}"/>
              </a:ext>
            </a:extLst>
          </p:cNvPr>
          <p:cNvSpPr txBox="1"/>
          <p:nvPr/>
        </p:nvSpPr>
        <p:spPr>
          <a:xfrm>
            <a:off x="4291889" y="3707004"/>
            <a:ext cx="2604211" cy="335156"/>
          </a:xfrm>
          <a:prstGeom prst="rect">
            <a:avLst/>
          </a:prstGeom>
          <a:noFill/>
        </p:spPr>
        <p:txBody>
          <a:bodyPr wrap="square">
            <a:spAutoFit/>
          </a:bodyPr>
          <a:lstStyle/>
          <a:p>
            <a:pPr algn="ctr">
              <a:lnSpc>
                <a:spcPct val="150000"/>
              </a:lnSpc>
            </a:pPr>
            <a:r>
              <a:rPr lang="ru-RU" sz="1200" dirty="0">
                <a:latin typeface="Arial" panose="020B0604020202020204" pitchFamily="34" charset="0"/>
                <a:ea typeface="Calibri" panose="020F0502020204030204" pitchFamily="34" charset="0"/>
                <a:cs typeface="Arial" panose="020B0604020202020204" pitchFamily="34" charset="0"/>
              </a:rPr>
              <a:t>интенсивность отказов ЭМ1</a:t>
            </a:r>
            <a:endParaRPr lang="ru-RU" sz="1200" dirty="0">
              <a:latin typeface="Arial" panose="020B0604020202020204" pitchFamily="34" charset="0"/>
              <a:cs typeface="Arial" panose="020B0604020202020204" pitchFamily="34" charset="0"/>
            </a:endParaRPr>
          </a:p>
        </p:txBody>
      </p:sp>
      <p:sp>
        <p:nvSpPr>
          <p:cNvPr id="23" name="Овал 22">
            <a:extLst>
              <a:ext uri="{FF2B5EF4-FFF2-40B4-BE49-F238E27FC236}">
                <a16:creationId xmlns:a16="http://schemas.microsoft.com/office/drawing/2014/main" id="{7F684691-C244-891A-BF91-751717406A01}"/>
              </a:ext>
            </a:extLst>
          </p:cNvPr>
          <p:cNvSpPr/>
          <p:nvPr/>
        </p:nvSpPr>
        <p:spPr>
          <a:xfrm>
            <a:off x="7317189" y="2909140"/>
            <a:ext cx="299724" cy="504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Овал 23">
            <a:extLst>
              <a:ext uri="{FF2B5EF4-FFF2-40B4-BE49-F238E27FC236}">
                <a16:creationId xmlns:a16="http://schemas.microsoft.com/office/drawing/2014/main" id="{6F28DBB2-B6EB-F12E-AD4B-5475A1D89B20}"/>
              </a:ext>
            </a:extLst>
          </p:cNvPr>
          <p:cNvSpPr/>
          <p:nvPr/>
        </p:nvSpPr>
        <p:spPr>
          <a:xfrm>
            <a:off x="7069539" y="3038564"/>
            <a:ext cx="247650" cy="3377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TextBox 24">
            <a:extLst>
              <a:ext uri="{FF2B5EF4-FFF2-40B4-BE49-F238E27FC236}">
                <a16:creationId xmlns:a16="http://schemas.microsoft.com/office/drawing/2014/main" id="{076958A6-9E2D-AF35-411B-2E32A156C83F}"/>
              </a:ext>
            </a:extLst>
          </p:cNvPr>
          <p:cNvSpPr txBox="1"/>
          <p:nvPr/>
        </p:nvSpPr>
        <p:spPr>
          <a:xfrm>
            <a:off x="7546177" y="3474477"/>
            <a:ext cx="3498154" cy="335156"/>
          </a:xfrm>
          <a:prstGeom prst="rect">
            <a:avLst/>
          </a:prstGeom>
          <a:noFill/>
        </p:spPr>
        <p:txBody>
          <a:bodyPr wrap="square">
            <a:spAutoFit/>
          </a:bodyPr>
          <a:lstStyle/>
          <a:p>
            <a:pPr indent="450215" algn="just">
              <a:lnSpc>
                <a:spcPct val="150000"/>
              </a:lnSpc>
              <a:spcAft>
                <a:spcPts val="800"/>
              </a:spcAft>
            </a:pPr>
            <a:r>
              <a:rPr lang="ru-RU" sz="1200" dirty="0">
                <a:effectLst/>
                <a:latin typeface="Arial" panose="020B0604020202020204" pitchFamily="34" charset="0"/>
                <a:ea typeface="Calibri" panose="020F0502020204030204" pitchFamily="34" charset="0"/>
                <a:cs typeface="Arial" panose="020B0604020202020204" pitchFamily="34" charset="0"/>
              </a:rPr>
              <a:t>интенсивность отказов ЭРИ </a:t>
            </a:r>
            <a:r>
              <a:rPr lang="en-US" sz="1200" dirty="0" err="1">
                <a:effectLst/>
                <a:latin typeface="Arial" panose="020B0604020202020204" pitchFamily="34" charset="0"/>
                <a:ea typeface="Calibri" panose="020F0502020204030204" pitchFamily="34" charset="0"/>
                <a:cs typeface="Arial" panose="020B0604020202020204" pitchFamily="34" charset="0"/>
              </a:rPr>
              <a:t>i</a:t>
            </a:r>
            <a:r>
              <a:rPr lang="ru-RU" sz="1200" dirty="0">
                <a:effectLst/>
                <a:latin typeface="Arial" panose="020B0604020202020204" pitchFamily="34" charset="0"/>
                <a:ea typeface="Calibri" panose="020F0502020204030204" pitchFamily="34" charset="0"/>
                <a:cs typeface="Arial" panose="020B0604020202020204" pitchFamily="34" charset="0"/>
              </a:rPr>
              <a:t>-го типа </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cxnSp>
        <p:nvCxnSpPr>
          <p:cNvPr id="26" name="Прямая со стрелкой 25">
            <a:extLst>
              <a:ext uri="{FF2B5EF4-FFF2-40B4-BE49-F238E27FC236}">
                <a16:creationId xmlns:a16="http://schemas.microsoft.com/office/drawing/2014/main" id="{5A8A7454-DE92-62D4-9F46-421E53E43AEA}"/>
              </a:ext>
            </a:extLst>
          </p:cNvPr>
          <p:cNvCxnSpPr>
            <a:cxnSpLocks/>
            <a:stCxn id="24" idx="4"/>
          </p:cNvCxnSpPr>
          <p:nvPr/>
        </p:nvCxnSpPr>
        <p:spPr>
          <a:xfrm flipH="1">
            <a:off x="7099344" y="3376339"/>
            <a:ext cx="94020" cy="10221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8DD363A-765C-B6E6-E3D2-F90E6384ACBF}"/>
              </a:ext>
            </a:extLst>
          </p:cNvPr>
          <p:cNvSpPr txBox="1"/>
          <p:nvPr/>
        </p:nvSpPr>
        <p:spPr>
          <a:xfrm>
            <a:off x="5445213" y="2048613"/>
            <a:ext cx="4343400" cy="335156"/>
          </a:xfrm>
          <a:prstGeom prst="rect">
            <a:avLst/>
          </a:prstGeom>
          <a:noFill/>
        </p:spPr>
        <p:txBody>
          <a:bodyPr wrap="square">
            <a:spAutoFit/>
          </a:bodyPr>
          <a:lstStyle/>
          <a:p>
            <a:pPr indent="450215" algn="just">
              <a:lnSpc>
                <a:spcPct val="150000"/>
              </a:lnSpc>
              <a:spcAft>
                <a:spcPts val="800"/>
              </a:spcAft>
            </a:pPr>
            <a:r>
              <a:rPr lang="ru-RU" sz="1200" dirty="0">
                <a:effectLst/>
                <a:latin typeface="Arial" panose="020B0604020202020204" pitchFamily="34" charset="0"/>
                <a:ea typeface="Calibri" panose="020F0502020204030204" pitchFamily="34" charset="0"/>
                <a:cs typeface="Arial" panose="020B0604020202020204" pitchFamily="34" charset="0"/>
              </a:rPr>
              <a:t>количество классов ЭРИ в составе ЭМ1</a:t>
            </a:r>
            <a:endParaRPr lang="ru-RU" sz="1100" dirty="0">
              <a:effectLst/>
              <a:latin typeface="Arial" panose="020B0604020202020204" pitchFamily="34" charset="0"/>
              <a:ea typeface="Calibri" panose="020F0502020204030204" pitchFamily="34" charset="0"/>
              <a:cs typeface="Arial" panose="020B0604020202020204" pitchFamily="34" charset="0"/>
            </a:endParaRPr>
          </a:p>
        </p:txBody>
      </p:sp>
      <p:cxnSp>
        <p:nvCxnSpPr>
          <p:cNvPr id="28" name="Прямая со стрелкой 27">
            <a:extLst>
              <a:ext uri="{FF2B5EF4-FFF2-40B4-BE49-F238E27FC236}">
                <a16:creationId xmlns:a16="http://schemas.microsoft.com/office/drawing/2014/main" id="{1AEF0DA9-BED7-BB21-B888-F19CD546D1FC}"/>
              </a:ext>
            </a:extLst>
          </p:cNvPr>
          <p:cNvCxnSpPr>
            <a:cxnSpLocks/>
            <a:stCxn id="23" idx="6"/>
          </p:cNvCxnSpPr>
          <p:nvPr/>
        </p:nvCxnSpPr>
        <p:spPr>
          <a:xfrm>
            <a:off x="7616913" y="3161190"/>
            <a:ext cx="1031787" cy="41769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982E5AC-D87E-29A1-408E-BC247CBA5D7A}"/>
              </a:ext>
            </a:extLst>
          </p:cNvPr>
          <p:cNvSpPr txBox="1"/>
          <p:nvPr/>
        </p:nvSpPr>
        <p:spPr>
          <a:xfrm>
            <a:off x="4914900" y="4339406"/>
            <a:ext cx="3819525" cy="335156"/>
          </a:xfrm>
          <a:prstGeom prst="rect">
            <a:avLst/>
          </a:prstGeom>
          <a:noFill/>
        </p:spPr>
        <p:txBody>
          <a:bodyPr wrap="square">
            <a:spAutoFit/>
          </a:bodyPr>
          <a:lstStyle/>
          <a:p>
            <a:pPr indent="450215" algn="just">
              <a:lnSpc>
                <a:spcPct val="150000"/>
              </a:lnSpc>
              <a:spcAft>
                <a:spcPts val="800"/>
              </a:spcAft>
            </a:pPr>
            <a:r>
              <a:rPr lang="ru-RU" sz="1200" dirty="0">
                <a:effectLst/>
                <a:latin typeface="Arial" panose="020B0604020202020204" pitchFamily="34" charset="0"/>
                <a:ea typeface="Calibri" panose="020F0502020204030204" pitchFamily="34" charset="0"/>
                <a:cs typeface="Arial" panose="020B0604020202020204" pitchFamily="34" charset="0"/>
              </a:rPr>
              <a:t>количество ЭРИ </a:t>
            </a:r>
            <a:r>
              <a:rPr lang="en-US" sz="1200" dirty="0" err="1">
                <a:effectLst/>
                <a:latin typeface="Arial" panose="020B0604020202020204" pitchFamily="34" charset="0"/>
                <a:ea typeface="Calibri" panose="020F0502020204030204" pitchFamily="34" charset="0"/>
                <a:cs typeface="Arial" panose="020B0604020202020204" pitchFamily="34" charset="0"/>
              </a:rPr>
              <a:t>i</a:t>
            </a:r>
            <a:r>
              <a:rPr lang="ru-RU" sz="1200" dirty="0">
                <a:effectLst/>
                <a:latin typeface="Arial" panose="020B0604020202020204" pitchFamily="34" charset="0"/>
                <a:ea typeface="Calibri" panose="020F0502020204030204" pitchFamily="34" charset="0"/>
                <a:cs typeface="Arial" panose="020B0604020202020204" pitchFamily="34" charset="0"/>
              </a:rPr>
              <a:t>-го типа в составе ЭМ1</a:t>
            </a:r>
            <a:endParaRPr lang="en-US" sz="1200" i="1" dirty="0">
              <a:effectLst/>
              <a:latin typeface="Cambria Math" panose="02040503050406030204" pitchFamily="18" charset="0"/>
              <a:ea typeface="Calibri" panose="020F0502020204030204" pitchFamily="34" charset="0"/>
              <a:cs typeface="Times New Roman" panose="02020603050405020304" pitchFamily="18" charset="0"/>
            </a:endParaRPr>
          </a:p>
        </p:txBody>
      </p:sp>
      <p:sp>
        <p:nvSpPr>
          <p:cNvPr id="30" name="Овал 29">
            <a:extLst>
              <a:ext uri="{FF2B5EF4-FFF2-40B4-BE49-F238E27FC236}">
                <a16:creationId xmlns:a16="http://schemas.microsoft.com/office/drawing/2014/main" id="{ECF2F7F2-D61E-AE8E-52F2-90A10B62C974}"/>
              </a:ext>
            </a:extLst>
          </p:cNvPr>
          <p:cNvSpPr/>
          <p:nvPr/>
        </p:nvSpPr>
        <p:spPr>
          <a:xfrm>
            <a:off x="6797944" y="2624672"/>
            <a:ext cx="299724" cy="2980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1" name="Прямая со стрелкой 30">
            <a:extLst>
              <a:ext uri="{FF2B5EF4-FFF2-40B4-BE49-F238E27FC236}">
                <a16:creationId xmlns:a16="http://schemas.microsoft.com/office/drawing/2014/main" id="{611B79D1-7CE8-D4C2-DAE5-431B9FF1F73D}"/>
              </a:ext>
            </a:extLst>
          </p:cNvPr>
          <p:cNvCxnSpPr>
            <a:cxnSpLocks/>
            <a:stCxn id="30" idx="0"/>
          </p:cNvCxnSpPr>
          <p:nvPr/>
        </p:nvCxnSpPr>
        <p:spPr>
          <a:xfrm flipV="1">
            <a:off x="6947806" y="2343617"/>
            <a:ext cx="198548" cy="2810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945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C5548-419C-3DB5-0BC8-D998650B1E19}"/>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478C22-ABE0-5837-9BC7-C23242F2FE7C}"/>
              </a:ext>
            </a:extLst>
          </p:cNvPr>
          <p:cNvSpPr>
            <a:spLocks noGrp="1"/>
          </p:cNvSpPr>
          <p:nvPr>
            <p:ph type="title"/>
          </p:nvPr>
        </p:nvSpPr>
        <p:spPr>
          <a:xfrm>
            <a:off x="1027968" y="2716699"/>
            <a:ext cx="5347195" cy="2589375"/>
          </a:xfrm>
        </p:spPr>
        <p:txBody>
          <a:bodyPr>
            <a:noAutofit/>
          </a:bodyPr>
          <a:lstStyle/>
          <a:p>
            <a:pPr algn="ctr"/>
            <a:r>
              <a:rPr lang="ru-RU" sz="2400" b="1" dirty="0">
                <a:latin typeface="HSE Sans" panose="02000000000000000000" pitchFamily="50" charset="-52"/>
                <a:cs typeface="Arial" panose="020B0604020202020204" pitchFamily="34" charset="0"/>
              </a:rPr>
              <a:t>Научно-учебная группа</a:t>
            </a:r>
            <a:r>
              <a:rPr lang="ru-RU" sz="2400" dirty="0">
                <a:latin typeface="HSE Sans" panose="02000000000000000000" pitchFamily="50" charset="-52"/>
                <a:cs typeface="Arial" panose="020B0604020202020204" pitchFamily="34" charset="0"/>
              </a:rPr>
              <a:t> </a:t>
            </a:r>
            <a:br>
              <a:rPr lang="ru-RU" sz="2400" dirty="0">
                <a:latin typeface="HSE Sans" panose="02000000000000000000" pitchFamily="50" charset="-52"/>
                <a:cs typeface="Arial" panose="020B0604020202020204" pitchFamily="34" charset="0"/>
              </a:rPr>
            </a:br>
            <a:r>
              <a:rPr lang="ru-RU" sz="1800" dirty="0">
                <a:latin typeface="HSE Sans" panose="02000000000000000000" pitchFamily="50" charset="-52"/>
                <a:cs typeface="Arial" panose="020B0604020202020204" pitchFamily="34" charset="0"/>
              </a:rPr>
              <a:t>«</a:t>
            </a:r>
            <a:r>
              <a:rPr lang="ru-RU" sz="1800" b="1" dirty="0">
                <a:latin typeface="HSE Sans" panose="02000000000000000000" pitchFamily="50" charset="-52"/>
                <a:cs typeface="Arial" panose="020B0604020202020204" pitchFamily="34" charset="0"/>
              </a:rPr>
              <a:t>Управление надежностью на предприятиях</a:t>
            </a:r>
            <a:r>
              <a:rPr lang="ru-RU" sz="1800" dirty="0">
                <a:latin typeface="HSE Sans" panose="02000000000000000000" pitchFamily="50" charset="-52"/>
                <a:cs typeface="Arial" panose="020B0604020202020204" pitchFamily="34" charset="0"/>
              </a:rPr>
              <a:t>»</a:t>
            </a:r>
            <a:br>
              <a:rPr lang="ru-RU" sz="2000" dirty="0">
                <a:latin typeface="HSE Sans" panose="02000000000000000000" pitchFamily="50" charset="-52"/>
                <a:cs typeface="Arial" panose="020B0604020202020204" pitchFamily="34" charset="0"/>
              </a:rPr>
            </a:br>
            <a:br>
              <a:rPr lang="ru-RU" sz="2400" dirty="0">
                <a:latin typeface="HSE Sans" panose="02000000000000000000" pitchFamily="50" charset="-52"/>
                <a:cs typeface="Arial" panose="020B0604020202020204" pitchFamily="34" charset="0"/>
              </a:rPr>
            </a:br>
            <a:r>
              <a:rPr lang="ru-RU" sz="1400" dirty="0">
                <a:latin typeface="HSE Sans" panose="02000000000000000000" pitchFamily="50" charset="-52"/>
                <a:cs typeface="Arial" panose="020B0604020202020204" pitchFamily="34" charset="0"/>
              </a:rPr>
              <a:t>Доклад подготовлен в ходе проведения исследования </a:t>
            </a:r>
            <a:br>
              <a:rPr lang="ru-RU" sz="1400" dirty="0">
                <a:latin typeface="HSE Sans" panose="02000000000000000000" pitchFamily="50" charset="-52"/>
                <a:cs typeface="Arial" panose="020B0604020202020204" pitchFamily="34" charset="0"/>
              </a:rPr>
            </a:br>
            <a:r>
              <a:rPr lang="ru-RU" sz="1400" b="1" dirty="0">
                <a:latin typeface="HSE Sans" panose="02000000000000000000" pitchFamily="50" charset="-52"/>
                <a:cs typeface="Arial" panose="020B0604020202020204" pitchFamily="34" charset="0"/>
              </a:rPr>
              <a:t>Проект № 24-00-024 «Развитие методов прогнозирования показателей надежности электронных модулей» </a:t>
            </a:r>
            <a:br>
              <a:rPr lang="ru-RU" sz="1400" b="1" dirty="0">
                <a:latin typeface="HSE Sans" panose="02000000000000000000" pitchFamily="50" charset="-52"/>
                <a:cs typeface="Arial" panose="020B0604020202020204" pitchFamily="34" charset="0"/>
              </a:rPr>
            </a:br>
            <a:r>
              <a:rPr lang="ru-RU" sz="1400" b="1" dirty="0">
                <a:latin typeface="HSE Sans" panose="02000000000000000000" pitchFamily="50" charset="-52"/>
                <a:cs typeface="Arial" panose="020B0604020202020204" pitchFamily="34" charset="0"/>
              </a:rPr>
              <a:t>в рамках Программы «Научный фонд Национального исследовательского университета </a:t>
            </a:r>
            <a:br>
              <a:rPr lang="ru-RU" sz="1400" b="1" dirty="0">
                <a:latin typeface="HSE Sans" panose="02000000000000000000" pitchFamily="50" charset="-52"/>
                <a:cs typeface="Arial" panose="020B0604020202020204" pitchFamily="34" charset="0"/>
              </a:rPr>
            </a:br>
            <a:r>
              <a:rPr lang="ru-RU" sz="1400" b="1" dirty="0">
                <a:latin typeface="HSE Sans" panose="02000000000000000000" pitchFamily="50" charset="-52"/>
                <a:cs typeface="Arial" panose="020B0604020202020204" pitchFamily="34" charset="0"/>
              </a:rPr>
              <a:t>«Высшая школа экономики» (НИУ ВШЭ)» в 2025 г.</a:t>
            </a:r>
            <a:endParaRPr lang="ru-RU" sz="2400" dirty="0">
              <a:latin typeface="HSE Sans" panose="02000000000000000000" pitchFamily="50" charset="-52"/>
              <a:cs typeface="Arial" panose="020B0604020202020204" pitchFamily="34" charset="0"/>
            </a:endParaRPr>
          </a:p>
        </p:txBody>
      </p:sp>
      <p:sp>
        <p:nvSpPr>
          <p:cNvPr id="3" name="Текст 2">
            <a:extLst>
              <a:ext uri="{FF2B5EF4-FFF2-40B4-BE49-F238E27FC236}">
                <a16:creationId xmlns:a16="http://schemas.microsoft.com/office/drawing/2014/main" id="{06872A97-D341-2A8B-7092-8278AD2ABD54}"/>
              </a:ext>
            </a:extLst>
          </p:cNvPr>
          <p:cNvSpPr>
            <a:spLocks noGrp="1"/>
          </p:cNvSpPr>
          <p:nvPr>
            <p:ph type="body" sz="quarter" idx="10"/>
          </p:nvPr>
        </p:nvSpPr>
        <p:spPr/>
        <p:txBody>
          <a:bodyPr/>
          <a:lstStyle/>
          <a:p>
            <a:r>
              <a:rPr lang="ru-RU" dirty="0">
                <a:latin typeface="HSE Sans" panose="02000000000000000000" pitchFamily="50" charset="-52"/>
                <a:cs typeface="Arial" panose="020B0604020202020204" pitchFamily="34" charset="0"/>
              </a:rPr>
              <a:t>Департамент </a:t>
            </a:r>
            <a:br>
              <a:rPr lang="ru-RU" dirty="0">
                <a:latin typeface="HSE Sans" panose="02000000000000000000" pitchFamily="50" charset="-52"/>
                <a:cs typeface="Arial" panose="020B0604020202020204" pitchFamily="34" charset="0"/>
              </a:rPr>
            </a:br>
            <a:r>
              <a:rPr lang="ru-RU" dirty="0">
                <a:latin typeface="HSE Sans" panose="02000000000000000000" pitchFamily="50" charset="-52"/>
                <a:cs typeface="Arial" panose="020B0604020202020204" pitchFamily="34" charset="0"/>
              </a:rPr>
              <a:t>электронной инженерии</a:t>
            </a:r>
          </a:p>
        </p:txBody>
      </p:sp>
      <p:sp>
        <p:nvSpPr>
          <p:cNvPr id="4" name="Текст 3">
            <a:extLst>
              <a:ext uri="{FF2B5EF4-FFF2-40B4-BE49-F238E27FC236}">
                <a16:creationId xmlns:a16="http://schemas.microsoft.com/office/drawing/2014/main" id="{3FB06141-C1BD-2CE7-2169-928AA60D8C0C}"/>
              </a:ext>
            </a:extLst>
          </p:cNvPr>
          <p:cNvSpPr>
            <a:spLocks noGrp="1"/>
          </p:cNvSpPr>
          <p:nvPr>
            <p:ph type="body" sz="quarter" idx="11"/>
          </p:nvPr>
        </p:nvSpPr>
        <p:spPr/>
        <p:txBody>
          <a:bodyPr>
            <a:normAutofit/>
          </a:bodyPr>
          <a:lstStyle/>
          <a:p>
            <a:r>
              <a:rPr lang="ru-RU" dirty="0">
                <a:latin typeface="HSE Sans" panose="02000000000000000000" pitchFamily="50" charset="-52"/>
                <a:cs typeface="Arial" panose="020B0604020202020204" pitchFamily="34" charset="0"/>
              </a:rPr>
              <a:t>Московский институт электроники и математики им. А.Н. Тихонова</a:t>
            </a:r>
          </a:p>
        </p:txBody>
      </p:sp>
      <p:sp>
        <p:nvSpPr>
          <p:cNvPr id="5" name="Текст 4">
            <a:extLst>
              <a:ext uri="{FF2B5EF4-FFF2-40B4-BE49-F238E27FC236}">
                <a16:creationId xmlns:a16="http://schemas.microsoft.com/office/drawing/2014/main" id="{554F7FF9-5529-A276-A531-4E5551CCD4EF}"/>
              </a:ext>
            </a:extLst>
          </p:cNvPr>
          <p:cNvSpPr>
            <a:spLocks noGrp="1"/>
          </p:cNvSpPr>
          <p:nvPr>
            <p:ph type="body" idx="12"/>
          </p:nvPr>
        </p:nvSpPr>
        <p:spPr/>
        <p:txBody>
          <a:bodyPr/>
          <a:lstStyle/>
          <a:p>
            <a:r>
              <a:rPr lang="ru-RU" dirty="0">
                <a:latin typeface="HSE Sans" panose="02000000000000000000" pitchFamily="50" charset="-52"/>
                <a:cs typeface="Arial" panose="020B0604020202020204" pitchFamily="34" charset="0"/>
              </a:rPr>
              <a:t>Москва</a:t>
            </a:r>
          </a:p>
          <a:p>
            <a:r>
              <a:rPr lang="ru-RU" dirty="0">
                <a:latin typeface="HSE Sans" panose="02000000000000000000" pitchFamily="50" charset="-52"/>
                <a:cs typeface="Arial" panose="020B0604020202020204" pitchFamily="34" charset="0"/>
              </a:rPr>
              <a:t>10.03.2025 г.</a:t>
            </a:r>
          </a:p>
        </p:txBody>
      </p:sp>
      <p:sp>
        <p:nvSpPr>
          <p:cNvPr id="6" name="Прямоугольник: скругленные углы 5">
            <a:extLst>
              <a:ext uri="{FF2B5EF4-FFF2-40B4-BE49-F238E27FC236}">
                <a16:creationId xmlns:a16="http://schemas.microsoft.com/office/drawing/2014/main" id="{654617AC-F211-CC1F-2192-E11A798E4963}"/>
              </a:ext>
            </a:extLst>
          </p:cNvPr>
          <p:cNvSpPr/>
          <p:nvPr/>
        </p:nvSpPr>
        <p:spPr>
          <a:xfrm>
            <a:off x="1027968" y="2461188"/>
            <a:ext cx="5347195" cy="2844887"/>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HSE Sans" panose="02000000000000000000" pitchFamily="50" charset="-52"/>
            </a:endParaRPr>
          </a:p>
        </p:txBody>
      </p:sp>
      <p:sp>
        <p:nvSpPr>
          <p:cNvPr id="8" name="Заголовок 1">
            <a:extLst>
              <a:ext uri="{FF2B5EF4-FFF2-40B4-BE49-F238E27FC236}">
                <a16:creationId xmlns:a16="http://schemas.microsoft.com/office/drawing/2014/main" id="{D9AE5C5B-32B2-26D5-206F-9E526982E6D6}"/>
              </a:ext>
            </a:extLst>
          </p:cNvPr>
          <p:cNvSpPr txBox="1">
            <a:spLocks/>
          </p:cNvSpPr>
          <p:nvPr/>
        </p:nvSpPr>
        <p:spPr>
          <a:xfrm>
            <a:off x="6622991" y="2461188"/>
            <a:ext cx="4541041" cy="2851145"/>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300" b="0" i="0" kern="1200" baseline="0">
                <a:solidFill>
                  <a:srgbClr val="0E2D69"/>
                </a:solidFill>
                <a:latin typeface="HSE Sans" panose="02000000000000000000" pitchFamily="2" charset="0"/>
                <a:ea typeface="+mj-ea"/>
                <a:cs typeface="+mj-cs"/>
              </a:defRPr>
            </a:lvl1pPr>
          </a:lstStyle>
          <a:p>
            <a:pPr algn="ctr"/>
            <a:r>
              <a:rPr lang="ru-RU" sz="2000" b="1" dirty="0">
                <a:latin typeface="HSE Sans" panose="02000000000000000000" pitchFamily="50" charset="-52"/>
                <a:cs typeface="Arial" panose="020B0604020202020204" pitchFamily="34" charset="0"/>
              </a:rPr>
              <a:t>Доклад</a:t>
            </a:r>
            <a:r>
              <a:rPr lang="ru-RU" sz="2000" dirty="0">
                <a:latin typeface="HSE Sans" panose="02000000000000000000" pitchFamily="50" charset="-52"/>
                <a:cs typeface="Arial" panose="020B0604020202020204" pitchFamily="34" charset="0"/>
              </a:rPr>
              <a:t> </a:t>
            </a:r>
            <a:br>
              <a:rPr lang="ru-RU" sz="2000" dirty="0">
                <a:latin typeface="HSE Sans" panose="02000000000000000000" pitchFamily="50" charset="-52"/>
                <a:cs typeface="Arial" panose="020B0604020202020204" pitchFamily="34" charset="0"/>
              </a:rPr>
            </a:br>
            <a:r>
              <a:rPr lang="ru-RU" sz="1600" b="1" dirty="0">
                <a:latin typeface="HSE Sans" panose="02000000000000000000" pitchFamily="50" charset="-52"/>
                <a:cs typeface="Arial" panose="020B0604020202020204" pitchFamily="34" charset="0"/>
              </a:rPr>
              <a:t>«Обзор и анализ существующих международных методов и методик управления надежностью ЭМ и исследование их применимости на российских предприятиях»</a:t>
            </a:r>
            <a:br>
              <a:rPr lang="ru-RU" sz="1800" dirty="0">
                <a:latin typeface="HSE Sans" panose="02000000000000000000" pitchFamily="50" charset="-52"/>
                <a:cs typeface="Arial" panose="020B0604020202020204" pitchFamily="34" charset="0"/>
              </a:rPr>
            </a:br>
            <a:br>
              <a:rPr lang="ru-RU" sz="1800" dirty="0">
                <a:latin typeface="HSE Sans" panose="02000000000000000000" pitchFamily="50" charset="-52"/>
                <a:cs typeface="Arial" panose="020B0604020202020204" pitchFamily="34" charset="0"/>
              </a:rPr>
            </a:br>
            <a:endParaRPr lang="ru-RU" sz="1800" dirty="0">
              <a:latin typeface="HSE Sans" panose="02000000000000000000" pitchFamily="50" charset="-52"/>
              <a:cs typeface="Arial" panose="020B0604020202020204" pitchFamily="34" charset="0"/>
            </a:endParaRPr>
          </a:p>
          <a:p>
            <a:pPr algn="ctr"/>
            <a:endParaRPr lang="ru-RU" sz="1200" b="1" dirty="0">
              <a:latin typeface="HSE Sans" panose="02000000000000000000" pitchFamily="50" charset="-52"/>
              <a:cs typeface="Arial" panose="020B0604020202020204" pitchFamily="34" charset="0"/>
            </a:endParaRPr>
          </a:p>
          <a:p>
            <a:pPr algn="ctr"/>
            <a:r>
              <a:rPr lang="ru-RU" sz="1400" b="1" dirty="0">
                <a:latin typeface="HSE Sans" panose="02000000000000000000" pitchFamily="50" charset="-52"/>
                <a:cs typeface="Arial" panose="020B0604020202020204" pitchFamily="34" charset="0"/>
              </a:rPr>
              <a:t>Докладчик</a:t>
            </a:r>
            <a:r>
              <a:rPr lang="ru-RU" sz="1400" dirty="0">
                <a:latin typeface="HSE Sans" panose="02000000000000000000" pitchFamily="50" charset="-52"/>
                <a:cs typeface="Arial" panose="020B0604020202020204" pitchFamily="34" charset="0"/>
              </a:rPr>
              <a:t> </a:t>
            </a:r>
            <a:br>
              <a:rPr lang="ru-RU" sz="1400" dirty="0">
                <a:latin typeface="HSE Sans" panose="02000000000000000000" pitchFamily="50" charset="-52"/>
                <a:cs typeface="Arial" panose="020B0604020202020204" pitchFamily="34" charset="0"/>
              </a:rPr>
            </a:br>
            <a:r>
              <a:rPr lang="ru-RU" sz="1400" dirty="0">
                <a:latin typeface="HSE Sans" panose="02000000000000000000" pitchFamily="50" charset="-52"/>
                <a:cs typeface="Arial" panose="020B0604020202020204" pitchFamily="34" charset="0"/>
              </a:rPr>
              <a:t>Ландер Леонид Борисович</a:t>
            </a:r>
            <a:br>
              <a:rPr lang="ru-RU" sz="1400" dirty="0">
                <a:latin typeface="HSE Sans" panose="02000000000000000000" pitchFamily="50" charset="-52"/>
                <a:cs typeface="Arial" panose="020B0604020202020204" pitchFamily="34" charset="0"/>
              </a:rPr>
            </a:br>
            <a:r>
              <a:rPr lang="ru-RU" sz="1400" dirty="0">
                <a:latin typeface="HSE Sans" panose="02000000000000000000" pitchFamily="50" charset="-52"/>
                <a:cs typeface="Arial" panose="020B0604020202020204" pitchFamily="34" charset="0"/>
              </a:rPr>
              <a:t>аспирант 1 года обучения - ОП </a:t>
            </a:r>
            <a:r>
              <a:rPr lang="en-US" sz="1400" dirty="0">
                <a:latin typeface="HSE Sans" panose="02000000000000000000" pitchFamily="50" charset="-52"/>
                <a:cs typeface="Arial" panose="020B0604020202020204" pitchFamily="34" charset="0"/>
              </a:rPr>
              <a:t>“</a:t>
            </a:r>
            <a:r>
              <a:rPr lang="ru-RU" sz="1400" dirty="0">
                <a:latin typeface="HSE Sans" panose="02000000000000000000" pitchFamily="50" charset="-52"/>
                <a:cs typeface="Arial" panose="020B0604020202020204" pitchFamily="34" charset="0"/>
              </a:rPr>
              <a:t>Электроника, радиотехника и системы связи</a:t>
            </a:r>
            <a:r>
              <a:rPr lang="en-US" sz="1400" dirty="0">
                <a:latin typeface="HSE Sans" panose="02000000000000000000" pitchFamily="50" charset="-52"/>
                <a:cs typeface="Arial" panose="020B0604020202020204" pitchFamily="34" charset="0"/>
              </a:rPr>
              <a:t>”</a:t>
            </a:r>
            <a:endParaRPr lang="ru-RU" sz="1400" dirty="0">
              <a:latin typeface="HSE Sans" panose="02000000000000000000" pitchFamily="50" charset="-52"/>
              <a:cs typeface="Arial" panose="020B0604020202020204" pitchFamily="34" charset="0"/>
            </a:endParaRPr>
          </a:p>
        </p:txBody>
      </p:sp>
      <p:sp>
        <p:nvSpPr>
          <p:cNvPr id="10" name="Прямоугольник: скругленные углы 9">
            <a:extLst>
              <a:ext uri="{FF2B5EF4-FFF2-40B4-BE49-F238E27FC236}">
                <a16:creationId xmlns:a16="http://schemas.microsoft.com/office/drawing/2014/main" id="{75BBD9A6-B763-B1CC-BC53-D838D7A077E6}"/>
              </a:ext>
            </a:extLst>
          </p:cNvPr>
          <p:cNvSpPr/>
          <p:nvPr/>
        </p:nvSpPr>
        <p:spPr>
          <a:xfrm>
            <a:off x="6622991" y="2461187"/>
            <a:ext cx="4541042" cy="2844887"/>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HSE Sans" panose="02000000000000000000" pitchFamily="50" charset="-52"/>
            </a:endParaRPr>
          </a:p>
        </p:txBody>
      </p:sp>
      <p:pic>
        <p:nvPicPr>
          <p:cNvPr id="9" name="Рисунок 8">
            <a:extLst>
              <a:ext uri="{FF2B5EF4-FFF2-40B4-BE49-F238E27FC236}">
                <a16:creationId xmlns:a16="http://schemas.microsoft.com/office/drawing/2014/main" id="{B65FDA75-B0CF-3F0F-9B71-41A3217BE5D3}"/>
              </a:ext>
            </a:extLst>
          </p:cNvPr>
          <p:cNvPicPr>
            <a:picLocks noChangeAspect="1"/>
          </p:cNvPicPr>
          <p:nvPr/>
        </p:nvPicPr>
        <p:blipFill>
          <a:blip r:embed="rId2"/>
          <a:stretch>
            <a:fillRect/>
          </a:stretch>
        </p:blipFill>
        <p:spPr>
          <a:xfrm>
            <a:off x="8495659" y="3715464"/>
            <a:ext cx="795703" cy="795703"/>
          </a:xfrm>
          <a:prstGeom prst="ellipse">
            <a:avLst/>
          </a:prstGeom>
          <a:ln>
            <a:noFill/>
          </a:ln>
          <a:effectLst/>
        </p:spPr>
      </p:pic>
    </p:spTree>
    <p:extLst>
      <p:ext uri="{BB962C8B-B14F-4D97-AF65-F5344CB8AC3E}">
        <p14:creationId xmlns:p14="http://schemas.microsoft.com/office/powerpoint/2010/main" val="769869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a:xfrm>
            <a:off x="1229555" y="497132"/>
            <a:ext cx="1901825" cy="645867"/>
          </a:xfrm>
        </p:spPr>
        <p:txBody>
          <a:bodyPr/>
          <a:lstStyle/>
          <a:p>
            <a:r>
              <a:rPr lang="ru-RU" dirty="0"/>
              <a:t>Московский институт электроники и математики им. А.Н. Тихонова</a:t>
            </a:r>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a:xfrm>
            <a:off x="3459163" y="497133"/>
            <a:ext cx="2472946" cy="408109"/>
          </a:xfrm>
        </p:spPr>
        <p:txBody>
          <a:bodyPr/>
          <a:lstStyle/>
          <a:p>
            <a:r>
              <a:rPr lang="ru-RU" sz="1000" dirty="0">
                <a:solidFill>
                  <a:srgbClr val="002060"/>
                </a:solidFill>
                <a:latin typeface="HSE Sans" panose="02000000000000000000" pitchFamily="50" charset="-52"/>
                <a:cs typeface="Arial" panose="020B0604020202020204" pitchFamily="34" charset="0"/>
              </a:rPr>
              <a:t>Управление надежностью </a:t>
            </a:r>
            <a:r>
              <a:rPr lang="ru-RU" dirty="0">
                <a:solidFill>
                  <a:srgbClr val="002060"/>
                </a:solidFill>
                <a:latin typeface="HSE Sans" panose="02000000000000000000" pitchFamily="50" charset="-52"/>
                <a:cs typeface="Arial" panose="020B0604020202020204" pitchFamily="34" charset="0"/>
              </a:rPr>
              <a:t>на предприятиях</a:t>
            </a:r>
            <a:endParaRPr lang="ru-RU" sz="1000" dirty="0">
              <a:solidFill>
                <a:srgbClr val="002060"/>
              </a:solidFill>
              <a:latin typeface="HSE Sans" panose="02000000000000000000" pitchFamily="50" charset="-52"/>
              <a:cs typeface="Arial" panose="020B0604020202020204" pitchFamily="34" charset="0"/>
            </a:endParaRPr>
          </a:p>
        </p:txBody>
      </p:sp>
      <p:sp>
        <p:nvSpPr>
          <p:cNvPr id="7" name="Текст 6">
            <a:extLst>
              <a:ext uri="{FF2B5EF4-FFF2-40B4-BE49-F238E27FC236}">
                <a16:creationId xmlns:a16="http://schemas.microsoft.com/office/drawing/2014/main" id="{35F411B5-8431-CE4A-BEA6-775367101901}"/>
              </a:ext>
            </a:extLst>
          </p:cNvPr>
          <p:cNvSpPr>
            <a:spLocks noGrp="1"/>
          </p:cNvSpPr>
          <p:nvPr>
            <p:ph type="body" sz="quarter" idx="15"/>
          </p:nvPr>
        </p:nvSpPr>
        <p:spPr>
          <a:xfrm>
            <a:off x="6259891" y="497133"/>
            <a:ext cx="3167887" cy="408109"/>
          </a:xfrm>
        </p:spPr>
        <p:txBody>
          <a:bodyPr/>
          <a:lstStyle/>
          <a:p>
            <a:r>
              <a:rPr lang="ru-RU" dirty="0"/>
              <a:t>Обзор и анализ существующих международных методов, методик управления надежностью ЭМ и исследование их применимости на российских предприятиях</a:t>
            </a:r>
          </a:p>
        </p:txBody>
      </p:sp>
      <p:sp>
        <p:nvSpPr>
          <p:cNvPr id="8" name="Заголовок 2">
            <a:extLst>
              <a:ext uri="{FF2B5EF4-FFF2-40B4-BE49-F238E27FC236}">
                <a16:creationId xmlns:a16="http://schemas.microsoft.com/office/drawing/2014/main" id="{FA8B77C3-13F7-FC55-B09D-9712D0B3F6A0}"/>
              </a:ext>
            </a:extLst>
          </p:cNvPr>
          <p:cNvSpPr txBox="1">
            <a:spLocks/>
          </p:cNvSpPr>
          <p:nvPr/>
        </p:nvSpPr>
        <p:spPr>
          <a:xfrm>
            <a:off x="10599845" y="532481"/>
            <a:ext cx="464395" cy="408109"/>
          </a:xfrm>
          <a:prstGeom prst="rect">
            <a:avLst/>
          </a:prstGeom>
        </p:spPr>
        <p:txBody>
          <a:bodyPr lIns="0" tIns="0" rIns="0" bIns="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ru-RU" sz="2000" dirty="0"/>
              <a:t>/ 13</a:t>
            </a:r>
          </a:p>
        </p:txBody>
      </p:sp>
      <p:pic>
        <p:nvPicPr>
          <p:cNvPr id="12" name="Picture 10" descr="Государственная символика">
            <a:extLst>
              <a:ext uri="{FF2B5EF4-FFF2-40B4-BE49-F238E27FC236}">
                <a16:creationId xmlns:a16="http://schemas.microsoft.com/office/drawing/2014/main" id="{C335017E-C334-E1E1-C911-6B5247EFF3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388" y="2512845"/>
            <a:ext cx="1682483" cy="1119616"/>
          </a:xfrm>
          <a:prstGeom prst="rect">
            <a:avLst/>
          </a:prstGeom>
          <a:noFill/>
          <a:extLst>
            <a:ext uri="{909E8E84-426E-40DD-AFC4-6F175D3DCCD1}">
              <a14:hiddenFill xmlns:a14="http://schemas.microsoft.com/office/drawing/2010/main">
                <a:solidFill>
                  <a:srgbClr val="FFFFFF"/>
                </a:solidFill>
              </a14:hiddenFill>
            </a:ext>
          </a:extLst>
        </p:spPr>
      </p:pic>
      <p:sp>
        <p:nvSpPr>
          <p:cNvPr id="13" name="Заголовок 2">
            <a:extLst>
              <a:ext uri="{FF2B5EF4-FFF2-40B4-BE49-F238E27FC236}">
                <a16:creationId xmlns:a16="http://schemas.microsoft.com/office/drawing/2014/main" id="{1CD02E34-85A6-AAE9-D972-F944016EE096}"/>
              </a:ext>
            </a:extLst>
          </p:cNvPr>
          <p:cNvSpPr>
            <a:spLocks noGrp="1"/>
          </p:cNvSpPr>
          <p:nvPr>
            <p:ph type="title"/>
          </p:nvPr>
        </p:nvSpPr>
        <p:spPr>
          <a:xfrm>
            <a:off x="585898" y="1447791"/>
            <a:ext cx="6950366" cy="404864"/>
          </a:xfrm>
        </p:spPr>
        <p:txBody>
          <a:bodyPr>
            <a:normAutofit/>
          </a:bodyPr>
          <a:lstStyle/>
          <a:p>
            <a:r>
              <a:rPr lang="ru-RU" sz="2400" dirty="0"/>
              <a:t>Надежность ЭРИ 2006 (РФ)</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8C8298B-48E4-DBFA-02B8-E99DA9994E0B}"/>
                  </a:ext>
                </a:extLst>
              </p:cNvPr>
              <p:cNvSpPr txBox="1"/>
              <p:nvPr/>
            </p:nvSpPr>
            <p:spPr>
              <a:xfrm>
                <a:off x="298116" y="4455529"/>
                <a:ext cx="2961167" cy="113082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sz="2400" i="1" smtClean="0">
                              <a:solidFill>
                                <a:srgbClr val="836967"/>
                              </a:solidFill>
                              <a:latin typeface="Cambria Math" panose="02040503050406030204" pitchFamily="18" charset="0"/>
                            </a:rPr>
                          </m:ctrlPr>
                        </m:sSubPr>
                        <m:e>
                          <m:r>
                            <a:rPr lang="ru-RU" sz="2400" i="1">
                              <a:latin typeface="Cambria Math" panose="02040503050406030204" pitchFamily="18" charset="0"/>
                            </a:rPr>
                            <m:t>𝜆</m:t>
                          </m:r>
                        </m:e>
                        <m:sub>
                          <m:r>
                            <a:rPr lang="ru-RU" sz="2400" i="0">
                              <a:latin typeface="Cambria Math" panose="02040503050406030204" pitchFamily="18" charset="0"/>
                            </a:rPr>
                            <m:t>РУ</m:t>
                          </m:r>
                        </m:sub>
                      </m:sSub>
                      <m:r>
                        <a:rPr lang="ru-RU" sz="2400" i="0">
                          <a:latin typeface="Cambria Math" panose="02040503050406030204" pitchFamily="18" charset="0"/>
                        </a:rPr>
                        <m:t>=</m:t>
                      </m:r>
                      <m:sSub>
                        <m:sSubPr>
                          <m:ctrlPr>
                            <a:rPr lang="ru-RU" sz="2400" i="1">
                              <a:solidFill>
                                <a:srgbClr val="836967"/>
                              </a:solidFill>
                              <a:latin typeface="Cambria Math" panose="02040503050406030204" pitchFamily="18" charset="0"/>
                            </a:rPr>
                          </m:ctrlPr>
                        </m:sSubPr>
                        <m:e>
                          <m:r>
                            <a:rPr lang="ru-RU" sz="2400" i="1">
                              <a:latin typeface="Cambria Math" panose="02040503050406030204" pitchFamily="18" charset="0"/>
                            </a:rPr>
                            <m:t>𝐾</m:t>
                          </m:r>
                        </m:e>
                        <m:sub>
                          <m:r>
                            <a:rPr lang="ru-RU" sz="2400" i="1">
                              <a:latin typeface="Cambria Math" panose="02040503050406030204" pitchFamily="18" charset="0"/>
                            </a:rPr>
                            <m:t>𝐴</m:t>
                          </m:r>
                        </m:sub>
                      </m:sSub>
                      <m:nary>
                        <m:naryPr>
                          <m:chr m:val="∑"/>
                          <m:limLoc m:val="undOvr"/>
                          <m:ctrlPr>
                            <a:rPr lang="ru-RU" sz="2400" i="1">
                              <a:latin typeface="Cambria Math" panose="02040503050406030204" pitchFamily="18" charset="0"/>
                            </a:rPr>
                          </m:ctrlPr>
                        </m:naryPr>
                        <m:sub>
                          <m:r>
                            <a:rPr lang="ru-RU" sz="2400" i="1">
                              <a:latin typeface="Cambria Math" panose="02040503050406030204" pitchFamily="18" charset="0"/>
                            </a:rPr>
                            <m:t>𝑛</m:t>
                          </m:r>
                          <m:r>
                            <a:rPr lang="ru-RU" sz="2400" i="0">
                              <a:latin typeface="Cambria Math" panose="02040503050406030204" pitchFamily="18" charset="0"/>
                            </a:rPr>
                            <m:t>=1</m:t>
                          </m:r>
                        </m:sub>
                        <m:sup>
                          <m:r>
                            <a:rPr lang="ru-RU" sz="2400" i="1">
                              <a:latin typeface="Cambria Math" panose="02040503050406030204" pitchFamily="18" charset="0"/>
                            </a:rPr>
                            <m:t>𝑁</m:t>
                          </m:r>
                        </m:sup>
                        <m:e>
                          <m:sSub>
                            <m:sSubPr>
                              <m:ctrlPr>
                                <a:rPr lang="ru-RU" sz="2400" i="1">
                                  <a:solidFill>
                                    <a:srgbClr val="836967"/>
                                  </a:solidFill>
                                  <a:latin typeface="Cambria Math" panose="02040503050406030204" pitchFamily="18" charset="0"/>
                                </a:rPr>
                              </m:ctrlPr>
                            </m:sSubPr>
                            <m:e>
                              <m:r>
                                <a:rPr lang="ru-RU" sz="2400" i="1">
                                  <a:latin typeface="Cambria Math" panose="02040503050406030204" pitchFamily="18" charset="0"/>
                                </a:rPr>
                                <m:t>𝜆</m:t>
                              </m:r>
                            </m:e>
                            <m:sub>
                              <m:r>
                                <a:rPr lang="ru-RU" sz="2400" i="1">
                                  <a:latin typeface="Cambria Math" panose="02040503050406030204" pitchFamily="18" charset="0"/>
                                </a:rPr>
                                <m:t>𝑛</m:t>
                              </m:r>
                            </m:sub>
                          </m:sSub>
                        </m:e>
                      </m:nary>
                    </m:oMath>
                  </m:oMathPara>
                </a14:m>
                <a:endParaRPr lang="ru-RU" dirty="0"/>
              </a:p>
            </p:txBody>
          </p:sp>
        </mc:Choice>
        <mc:Fallback xmlns="">
          <p:sp>
            <p:nvSpPr>
              <p:cNvPr id="15" name="TextBox 14">
                <a:extLst>
                  <a:ext uri="{FF2B5EF4-FFF2-40B4-BE49-F238E27FC236}">
                    <a16:creationId xmlns:a16="http://schemas.microsoft.com/office/drawing/2014/main" id="{F8C8298B-48E4-DBFA-02B8-E99DA9994E0B}"/>
                  </a:ext>
                </a:extLst>
              </p:cNvPr>
              <p:cNvSpPr txBox="1">
                <a:spLocks noRot="1" noChangeAspect="1" noMove="1" noResize="1" noEditPoints="1" noAdjustHandles="1" noChangeArrowheads="1" noChangeShapeType="1" noTextEdit="1"/>
              </p:cNvSpPr>
              <p:nvPr/>
            </p:nvSpPr>
            <p:spPr>
              <a:xfrm>
                <a:off x="298116" y="4455529"/>
                <a:ext cx="2961167" cy="1130822"/>
              </a:xfrm>
              <a:prstGeom prst="rect">
                <a:avLst/>
              </a:prstGeom>
              <a:blipFill>
                <a:blip r:embed="rId4"/>
                <a:stretch>
                  <a:fillRect t="-101111" b="-157778"/>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63A473C-3333-66F0-8388-C6096366B651}"/>
                  </a:ext>
                </a:extLst>
              </p:cNvPr>
              <p:cNvSpPr txBox="1"/>
              <p:nvPr/>
            </p:nvSpPr>
            <p:spPr>
              <a:xfrm>
                <a:off x="749987" y="5898621"/>
                <a:ext cx="4759065" cy="523220"/>
              </a:xfrm>
              <a:prstGeom prst="rect">
                <a:avLst/>
              </a:prstGeom>
              <a:noFill/>
            </p:spPr>
            <p:txBody>
              <a:bodyPr wrap="square">
                <a:spAutoFit/>
              </a:bodyPr>
              <a:lstStyle/>
              <a:p>
                <a:pPr lvl="0"/>
                <a14:m>
                  <m:oMath xmlns:m="http://schemas.openxmlformats.org/officeDocument/2006/math">
                    <m:sSub>
                      <m:sSubPr>
                        <m:ctrlPr>
                          <a:rPr lang="ru-RU" sz="1400" i="1" smtClean="0">
                            <a:solidFill>
                              <a:srgbClr val="C00000"/>
                            </a:solidFill>
                            <a:effectLst/>
                            <a:latin typeface="Cambria Math" panose="02040503050406030204" pitchFamily="18" charset="0"/>
                            <a:ea typeface="Times New Roman" panose="02020603050405020304" pitchFamily="18" charset="0"/>
                          </a:rPr>
                        </m:ctrlPr>
                      </m:sSubPr>
                      <m:e>
                        <m:r>
                          <a:rPr lang="en-US" sz="1400" i="1">
                            <a:solidFill>
                              <a:srgbClr val="C00000"/>
                            </a:solidFill>
                            <a:effectLst/>
                            <a:latin typeface="Cambria Math" panose="02040503050406030204" pitchFamily="18" charset="0"/>
                            <a:ea typeface="Times New Roman" panose="02020603050405020304" pitchFamily="18" charset="0"/>
                          </a:rPr>
                          <m:t>𝐾</m:t>
                        </m:r>
                      </m:e>
                      <m:sub>
                        <m:r>
                          <a:rPr lang="ru-RU" sz="1400" i="1">
                            <a:solidFill>
                              <a:srgbClr val="C00000"/>
                            </a:solidFill>
                            <a:effectLst/>
                            <a:latin typeface="Cambria Math" panose="02040503050406030204" pitchFamily="18" charset="0"/>
                            <a:ea typeface="Times New Roman" panose="02020603050405020304" pitchFamily="18" charset="0"/>
                          </a:rPr>
                          <m:t>𝐴</m:t>
                        </m:r>
                      </m:sub>
                    </m:sSub>
                  </m:oMath>
                </a14:m>
                <a:r>
                  <a:rPr lang="ru-RU" sz="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 1 </a:t>
                </a:r>
                <a:r>
                  <a:rPr lang="ru-RU" sz="1400" dirty="0">
                    <a:latin typeface="Arial" panose="020B0604020202020204" pitchFamily="34" charset="0"/>
                    <a:ea typeface="Times New Roman" panose="02020603050405020304" pitchFamily="18" charset="0"/>
                    <a:cs typeface="Arial" panose="020B0604020202020204" pitchFamily="34" charset="0"/>
                  </a:rPr>
                  <a:t>(</a:t>
                </a:r>
                <a:r>
                  <a:rPr lang="ru-RU" sz="1400" dirty="0">
                    <a:effectLst/>
                    <a:latin typeface="Arial" panose="020B0604020202020204" pitchFamily="34" charset="0"/>
                    <a:ea typeface="Times New Roman" panose="02020603050405020304" pitchFamily="18" charset="0"/>
                    <a:cs typeface="Arial" panose="020B0604020202020204" pitchFamily="34" charset="0"/>
                  </a:rPr>
                  <a:t>военные стандарты «Мороз-6» и «Климат-8»)</a:t>
                </a:r>
              </a:p>
              <a:p>
                <a14:m>
                  <m:oMath xmlns:m="http://schemas.openxmlformats.org/officeDocument/2006/math">
                    <m:sSub>
                      <m:sSubPr>
                        <m:ctrlPr>
                          <a:rPr lang="ru-RU" sz="1400" i="1" smtClean="0">
                            <a:solidFill>
                              <a:srgbClr val="C00000"/>
                            </a:solidFill>
                            <a:effectLst/>
                            <a:latin typeface="Cambria Math" panose="02040503050406030204" pitchFamily="18" charset="0"/>
                          </a:rPr>
                        </m:ctrlPr>
                      </m:sSubPr>
                      <m:e>
                        <m:r>
                          <a:rPr lang="en-US" sz="14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𝐾</m:t>
                        </m:r>
                      </m:e>
                      <m:sub>
                        <m:r>
                          <a:rPr lang="ru-RU" sz="1400" i="1">
                            <a:solidFill>
                              <a:srgbClr val="C00000"/>
                            </a:solidFill>
                            <a:effectLst/>
                            <a:latin typeface="Cambria Math" panose="02040503050406030204" pitchFamily="18" charset="0"/>
                            <a:ea typeface="Times New Roman" panose="02020603050405020304" pitchFamily="18" charset="0"/>
                            <a:cs typeface="Times New Roman" panose="02020603050405020304" pitchFamily="18" charset="0"/>
                          </a:rPr>
                          <m:t>𝐴</m:t>
                        </m:r>
                      </m:sub>
                    </m:sSub>
                  </m:oMath>
                </a14:m>
                <a:r>
                  <a:rPr lang="ru-RU" sz="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 0,2 </a:t>
                </a:r>
                <a:r>
                  <a:rPr lang="ru-RU" sz="1400" dirty="0">
                    <a:latin typeface="Arial" panose="020B0604020202020204" pitchFamily="34" charset="0"/>
                    <a:ea typeface="Times New Roman" panose="02020603050405020304" pitchFamily="18" charset="0"/>
                    <a:cs typeface="Arial" panose="020B0604020202020204" pitchFamily="34" charset="0"/>
                  </a:rPr>
                  <a:t>(</a:t>
                </a:r>
                <a:r>
                  <a:rPr lang="ru-RU" sz="1400" dirty="0">
                    <a:effectLst/>
                    <a:latin typeface="Arial" panose="020B0604020202020204" pitchFamily="34" charset="0"/>
                    <a:ea typeface="Times New Roman" panose="02020603050405020304" pitchFamily="18" charset="0"/>
                    <a:cs typeface="Arial" panose="020B0604020202020204" pitchFamily="34" charset="0"/>
                  </a:rPr>
                  <a:t>положение РК-98</a:t>
                </a:r>
                <a:r>
                  <a:rPr lang="ru-RU" sz="1400" dirty="0">
                    <a:latin typeface="Arial" panose="020B0604020202020204" pitchFamily="34" charset="0"/>
                    <a:cs typeface="Arial" panose="020B0604020202020204" pitchFamily="34" charset="0"/>
                  </a:rPr>
                  <a:t>)</a:t>
                </a:r>
              </a:p>
            </p:txBody>
          </p:sp>
        </mc:Choice>
        <mc:Fallback xmlns="">
          <p:sp>
            <p:nvSpPr>
              <p:cNvPr id="16" name="TextBox 15">
                <a:extLst>
                  <a:ext uri="{FF2B5EF4-FFF2-40B4-BE49-F238E27FC236}">
                    <a16:creationId xmlns:a16="http://schemas.microsoft.com/office/drawing/2014/main" id="{763A473C-3333-66F0-8388-C6096366B651}"/>
                  </a:ext>
                </a:extLst>
              </p:cNvPr>
              <p:cNvSpPr txBox="1">
                <a:spLocks noRot="1" noChangeAspect="1" noMove="1" noResize="1" noEditPoints="1" noAdjustHandles="1" noChangeArrowheads="1" noChangeShapeType="1" noTextEdit="1"/>
              </p:cNvSpPr>
              <p:nvPr/>
            </p:nvSpPr>
            <p:spPr>
              <a:xfrm>
                <a:off x="749987" y="5898621"/>
                <a:ext cx="4759065" cy="523220"/>
              </a:xfrm>
              <a:prstGeom prst="rect">
                <a:avLst/>
              </a:prstGeom>
              <a:blipFill>
                <a:blip r:embed="rId5"/>
                <a:stretch>
                  <a:fillRect t="-2381" b="-9524"/>
                </a:stretch>
              </a:blipFill>
            </p:spPr>
            <p:txBody>
              <a:bodyPr/>
              <a:lstStyle/>
              <a:p>
                <a:r>
                  <a:rPr lang="ru-RU">
                    <a:noFill/>
                  </a:rPr>
                  <a:t> </a:t>
                </a:r>
              </a:p>
            </p:txBody>
          </p:sp>
        </mc:Fallback>
      </mc:AlternateContent>
      <p:sp>
        <p:nvSpPr>
          <p:cNvPr id="17" name="TextBox 16">
            <a:extLst>
              <a:ext uri="{FF2B5EF4-FFF2-40B4-BE49-F238E27FC236}">
                <a16:creationId xmlns:a16="http://schemas.microsoft.com/office/drawing/2014/main" id="{6914D1BE-779D-F085-90D1-5F9EDA70E5C4}"/>
              </a:ext>
            </a:extLst>
          </p:cNvPr>
          <p:cNvSpPr txBox="1"/>
          <p:nvPr/>
        </p:nvSpPr>
        <p:spPr>
          <a:xfrm>
            <a:off x="846083" y="3950517"/>
            <a:ext cx="3126587" cy="318933"/>
          </a:xfrm>
          <a:prstGeom prst="rect">
            <a:avLst/>
          </a:prstGeom>
          <a:noFill/>
        </p:spPr>
        <p:txBody>
          <a:bodyPr wrap="square">
            <a:spAutoFit/>
          </a:bodyPr>
          <a:lstStyle/>
          <a:p>
            <a:pPr lvl="0">
              <a:lnSpc>
                <a:spcPct val="150000"/>
              </a:lnSpc>
            </a:pPr>
            <a:r>
              <a:rPr lang="ru-RU" sz="1100" dirty="0">
                <a:latin typeface="Arial" panose="020B0604020202020204" pitchFamily="34" charset="0"/>
                <a:cs typeface="Arial" panose="020B0604020202020204" pitchFamily="34" charset="0"/>
              </a:rPr>
              <a:t>коэффициент качества производства</a:t>
            </a:r>
            <a:r>
              <a:rPr lang="en-US" sz="1100" dirty="0">
                <a:latin typeface="HSE Sans" panose="02000000000000000000"/>
                <a:cs typeface="Arial" panose="020B0604020202020204" pitchFamily="34" charset="0"/>
              </a:rPr>
              <a:t> </a:t>
            </a:r>
            <a:r>
              <a:rPr lang="ru-RU" sz="1100" dirty="0">
                <a:latin typeface="Arial" panose="020B0604020202020204" pitchFamily="34" charset="0"/>
                <a:cs typeface="Arial" panose="020B0604020202020204" pitchFamily="34" charset="0"/>
              </a:rPr>
              <a:t>РУ</a:t>
            </a:r>
            <a:endParaRPr lang="ru-RU" sz="1100" i="1" dirty="0">
              <a:effectLst/>
              <a:latin typeface="Arial" panose="020B0604020202020204" pitchFamily="34" charset="0"/>
              <a:cs typeface="Arial" panose="020B0604020202020204" pitchFamily="34" charset="0"/>
            </a:endParaRPr>
          </a:p>
        </p:txBody>
      </p:sp>
      <p:sp>
        <p:nvSpPr>
          <p:cNvPr id="18" name="Овал 17">
            <a:extLst>
              <a:ext uri="{FF2B5EF4-FFF2-40B4-BE49-F238E27FC236}">
                <a16:creationId xmlns:a16="http://schemas.microsoft.com/office/drawing/2014/main" id="{C5897F18-5A1D-2D28-5092-A47B4790CDB1}"/>
              </a:ext>
            </a:extLst>
          </p:cNvPr>
          <p:cNvSpPr/>
          <p:nvPr/>
        </p:nvSpPr>
        <p:spPr>
          <a:xfrm>
            <a:off x="1531111" y="4835765"/>
            <a:ext cx="488156" cy="4751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 18">
            <a:extLst>
              <a:ext uri="{FF2B5EF4-FFF2-40B4-BE49-F238E27FC236}">
                <a16:creationId xmlns:a16="http://schemas.microsoft.com/office/drawing/2014/main" id="{919F4AD4-CCF7-E516-5EE4-3D56B3161512}"/>
              </a:ext>
            </a:extLst>
          </p:cNvPr>
          <p:cNvSpPr/>
          <p:nvPr/>
        </p:nvSpPr>
        <p:spPr>
          <a:xfrm>
            <a:off x="2395197" y="4835765"/>
            <a:ext cx="488156" cy="4751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Box 19">
            <a:extLst>
              <a:ext uri="{FF2B5EF4-FFF2-40B4-BE49-F238E27FC236}">
                <a16:creationId xmlns:a16="http://schemas.microsoft.com/office/drawing/2014/main" id="{30B0352B-B43D-CCFA-A4E7-80301F205C28}"/>
              </a:ext>
            </a:extLst>
          </p:cNvPr>
          <p:cNvSpPr txBox="1"/>
          <p:nvPr/>
        </p:nvSpPr>
        <p:spPr>
          <a:xfrm>
            <a:off x="3575009" y="4722579"/>
            <a:ext cx="2470733" cy="314894"/>
          </a:xfrm>
          <a:prstGeom prst="rect">
            <a:avLst/>
          </a:prstGeom>
          <a:noFill/>
        </p:spPr>
        <p:txBody>
          <a:bodyPr wrap="square">
            <a:spAutoFit/>
          </a:bodyPr>
          <a:lstStyle/>
          <a:p>
            <a:pPr lvl="0">
              <a:lnSpc>
                <a:spcPct val="150000"/>
              </a:lnSpc>
            </a:pPr>
            <a:r>
              <a:rPr lang="ru-RU" sz="1100" dirty="0">
                <a:latin typeface="Arial" panose="020B0604020202020204" pitchFamily="34" charset="0"/>
                <a:cs typeface="Arial" panose="020B0604020202020204" pitchFamily="34" charset="0"/>
              </a:rPr>
              <a:t>интенсивность отказов ЭРИ</a:t>
            </a:r>
          </a:p>
        </p:txBody>
      </p:sp>
      <p:cxnSp>
        <p:nvCxnSpPr>
          <p:cNvPr id="21" name="Прямая со стрелкой 20">
            <a:extLst>
              <a:ext uri="{FF2B5EF4-FFF2-40B4-BE49-F238E27FC236}">
                <a16:creationId xmlns:a16="http://schemas.microsoft.com/office/drawing/2014/main" id="{E75E846B-9B89-256B-CBB8-079882BCA515}"/>
              </a:ext>
            </a:extLst>
          </p:cNvPr>
          <p:cNvCxnSpPr>
            <a:stCxn id="18" idx="0"/>
          </p:cNvCxnSpPr>
          <p:nvPr/>
        </p:nvCxnSpPr>
        <p:spPr>
          <a:xfrm flipV="1">
            <a:off x="1775189" y="4180104"/>
            <a:ext cx="175021" cy="65566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a:extLst>
              <a:ext uri="{FF2B5EF4-FFF2-40B4-BE49-F238E27FC236}">
                <a16:creationId xmlns:a16="http://schemas.microsoft.com/office/drawing/2014/main" id="{2DF286D4-9FF8-8C86-6583-601A5DB09FF2}"/>
              </a:ext>
            </a:extLst>
          </p:cNvPr>
          <p:cNvCxnSpPr>
            <a:cxnSpLocks/>
            <a:stCxn id="19" idx="6"/>
          </p:cNvCxnSpPr>
          <p:nvPr/>
        </p:nvCxnSpPr>
        <p:spPr>
          <a:xfrm flipV="1">
            <a:off x="2883353" y="4921491"/>
            <a:ext cx="750254" cy="1518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Прямоугольник 22">
            <a:extLst>
              <a:ext uri="{FF2B5EF4-FFF2-40B4-BE49-F238E27FC236}">
                <a16:creationId xmlns:a16="http://schemas.microsoft.com/office/drawing/2014/main" id="{1B896992-AED5-2DC8-EB5C-8239586557B4}"/>
              </a:ext>
            </a:extLst>
          </p:cNvPr>
          <p:cNvSpPr/>
          <p:nvPr/>
        </p:nvSpPr>
        <p:spPr>
          <a:xfrm>
            <a:off x="1068389" y="2512845"/>
            <a:ext cx="1679480" cy="111961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4" name="Рисунок 23">
            <a:extLst>
              <a:ext uri="{FF2B5EF4-FFF2-40B4-BE49-F238E27FC236}">
                <a16:creationId xmlns:a16="http://schemas.microsoft.com/office/drawing/2014/main" id="{6230BD0B-AE38-7DF4-1080-D74CCCE839E1}"/>
              </a:ext>
            </a:extLst>
          </p:cNvPr>
          <p:cNvPicPr>
            <a:picLocks noChangeAspect="1"/>
          </p:cNvPicPr>
          <p:nvPr/>
        </p:nvPicPr>
        <p:blipFill>
          <a:blip r:embed="rId6"/>
          <a:stretch>
            <a:fillRect/>
          </a:stretch>
        </p:blipFill>
        <p:spPr>
          <a:xfrm>
            <a:off x="5529263" y="2627582"/>
            <a:ext cx="2236366" cy="1002145"/>
          </a:xfrm>
          <a:prstGeom prst="rect">
            <a:avLst/>
          </a:prstGeom>
        </p:spPr>
      </p:pic>
      <p:sp>
        <p:nvSpPr>
          <p:cNvPr id="25" name="TextBox 24">
            <a:extLst>
              <a:ext uri="{FF2B5EF4-FFF2-40B4-BE49-F238E27FC236}">
                <a16:creationId xmlns:a16="http://schemas.microsoft.com/office/drawing/2014/main" id="{0D0CE523-8B49-B88F-5562-32291B6FA690}"/>
              </a:ext>
            </a:extLst>
          </p:cNvPr>
          <p:cNvSpPr txBox="1"/>
          <p:nvPr/>
        </p:nvSpPr>
        <p:spPr>
          <a:xfrm>
            <a:off x="7536264" y="1537129"/>
            <a:ext cx="2778392" cy="456535"/>
          </a:xfrm>
          <a:prstGeom prst="rect">
            <a:avLst/>
          </a:prstGeom>
          <a:noFill/>
        </p:spPr>
        <p:txBody>
          <a:bodyPr wrap="square">
            <a:spAutoFit/>
          </a:bodyPr>
          <a:lstStyle/>
          <a:p>
            <a:pPr lvl="0">
              <a:lnSpc>
                <a:spcPct val="150000"/>
              </a:lnSpc>
            </a:pPr>
            <a:r>
              <a:rPr lang="ru-RU" dirty="0">
                <a:latin typeface="Arial" panose="020B0604020202020204" pitchFamily="34" charset="0"/>
                <a:cs typeface="Arial" panose="020B0604020202020204" pitchFamily="34" charset="0"/>
              </a:rPr>
              <a:t>Уточненный расчет</a:t>
            </a:r>
            <a:endParaRPr lang="ru-RU" i="1" dirty="0">
              <a:effectLst/>
              <a:latin typeface="Arial" panose="020B0604020202020204" pitchFamily="34" charset="0"/>
              <a:cs typeface="Arial" panose="020B0604020202020204" pitchFamily="34" charset="0"/>
            </a:endParaRPr>
          </a:p>
        </p:txBody>
      </p:sp>
      <p:pic>
        <p:nvPicPr>
          <p:cNvPr id="31" name="Рисунок 30">
            <a:extLst>
              <a:ext uri="{FF2B5EF4-FFF2-40B4-BE49-F238E27FC236}">
                <a16:creationId xmlns:a16="http://schemas.microsoft.com/office/drawing/2014/main" id="{6D90D043-C783-85D2-F349-0223560E87EB}"/>
              </a:ext>
            </a:extLst>
          </p:cNvPr>
          <p:cNvPicPr>
            <a:picLocks noChangeAspect="1"/>
          </p:cNvPicPr>
          <p:nvPr/>
        </p:nvPicPr>
        <p:blipFill>
          <a:blip r:embed="rId7"/>
          <a:stretch>
            <a:fillRect/>
          </a:stretch>
        </p:blipFill>
        <p:spPr>
          <a:xfrm>
            <a:off x="8648700" y="2590588"/>
            <a:ext cx="2771775" cy="1047750"/>
          </a:xfrm>
          <a:prstGeom prst="rect">
            <a:avLst/>
          </a:prstGeom>
        </p:spPr>
      </p:pic>
      <p:pic>
        <p:nvPicPr>
          <p:cNvPr id="32" name="Рисунок 31">
            <a:extLst>
              <a:ext uri="{FF2B5EF4-FFF2-40B4-BE49-F238E27FC236}">
                <a16:creationId xmlns:a16="http://schemas.microsoft.com/office/drawing/2014/main" id="{3784482D-2D1A-DD63-A315-B47DD1D1926C}"/>
              </a:ext>
            </a:extLst>
          </p:cNvPr>
          <p:cNvPicPr>
            <a:picLocks noChangeAspect="1"/>
          </p:cNvPicPr>
          <p:nvPr/>
        </p:nvPicPr>
        <p:blipFill>
          <a:blip r:embed="rId8"/>
          <a:stretch>
            <a:fillRect/>
          </a:stretch>
        </p:blipFill>
        <p:spPr>
          <a:xfrm>
            <a:off x="6421673" y="4181484"/>
            <a:ext cx="5591175" cy="2457450"/>
          </a:xfrm>
          <a:prstGeom prst="rect">
            <a:avLst/>
          </a:prstGeom>
        </p:spPr>
      </p:pic>
      <p:sp>
        <p:nvSpPr>
          <p:cNvPr id="33" name="Овал 32">
            <a:extLst>
              <a:ext uri="{FF2B5EF4-FFF2-40B4-BE49-F238E27FC236}">
                <a16:creationId xmlns:a16="http://schemas.microsoft.com/office/drawing/2014/main" id="{655F9710-E824-2D91-56A4-5995357ACFF5}"/>
              </a:ext>
            </a:extLst>
          </p:cNvPr>
          <p:cNvSpPr/>
          <p:nvPr/>
        </p:nvSpPr>
        <p:spPr>
          <a:xfrm>
            <a:off x="6257170" y="2876882"/>
            <a:ext cx="488156" cy="4751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4" name="Прямая со стрелкой 33">
            <a:extLst>
              <a:ext uri="{FF2B5EF4-FFF2-40B4-BE49-F238E27FC236}">
                <a16:creationId xmlns:a16="http://schemas.microsoft.com/office/drawing/2014/main" id="{239F5D4A-A96F-58ED-2C11-7D1D529B420B}"/>
              </a:ext>
            </a:extLst>
          </p:cNvPr>
          <p:cNvCxnSpPr>
            <a:cxnSpLocks/>
            <a:stCxn id="33" idx="4"/>
          </p:cNvCxnSpPr>
          <p:nvPr/>
        </p:nvCxnSpPr>
        <p:spPr>
          <a:xfrm flipH="1">
            <a:off x="6096000" y="3352043"/>
            <a:ext cx="405248" cy="28834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7656A453-DD3C-1A21-C079-3AC825BB91DB}"/>
              </a:ext>
            </a:extLst>
          </p:cNvPr>
          <p:cNvSpPr txBox="1"/>
          <p:nvPr/>
        </p:nvSpPr>
        <p:spPr>
          <a:xfrm>
            <a:off x="4266418" y="3583616"/>
            <a:ext cx="2601107" cy="314894"/>
          </a:xfrm>
          <a:prstGeom prst="rect">
            <a:avLst/>
          </a:prstGeom>
          <a:noFill/>
        </p:spPr>
        <p:txBody>
          <a:bodyPr wrap="square">
            <a:spAutoFit/>
          </a:bodyPr>
          <a:lstStyle/>
          <a:p>
            <a:pPr lvl="0">
              <a:lnSpc>
                <a:spcPct val="150000"/>
              </a:lnSpc>
            </a:pPr>
            <a:r>
              <a:rPr lang="ru-RU" sz="1100" dirty="0">
                <a:latin typeface="Arial" panose="020B0604020202020204" pitchFamily="34" charset="0"/>
                <a:cs typeface="Arial" panose="020B0604020202020204" pitchFamily="34" charset="0"/>
              </a:rPr>
              <a:t>базовая интенсивность отказов ЭРИ</a:t>
            </a:r>
          </a:p>
        </p:txBody>
      </p:sp>
      <p:sp>
        <p:nvSpPr>
          <p:cNvPr id="36" name="Овал 35">
            <a:extLst>
              <a:ext uri="{FF2B5EF4-FFF2-40B4-BE49-F238E27FC236}">
                <a16:creationId xmlns:a16="http://schemas.microsoft.com/office/drawing/2014/main" id="{186B1CCC-FC6C-E9B1-01D2-02A8603D9A6D}"/>
              </a:ext>
            </a:extLst>
          </p:cNvPr>
          <p:cNvSpPr/>
          <p:nvPr/>
        </p:nvSpPr>
        <p:spPr>
          <a:xfrm>
            <a:off x="7231857" y="2876125"/>
            <a:ext cx="569118" cy="552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7" name="Прямая со стрелкой 36">
            <a:extLst>
              <a:ext uri="{FF2B5EF4-FFF2-40B4-BE49-F238E27FC236}">
                <a16:creationId xmlns:a16="http://schemas.microsoft.com/office/drawing/2014/main" id="{4204D009-C22D-8512-2232-EAEEB815B712}"/>
              </a:ext>
            </a:extLst>
          </p:cNvPr>
          <p:cNvCxnSpPr>
            <a:cxnSpLocks/>
            <a:stCxn id="36" idx="4"/>
          </p:cNvCxnSpPr>
          <p:nvPr/>
        </p:nvCxnSpPr>
        <p:spPr>
          <a:xfrm>
            <a:off x="7516416" y="3429000"/>
            <a:ext cx="0" cy="8404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a:extLst>
              <a:ext uri="{FF2B5EF4-FFF2-40B4-BE49-F238E27FC236}">
                <a16:creationId xmlns:a16="http://schemas.microsoft.com/office/drawing/2014/main" id="{0B6A34DA-3885-51F1-9908-B5D65B712327}"/>
              </a:ext>
            </a:extLst>
          </p:cNvPr>
          <p:cNvCxnSpPr>
            <a:cxnSpLocks/>
            <a:stCxn id="25" idx="2"/>
            <a:endCxn id="47" idx="0"/>
          </p:cNvCxnSpPr>
          <p:nvPr/>
        </p:nvCxnSpPr>
        <p:spPr>
          <a:xfrm flipH="1">
            <a:off x="6838341" y="1993664"/>
            <a:ext cx="2087119" cy="3447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a:extLst>
              <a:ext uri="{FF2B5EF4-FFF2-40B4-BE49-F238E27FC236}">
                <a16:creationId xmlns:a16="http://schemas.microsoft.com/office/drawing/2014/main" id="{E48496E5-AFAB-5344-4747-2EC8DC939FE8}"/>
              </a:ext>
            </a:extLst>
          </p:cNvPr>
          <p:cNvCxnSpPr>
            <a:cxnSpLocks/>
          </p:cNvCxnSpPr>
          <p:nvPr/>
        </p:nvCxnSpPr>
        <p:spPr>
          <a:xfrm>
            <a:off x="8925460" y="1984633"/>
            <a:ext cx="1379671" cy="3537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00E6155B-F3C1-74DD-CB67-E1A122C55DB1}"/>
              </a:ext>
            </a:extLst>
          </p:cNvPr>
          <p:cNvSpPr txBox="1"/>
          <p:nvPr/>
        </p:nvSpPr>
        <p:spPr>
          <a:xfrm>
            <a:off x="5761407" y="2338414"/>
            <a:ext cx="2153868" cy="304763"/>
          </a:xfrm>
          <a:prstGeom prst="rect">
            <a:avLst/>
          </a:prstGeom>
          <a:noFill/>
        </p:spPr>
        <p:txBody>
          <a:bodyPr wrap="square">
            <a:spAutoFit/>
          </a:bodyPr>
          <a:lstStyle/>
          <a:p>
            <a:pPr lvl="0">
              <a:lnSpc>
                <a:spcPct val="150000"/>
              </a:lnSpc>
            </a:pPr>
            <a:r>
              <a:rPr lang="ru-RU" sz="1050" dirty="0">
                <a:latin typeface="Arial" panose="020B0604020202020204" pitchFamily="34" charset="0"/>
                <a:cs typeface="Arial" panose="020B0604020202020204" pitchFamily="34" charset="0"/>
              </a:rPr>
              <a:t>большинство «обычные» ЭРИ</a:t>
            </a:r>
            <a:endParaRPr lang="ru-RU" sz="1050" i="1" dirty="0">
              <a:effectLst/>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686A3731-AE64-4EB2-2354-D9EEABF2A1F0}"/>
              </a:ext>
            </a:extLst>
          </p:cNvPr>
          <p:cNvSpPr txBox="1"/>
          <p:nvPr/>
        </p:nvSpPr>
        <p:spPr>
          <a:xfrm>
            <a:off x="9217260" y="2329247"/>
            <a:ext cx="2153868" cy="304763"/>
          </a:xfrm>
          <a:prstGeom prst="rect">
            <a:avLst/>
          </a:prstGeom>
          <a:noFill/>
        </p:spPr>
        <p:txBody>
          <a:bodyPr wrap="square">
            <a:spAutoFit/>
          </a:bodyPr>
          <a:lstStyle/>
          <a:p>
            <a:pPr lvl="0">
              <a:lnSpc>
                <a:spcPct val="150000"/>
              </a:lnSpc>
            </a:pPr>
            <a:r>
              <a:rPr lang="ru-RU" sz="1050" dirty="0">
                <a:latin typeface="Arial" panose="020B0604020202020204" pitchFamily="34" charset="0"/>
                <a:cs typeface="Arial" panose="020B0604020202020204" pitchFamily="34" charset="0"/>
              </a:rPr>
              <a:t>отдельные «сложные» ЭРИ</a:t>
            </a:r>
            <a:endParaRPr lang="ru-RU" sz="1050" i="1"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2303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DDE9C-C791-D8D0-7171-A91B2DACD9E2}"/>
            </a:ext>
          </a:extLst>
        </p:cNvPr>
        <p:cNvGrpSpPr/>
        <p:nvPr/>
      </p:nvGrpSpPr>
      <p:grpSpPr>
        <a:xfrm>
          <a:off x="0" y="0"/>
          <a:ext cx="0" cy="0"/>
          <a:chOff x="0" y="0"/>
          <a:chExt cx="0" cy="0"/>
        </a:xfrm>
      </p:grpSpPr>
      <p:sp>
        <p:nvSpPr>
          <p:cNvPr id="5" name="Текст 4">
            <a:extLst>
              <a:ext uri="{FF2B5EF4-FFF2-40B4-BE49-F238E27FC236}">
                <a16:creationId xmlns:a16="http://schemas.microsoft.com/office/drawing/2014/main" id="{DEBA2F09-842D-E978-1AA8-2DB0B6DADF89}"/>
              </a:ext>
            </a:extLst>
          </p:cNvPr>
          <p:cNvSpPr>
            <a:spLocks noGrp="1"/>
          </p:cNvSpPr>
          <p:nvPr>
            <p:ph type="body" sz="quarter" idx="13"/>
          </p:nvPr>
        </p:nvSpPr>
        <p:spPr>
          <a:xfrm>
            <a:off x="1229555" y="497132"/>
            <a:ext cx="1901825" cy="645867"/>
          </a:xfrm>
        </p:spPr>
        <p:txBody>
          <a:bodyPr/>
          <a:lstStyle/>
          <a:p>
            <a:r>
              <a:rPr lang="ru-RU" dirty="0"/>
              <a:t>Московский институт электроники и математики им. А.Н. Тихонова</a:t>
            </a:r>
          </a:p>
        </p:txBody>
      </p:sp>
      <p:sp>
        <p:nvSpPr>
          <p:cNvPr id="6" name="Текст 5">
            <a:extLst>
              <a:ext uri="{FF2B5EF4-FFF2-40B4-BE49-F238E27FC236}">
                <a16:creationId xmlns:a16="http://schemas.microsoft.com/office/drawing/2014/main" id="{522441BC-3F8B-6C6E-2F23-99C487D34B07}"/>
              </a:ext>
            </a:extLst>
          </p:cNvPr>
          <p:cNvSpPr>
            <a:spLocks noGrp="1"/>
          </p:cNvSpPr>
          <p:nvPr>
            <p:ph type="body" sz="quarter" idx="14"/>
          </p:nvPr>
        </p:nvSpPr>
        <p:spPr>
          <a:xfrm>
            <a:off x="3459163" y="497133"/>
            <a:ext cx="2472946" cy="408109"/>
          </a:xfrm>
        </p:spPr>
        <p:txBody>
          <a:bodyPr/>
          <a:lstStyle/>
          <a:p>
            <a:r>
              <a:rPr lang="ru-RU" sz="1000" dirty="0">
                <a:solidFill>
                  <a:srgbClr val="002060"/>
                </a:solidFill>
                <a:latin typeface="HSE Sans" panose="02000000000000000000" pitchFamily="50" charset="-52"/>
                <a:cs typeface="Arial" panose="020B0604020202020204" pitchFamily="34" charset="0"/>
              </a:rPr>
              <a:t>Управление надежностью </a:t>
            </a:r>
            <a:r>
              <a:rPr lang="ru-RU" dirty="0">
                <a:solidFill>
                  <a:srgbClr val="002060"/>
                </a:solidFill>
                <a:latin typeface="HSE Sans" panose="02000000000000000000" pitchFamily="50" charset="-52"/>
                <a:cs typeface="Arial" panose="020B0604020202020204" pitchFamily="34" charset="0"/>
              </a:rPr>
              <a:t>на предприятиях</a:t>
            </a:r>
            <a:endParaRPr lang="ru-RU" sz="1000" dirty="0">
              <a:solidFill>
                <a:srgbClr val="002060"/>
              </a:solidFill>
              <a:latin typeface="HSE Sans" panose="02000000000000000000" pitchFamily="50" charset="-52"/>
              <a:cs typeface="Arial" panose="020B0604020202020204" pitchFamily="34" charset="0"/>
            </a:endParaRPr>
          </a:p>
        </p:txBody>
      </p:sp>
      <p:sp>
        <p:nvSpPr>
          <p:cNvPr id="7" name="Текст 6">
            <a:extLst>
              <a:ext uri="{FF2B5EF4-FFF2-40B4-BE49-F238E27FC236}">
                <a16:creationId xmlns:a16="http://schemas.microsoft.com/office/drawing/2014/main" id="{10BAAF90-907F-5C6A-1932-073729D7F66F}"/>
              </a:ext>
            </a:extLst>
          </p:cNvPr>
          <p:cNvSpPr>
            <a:spLocks noGrp="1"/>
          </p:cNvSpPr>
          <p:nvPr>
            <p:ph type="body" sz="quarter" idx="15"/>
          </p:nvPr>
        </p:nvSpPr>
        <p:spPr>
          <a:xfrm>
            <a:off x="6259891" y="497133"/>
            <a:ext cx="3167887" cy="408109"/>
          </a:xfrm>
        </p:spPr>
        <p:txBody>
          <a:bodyPr/>
          <a:lstStyle/>
          <a:p>
            <a:r>
              <a:rPr lang="ru-RU" dirty="0"/>
              <a:t>Обзор и анализ существующих международных методов, методик управления надежностью ЭМ и исследование их применимости на российских предприятиях</a:t>
            </a:r>
          </a:p>
        </p:txBody>
      </p:sp>
      <p:sp>
        <p:nvSpPr>
          <p:cNvPr id="8" name="Заголовок 2">
            <a:extLst>
              <a:ext uri="{FF2B5EF4-FFF2-40B4-BE49-F238E27FC236}">
                <a16:creationId xmlns:a16="http://schemas.microsoft.com/office/drawing/2014/main" id="{D7055ECC-D062-CC0A-99F8-EA63B9AB388A}"/>
              </a:ext>
            </a:extLst>
          </p:cNvPr>
          <p:cNvSpPr txBox="1">
            <a:spLocks/>
          </p:cNvSpPr>
          <p:nvPr/>
        </p:nvSpPr>
        <p:spPr>
          <a:xfrm>
            <a:off x="10599845" y="532481"/>
            <a:ext cx="464395" cy="408109"/>
          </a:xfrm>
          <a:prstGeom prst="rect">
            <a:avLst/>
          </a:prstGeom>
        </p:spPr>
        <p:txBody>
          <a:bodyPr lIns="0" tIns="0" rIns="0" bIns="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ru-RU" sz="2000" dirty="0"/>
              <a:t>/ 13</a:t>
            </a:r>
          </a:p>
        </p:txBody>
      </p:sp>
      <p:pic>
        <p:nvPicPr>
          <p:cNvPr id="9" name="Picture 10" descr="Государственная символика">
            <a:extLst>
              <a:ext uri="{FF2B5EF4-FFF2-40B4-BE49-F238E27FC236}">
                <a16:creationId xmlns:a16="http://schemas.microsoft.com/office/drawing/2014/main" id="{22373A65-C0D3-515D-772E-6A8995378B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388" y="2512845"/>
            <a:ext cx="1682483" cy="1119616"/>
          </a:xfrm>
          <a:prstGeom prst="rect">
            <a:avLst/>
          </a:prstGeom>
          <a:noFill/>
          <a:extLst>
            <a:ext uri="{909E8E84-426E-40DD-AFC4-6F175D3DCCD1}">
              <a14:hiddenFill xmlns:a14="http://schemas.microsoft.com/office/drawing/2010/main">
                <a:solidFill>
                  <a:srgbClr val="FFFFFF"/>
                </a:solidFill>
              </a14:hiddenFill>
            </a:ext>
          </a:extLst>
        </p:spPr>
      </p:pic>
      <p:sp>
        <p:nvSpPr>
          <p:cNvPr id="13" name="Прямоугольник 12">
            <a:extLst>
              <a:ext uri="{FF2B5EF4-FFF2-40B4-BE49-F238E27FC236}">
                <a16:creationId xmlns:a16="http://schemas.microsoft.com/office/drawing/2014/main" id="{CA8FEC64-FFDF-9531-76C8-A03DF46E27F9}"/>
              </a:ext>
            </a:extLst>
          </p:cNvPr>
          <p:cNvSpPr/>
          <p:nvPr/>
        </p:nvSpPr>
        <p:spPr>
          <a:xfrm>
            <a:off x="1068389" y="2512845"/>
            <a:ext cx="1679480" cy="111961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5D22282-F075-BEFE-F111-D954BDD93C0C}"/>
                  </a:ext>
                </a:extLst>
              </p:cNvPr>
              <p:cNvSpPr txBox="1"/>
              <p:nvPr/>
            </p:nvSpPr>
            <p:spPr>
              <a:xfrm>
                <a:off x="3459163" y="2633686"/>
                <a:ext cx="8467036" cy="2949462"/>
              </a:xfrm>
              <a:prstGeom prst="rect">
                <a:avLst/>
              </a:prstGeom>
              <a:noFill/>
            </p:spPr>
            <p:txBody>
              <a:bodyPr wrap="square" rtlCol="0">
                <a:spAutoFit/>
              </a:bodyPr>
              <a:lstStyle/>
              <a:p>
                <a:pPr algn="ctr">
                  <a:lnSpc>
                    <a:spcPct val="150000"/>
                  </a:lnSpc>
                </a:pPr>
                <a:r>
                  <a:rPr lang="ru-RU" b="1" dirty="0">
                    <a:latin typeface="Arial" panose="020B0604020202020204" pitchFamily="34" charset="0"/>
                    <a:cs typeface="Arial" panose="020B0604020202020204" pitchFamily="34" charset="0"/>
                  </a:rPr>
                  <a:t>Недостатки</a:t>
                </a:r>
              </a:p>
              <a:p>
                <a:pPr marL="342900" indent="-342900">
                  <a:lnSpc>
                    <a:spcPct val="150000"/>
                  </a:lnSpc>
                  <a:buFont typeface="+mj-lt"/>
                  <a:buAutoNum type="arabicPeriod"/>
                </a:pPr>
                <a:r>
                  <a:rPr lang="ru-RU" dirty="0">
                    <a:latin typeface="Arial" panose="020B0604020202020204" pitchFamily="34" charset="0"/>
                    <a:cs typeface="Arial" panose="020B0604020202020204" pitchFamily="34" charset="0"/>
                  </a:rPr>
                  <a:t>Я</a:t>
                </a:r>
                <a:r>
                  <a:rPr lang="ru-RU" dirty="0">
                    <a:solidFill>
                      <a:schemeClr val="tx1"/>
                    </a:solidFill>
                    <a:latin typeface="Arial" panose="020B0604020202020204" pitchFamily="34" charset="0"/>
                    <a:cs typeface="Arial" panose="020B0604020202020204" pitchFamily="34" charset="0"/>
                  </a:rPr>
                  <a:t>вляется интегральным и усредненным</a:t>
                </a:r>
              </a:p>
              <a:p>
                <a:pPr marL="342900" indent="-342900">
                  <a:lnSpc>
                    <a:spcPct val="150000"/>
                  </a:lnSpc>
                  <a:buFont typeface="+mj-lt"/>
                  <a:buAutoNum type="arabicPeriod"/>
                </a:pPr>
                <a:r>
                  <a:rPr lang="ru-RU" dirty="0">
                    <a:latin typeface="Arial" panose="020B0604020202020204" pitchFamily="34" charset="0"/>
                    <a:ea typeface="Times New Roman" panose="02020603050405020304" pitchFamily="18" charset="0"/>
                    <a:cs typeface="Arial" panose="020B0604020202020204" pitchFamily="34" charset="0"/>
                  </a:rPr>
                  <a:t>Н</a:t>
                </a:r>
                <a:r>
                  <a:rPr lang="ru-RU"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е зависит от действительных показателей эффективности СМК для каждого конкретного предприятия-изготовителя РУ</a:t>
                </a:r>
              </a:p>
              <a:p>
                <a:pPr marL="342900" indent="-342900">
                  <a:lnSpc>
                    <a:spcPct val="150000"/>
                  </a:lnSpc>
                  <a:buFont typeface="+mj-lt"/>
                  <a:buAutoNum type="arabicPeriod"/>
                </a:pPr>
                <a14:m>
                  <m:oMath xmlns:m="http://schemas.openxmlformats.org/officeDocument/2006/math">
                    <m:sSub>
                      <m:sSubPr>
                        <m:ctrlPr>
                          <a:rPr lang="ru-RU" i="1" smtClean="0">
                            <a:solidFill>
                              <a:schemeClr val="tx1"/>
                            </a:solidFill>
                            <a:effectLst/>
                            <a:latin typeface="Cambria Math" panose="02040503050406030204" pitchFamily="18" charset="0"/>
                          </a:rPr>
                        </m:ctrlPr>
                      </m:sSubPr>
                      <m:e>
                        <m:r>
                          <m:rPr>
                            <m:sty m:val="p"/>
                          </m:rPr>
                          <a:rPr lang="en-US"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K</m:t>
                        </m:r>
                      </m:e>
                      <m:sub>
                        <m:r>
                          <m:rPr>
                            <m:sty m:val="p"/>
                          </m:rPr>
                          <a:rPr lang="ru-RU"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m:t>
                        </m:r>
                      </m:sub>
                    </m:sSub>
                  </m:oMath>
                </a14:m>
                <a:r>
                  <a:rPr lang="ru-RU"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фактически не учитывается в военной отрасли, так как в расчетах он всегда равен единице и не вносит вклада в результат расчета</a:t>
                </a:r>
                <a:endParaRPr lang="ru-RU" dirty="0">
                  <a:solidFill>
                    <a:schemeClr val="tx1"/>
                  </a:solidFill>
                  <a:latin typeface="Arial" panose="020B0604020202020204" pitchFamily="34" charset="0"/>
                  <a:cs typeface="Arial" panose="020B0604020202020204" pitchFamily="34" charset="0"/>
                </a:endParaRPr>
              </a:p>
              <a:p>
                <a:pPr marL="342900" indent="-342900">
                  <a:lnSpc>
                    <a:spcPct val="150000"/>
                  </a:lnSpc>
                  <a:buFont typeface="+mj-lt"/>
                  <a:buAutoNum type="arabicPeriod"/>
                </a:pPr>
                <a:endParaRPr lang="ru-RU" dirty="0">
                  <a:solidFill>
                    <a:schemeClr val="tx1"/>
                  </a:solidFill>
                  <a:latin typeface="Arial" panose="020B0604020202020204" pitchFamily="34" charset="0"/>
                  <a:cs typeface="Arial" panose="020B0604020202020204" pitchFamily="34" charset="0"/>
                </a:endParaRPr>
              </a:p>
            </p:txBody>
          </p:sp>
        </mc:Choice>
        <mc:Fallback xmlns="">
          <p:sp>
            <p:nvSpPr>
              <p:cNvPr id="14" name="TextBox 13">
                <a:extLst>
                  <a:ext uri="{FF2B5EF4-FFF2-40B4-BE49-F238E27FC236}">
                    <a16:creationId xmlns:a16="http://schemas.microsoft.com/office/drawing/2014/main" id="{65D22282-F075-BEFE-F111-D954BDD93C0C}"/>
                  </a:ext>
                </a:extLst>
              </p:cNvPr>
              <p:cNvSpPr txBox="1">
                <a:spLocks noRot="1" noChangeAspect="1" noMove="1" noResize="1" noEditPoints="1" noAdjustHandles="1" noChangeArrowheads="1" noChangeShapeType="1" noTextEdit="1"/>
              </p:cNvSpPr>
              <p:nvPr/>
            </p:nvSpPr>
            <p:spPr>
              <a:xfrm>
                <a:off x="3459163" y="2633686"/>
                <a:ext cx="8467036" cy="2949462"/>
              </a:xfrm>
              <a:prstGeom prst="rect">
                <a:avLst/>
              </a:prstGeom>
              <a:blipFill>
                <a:blip r:embed="rId4"/>
                <a:stretch>
                  <a:fillRect l="-450"/>
                </a:stretch>
              </a:blipFill>
            </p:spPr>
            <p:txBody>
              <a:bodyPr/>
              <a:lstStyle/>
              <a:p>
                <a:r>
                  <a:rPr lang="ru-RU">
                    <a:noFill/>
                  </a:rPr>
                  <a:t> </a:t>
                </a:r>
              </a:p>
            </p:txBody>
          </p:sp>
        </mc:Fallback>
      </mc:AlternateContent>
      <p:sp>
        <p:nvSpPr>
          <p:cNvPr id="17" name="Заголовок 2">
            <a:extLst>
              <a:ext uri="{FF2B5EF4-FFF2-40B4-BE49-F238E27FC236}">
                <a16:creationId xmlns:a16="http://schemas.microsoft.com/office/drawing/2014/main" id="{E85B781D-8A8B-BFC8-93DE-18D948D42662}"/>
              </a:ext>
            </a:extLst>
          </p:cNvPr>
          <p:cNvSpPr>
            <a:spLocks noGrp="1"/>
          </p:cNvSpPr>
          <p:nvPr>
            <p:ph type="title"/>
          </p:nvPr>
        </p:nvSpPr>
        <p:spPr>
          <a:xfrm>
            <a:off x="585898" y="1447791"/>
            <a:ext cx="6950366" cy="404864"/>
          </a:xfrm>
        </p:spPr>
        <p:txBody>
          <a:bodyPr>
            <a:normAutofit/>
          </a:bodyPr>
          <a:lstStyle/>
          <a:p>
            <a:r>
              <a:rPr lang="ru-RU" sz="2400" dirty="0"/>
              <a:t>Надежность ЭРИ 2006 (РФ)</a:t>
            </a:r>
          </a:p>
        </p:txBody>
      </p:sp>
    </p:spTree>
    <p:extLst>
      <p:ext uri="{BB962C8B-B14F-4D97-AF65-F5344CB8AC3E}">
        <p14:creationId xmlns:p14="http://schemas.microsoft.com/office/powerpoint/2010/main" val="2839379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55EB7-2CC8-8E84-20C0-221BC61B1324}"/>
            </a:ext>
          </a:extLst>
        </p:cNvPr>
        <p:cNvGrpSpPr/>
        <p:nvPr/>
      </p:nvGrpSpPr>
      <p:grpSpPr>
        <a:xfrm>
          <a:off x="0" y="0"/>
          <a:ext cx="0" cy="0"/>
          <a:chOff x="0" y="0"/>
          <a:chExt cx="0" cy="0"/>
        </a:xfrm>
      </p:grpSpPr>
      <p:sp>
        <p:nvSpPr>
          <p:cNvPr id="5" name="Текст 4">
            <a:extLst>
              <a:ext uri="{FF2B5EF4-FFF2-40B4-BE49-F238E27FC236}">
                <a16:creationId xmlns:a16="http://schemas.microsoft.com/office/drawing/2014/main" id="{E54224B8-63C9-4409-F17C-38FBBE480A9C}"/>
              </a:ext>
            </a:extLst>
          </p:cNvPr>
          <p:cNvSpPr>
            <a:spLocks noGrp="1"/>
          </p:cNvSpPr>
          <p:nvPr>
            <p:ph type="body" sz="quarter" idx="13"/>
          </p:nvPr>
        </p:nvSpPr>
        <p:spPr>
          <a:xfrm>
            <a:off x="1229555" y="497132"/>
            <a:ext cx="1901825" cy="645867"/>
          </a:xfrm>
        </p:spPr>
        <p:txBody>
          <a:bodyPr/>
          <a:lstStyle/>
          <a:p>
            <a:r>
              <a:rPr lang="ru-RU" dirty="0"/>
              <a:t>Московский институт электроники и математики им. А.Н. Тихонова</a:t>
            </a:r>
          </a:p>
        </p:txBody>
      </p:sp>
      <p:sp>
        <p:nvSpPr>
          <p:cNvPr id="6" name="Текст 5">
            <a:extLst>
              <a:ext uri="{FF2B5EF4-FFF2-40B4-BE49-F238E27FC236}">
                <a16:creationId xmlns:a16="http://schemas.microsoft.com/office/drawing/2014/main" id="{462E0956-DD8E-B0F0-F1F0-B1B665F53930}"/>
              </a:ext>
            </a:extLst>
          </p:cNvPr>
          <p:cNvSpPr>
            <a:spLocks noGrp="1"/>
          </p:cNvSpPr>
          <p:nvPr>
            <p:ph type="body" sz="quarter" idx="14"/>
          </p:nvPr>
        </p:nvSpPr>
        <p:spPr>
          <a:xfrm>
            <a:off x="3459163" y="497133"/>
            <a:ext cx="2472946" cy="408109"/>
          </a:xfrm>
        </p:spPr>
        <p:txBody>
          <a:bodyPr/>
          <a:lstStyle/>
          <a:p>
            <a:r>
              <a:rPr lang="ru-RU" sz="1000" dirty="0">
                <a:solidFill>
                  <a:srgbClr val="002060"/>
                </a:solidFill>
                <a:latin typeface="HSE Sans" panose="02000000000000000000" pitchFamily="50" charset="-52"/>
                <a:cs typeface="Arial" panose="020B0604020202020204" pitchFamily="34" charset="0"/>
              </a:rPr>
              <a:t>Управление надежностью </a:t>
            </a:r>
            <a:r>
              <a:rPr lang="ru-RU" dirty="0">
                <a:solidFill>
                  <a:srgbClr val="002060"/>
                </a:solidFill>
                <a:latin typeface="HSE Sans" panose="02000000000000000000" pitchFamily="50" charset="-52"/>
                <a:cs typeface="Arial" panose="020B0604020202020204" pitchFamily="34" charset="0"/>
              </a:rPr>
              <a:t>на предприятиях</a:t>
            </a:r>
            <a:endParaRPr lang="ru-RU" sz="1000" dirty="0">
              <a:solidFill>
                <a:srgbClr val="002060"/>
              </a:solidFill>
              <a:latin typeface="HSE Sans" panose="02000000000000000000" pitchFamily="50" charset="-52"/>
              <a:cs typeface="Arial" panose="020B0604020202020204" pitchFamily="34" charset="0"/>
            </a:endParaRPr>
          </a:p>
        </p:txBody>
      </p:sp>
      <p:sp>
        <p:nvSpPr>
          <p:cNvPr id="7" name="Текст 6">
            <a:extLst>
              <a:ext uri="{FF2B5EF4-FFF2-40B4-BE49-F238E27FC236}">
                <a16:creationId xmlns:a16="http://schemas.microsoft.com/office/drawing/2014/main" id="{6725C10F-A8B0-9ED8-4276-76D55B2E3E04}"/>
              </a:ext>
            </a:extLst>
          </p:cNvPr>
          <p:cNvSpPr>
            <a:spLocks noGrp="1"/>
          </p:cNvSpPr>
          <p:nvPr>
            <p:ph type="body" sz="quarter" idx="15"/>
          </p:nvPr>
        </p:nvSpPr>
        <p:spPr>
          <a:xfrm>
            <a:off x="6259891" y="497133"/>
            <a:ext cx="3167887" cy="408109"/>
          </a:xfrm>
        </p:spPr>
        <p:txBody>
          <a:bodyPr/>
          <a:lstStyle/>
          <a:p>
            <a:r>
              <a:rPr lang="ru-RU" dirty="0"/>
              <a:t>Обзор и анализ существующих международных методов, методик управления надежностью ЭМ и исследование их применимости на российских предприятиях</a:t>
            </a:r>
          </a:p>
        </p:txBody>
      </p:sp>
      <p:sp>
        <p:nvSpPr>
          <p:cNvPr id="8" name="Заголовок 2">
            <a:extLst>
              <a:ext uri="{FF2B5EF4-FFF2-40B4-BE49-F238E27FC236}">
                <a16:creationId xmlns:a16="http://schemas.microsoft.com/office/drawing/2014/main" id="{F8DED193-6FC1-03E2-CDDE-96F449AD0109}"/>
              </a:ext>
            </a:extLst>
          </p:cNvPr>
          <p:cNvSpPr txBox="1">
            <a:spLocks/>
          </p:cNvSpPr>
          <p:nvPr/>
        </p:nvSpPr>
        <p:spPr>
          <a:xfrm>
            <a:off x="10599845" y="532481"/>
            <a:ext cx="464395" cy="408109"/>
          </a:xfrm>
          <a:prstGeom prst="rect">
            <a:avLst/>
          </a:prstGeom>
        </p:spPr>
        <p:txBody>
          <a:bodyPr lIns="0" tIns="0" rIns="0" bIns="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ru-RU" sz="2000" dirty="0"/>
              <a:t>/ 13</a:t>
            </a:r>
          </a:p>
        </p:txBody>
      </p:sp>
      <p:pic>
        <p:nvPicPr>
          <p:cNvPr id="33" name="Picture 2" descr="Флаг США — Википедия">
            <a:extLst>
              <a:ext uri="{FF2B5EF4-FFF2-40B4-BE49-F238E27FC236}">
                <a16:creationId xmlns:a16="http://schemas.microsoft.com/office/drawing/2014/main" id="{6CD1299E-4985-DB23-7EB5-86E9270B16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390" y="2512845"/>
            <a:ext cx="1679480" cy="986438"/>
          </a:xfrm>
          <a:prstGeom prst="rect">
            <a:avLst/>
          </a:prstGeom>
          <a:noFill/>
          <a:extLst>
            <a:ext uri="{909E8E84-426E-40DD-AFC4-6F175D3DCCD1}">
              <a14:hiddenFill xmlns:a14="http://schemas.microsoft.com/office/drawing/2010/main">
                <a:solidFill>
                  <a:srgbClr val="FFFFFF"/>
                </a:solidFill>
              </a14:hiddenFill>
            </a:ext>
          </a:extLst>
        </p:spPr>
      </p:pic>
      <p:sp>
        <p:nvSpPr>
          <p:cNvPr id="34" name="Заголовок 2">
            <a:extLst>
              <a:ext uri="{FF2B5EF4-FFF2-40B4-BE49-F238E27FC236}">
                <a16:creationId xmlns:a16="http://schemas.microsoft.com/office/drawing/2014/main" id="{DC11B9B0-8BDC-C45F-D6CC-76F67CB4301B}"/>
              </a:ext>
            </a:extLst>
          </p:cNvPr>
          <p:cNvSpPr>
            <a:spLocks noGrp="1"/>
          </p:cNvSpPr>
          <p:nvPr>
            <p:ph type="title"/>
          </p:nvPr>
        </p:nvSpPr>
        <p:spPr>
          <a:xfrm>
            <a:off x="585898" y="1447791"/>
            <a:ext cx="6950366" cy="404864"/>
          </a:xfrm>
        </p:spPr>
        <p:txBody>
          <a:bodyPr>
            <a:normAutofit/>
          </a:bodyPr>
          <a:lstStyle/>
          <a:p>
            <a:r>
              <a:rPr lang="en-US" sz="2400" dirty="0"/>
              <a:t>RIAC-HDBK-217Plus</a:t>
            </a:r>
            <a:r>
              <a:rPr lang="ru-RU" sz="2400" dirty="0"/>
              <a:t> (США)</a:t>
            </a:r>
            <a:endParaRPr lang="en-US" sz="2400" dirty="0"/>
          </a:p>
        </p:txBody>
      </p:sp>
      <p:sp>
        <p:nvSpPr>
          <p:cNvPr id="36" name="TextBox 35">
            <a:extLst>
              <a:ext uri="{FF2B5EF4-FFF2-40B4-BE49-F238E27FC236}">
                <a16:creationId xmlns:a16="http://schemas.microsoft.com/office/drawing/2014/main" id="{CEF8EB90-8CBD-70D5-DFF9-D998A3911D55}"/>
              </a:ext>
            </a:extLst>
          </p:cNvPr>
          <p:cNvSpPr txBox="1"/>
          <p:nvPr/>
        </p:nvSpPr>
        <p:spPr>
          <a:xfrm>
            <a:off x="3569945" y="2343617"/>
            <a:ext cx="3333845" cy="612155"/>
          </a:xfrm>
          <a:prstGeom prst="rect">
            <a:avLst/>
          </a:prstGeom>
          <a:noFill/>
        </p:spPr>
        <p:txBody>
          <a:bodyPr wrap="square">
            <a:spAutoFit/>
          </a:bodyPr>
          <a:lstStyle/>
          <a:p>
            <a:pPr lvl="0" algn="ctr">
              <a:lnSpc>
                <a:spcPct val="150000"/>
              </a:lnSpc>
            </a:pPr>
            <a:r>
              <a:rPr lang="ru-RU" sz="1200" dirty="0">
                <a:effectLst/>
                <a:latin typeface="Arial" panose="020B0604020202020204" pitchFamily="34" charset="0"/>
                <a:ea typeface="Calibri" panose="020F0502020204030204" pitchFamily="34" charset="0"/>
                <a:cs typeface="Arial" panose="020B0604020202020204" pitchFamily="34" charset="0"/>
              </a:rPr>
              <a:t>первоначальная оценка интенсивности отказов</a:t>
            </a:r>
            <a:endParaRPr lang="ru-RU" sz="1200" i="1" dirty="0">
              <a:effectLst/>
              <a:latin typeface="Arial" panose="020B0604020202020204" pitchFamily="34" charset="0"/>
              <a:cs typeface="Arial" panose="020B0604020202020204" pitchFamily="34" charset="0"/>
            </a:endParaRPr>
          </a:p>
        </p:txBody>
      </p:sp>
      <p:sp>
        <p:nvSpPr>
          <p:cNvPr id="37" name="Овал 36">
            <a:extLst>
              <a:ext uri="{FF2B5EF4-FFF2-40B4-BE49-F238E27FC236}">
                <a16:creationId xmlns:a16="http://schemas.microsoft.com/office/drawing/2014/main" id="{8417E188-BCB3-663E-EC5E-1DB9D4E3A608}"/>
              </a:ext>
            </a:extLst>
          </p:cNvPr>
          <p:cNvSpPr/>
          <p:nvPr/>
        </p:nvSpPr>
        <p:spPr>
          <a:xfrm>
            <a:off x="6833216" y="3198204"/>
            <a:ext cx="553078" cy="4234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a:extLst>
              <a:ext uri="{FF2B5EF4-FFF2-40B4-BE49-F238E27FC236}">
                <a16:creationId xmlns:a16="http://schemas.microsoft.com/office/drawing/2014/main" id="{74CCA36D-3B28-82C7-1489-3A207BCE94B1}"/>
              </a:ext>
            </a:extLst>
          </p:cNvPr>
          <p:cNvSpPr/>
          <p:nvPr/>
        </p:nvSpPr>
        <p:spPr>
          <a:xfrm>
            <a:off x="5742262" y="3191712"/>
            <a:ext cx="459048" cy="4299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TextBox 38">
            <a:extLst>
              <a:ext uri="{FF2B5EF4-FFF2-40B4-BE49-F238E27FC236}">
                <a16:creationId xmlns:a16="http://schemas.microsoft.com/office/drawing/2014/main" id="{70F879E5-5C0D-BE9A-3273-CF8D68B3C7B7}"/>
              </a:ext>
            </a:extLst>
          </p:cNvPr>
          <p:cNvSpPr txBox="1"/>
          <p:nvPr/>
        </p:nvSpPr>
        <p:spPr>
          <a:xfrm>
            <a:off x="6688014" y="2307460"/>
            <a:ext cx="3618835" cy="612155"/>
          </a:xfrm>
          <a:prstGeom prst="rect">
            <a:avLst/>
          </a:prstGeom>
          <a:noFill/>
        </p:spPr>
        <p:txBody>
          <a:bodyPr wrap="square">
            <a:spAutoFit/>
          </a:bodyPr>
          <a:lstStyle/>
          <a:p>
            <a:pPr lvl="0" algn="ctr">
              <a:lnSpc>
                <a:spcPct val="150000"/>
              </a:lnSpc>
            </a:pPr>
            <a:r>
              <a:rPr lang="ru-RU" sz="1200" dirty="0">
                <a:latin typeface="Arial" panose="020B0604020202020204" pitchFamily="34" charset="0"/>
                <a:cs typeface="Arial" panose="020B0604020202020204" pitchFamily="34" charset="0"/>
              </a:rPr>
              <a:t>прогнозируемая интенсивность отказов ПО в месяц</a:t>
            </a:r>
          </a:p>
        </p:txBody>
      </p:sp>
      <p:cxnSp>
        <p:nvCxnSpPr>
          <p:cNvPr id="40" name="Прямая со стрелкой 39">
            <a:extLst>
              <a:ext uri="{FF2B5EF4-FFF2-40B4-BE49-F238E27FC236}">
                <a16:creationId xmlns:a16="http://schemas.microsoft.com/office/drawing/2014/main" id="{86676DEF-50A2-5380-8A7E-665391218403}"/>
              </a:ext>
            </a:extLst>
          </p:cNvPr>
          <p:cNvCxnSpPr>
            <a:cxnSpLocks/>
            <a:stCxn id="37" idx="0"/>
          </p:cNvCxnSpPr>
          <p:nvPr/>
        </p:nvCxnSpPr>
        <p:spPr>
          <a:xfrm flipV="1">
            <a:off x="7109755" y="2875303"/>
            <a:ext cx="1262730" cy="32290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a:extLst>
              <a:ext uri="{FF2B5EF4-FFF2-40B4-BE49-F238E27FC236}">
                <a16:creationId xmlns:a16="http://schemas.microsoft.com/office/drawing/2014/main" id="{27099530-5366-4ADC-C002-3590D670705F}"/>
              </a:ext>
            </a:extLst>
          </p:cNvPr>
          <p:cNvCxnSpPr>
            <a:cxnSpLocks/>
          </p:cNvCxnSpPr>
          <p:nvPr/>
        </p:nvCxnSpPr>
        <p:spPr>
          <a:xfrm flipH="1" flipV="1">
            <a:off x="5273505" y="2918446"/>
            <a:ext cx="698282" cy="27326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Прямоугольник 41">
            <a:extLst>
              <a:ext uri="{FF2B5EF4-FFF2-40B4-BE49-F238E27FC236}">
                <a16:creationId xmlns:a16="http://schemas.microsoft.com/office/drawing/2014/main" id="{28AEEBBA-7FEA-E234-B5E0-52CB3C5C6D16}"/>
              </a:ext>
            </a:extLst>
          </p:cNvPr>
          <p:cNvSpPr/>
          <p:nvPr/>
        </p:nvSpPr>
        <p:spPr>
          <a:xfrm>
            <a:off x="1068389" y="2512845"/>
            <a:ext cx="1679480" cy="986438"/>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D959CC83-0508-EFAF-8EAE-9CF1B932B635}"/>
                  </a:ext>
                </a:extLst>
              </p:cNvPr>
              <p:cNvSpPr txBox="1"/>
              <p:nvPr/>
            </p:nvSpPr>
            <p:spPr>
              <a:xfrm>
                <a:off x="4557278" y="3130308"/>
                <a:ext cx="334645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sz="2400" i="1" smtClean="0">
                              <a:solidFill>
                                <a:schemeClr val="tx1">
                                  <a:lumMod val="75000"/>
                                </a:schemeClr>
                              </a:solidFill>
                              <a:latin typeface="Cambria Math" panose="02040503050406030204" pitchFamily="18" charset="0"/>
                            </a:rPr>
                          </m:ctrlPr>
                        </m:sSubPr>
                        <m:e>
                          <m:r>
                            <a:rPr lang="ru-RU" sz="2400" i="1">
                              <a:solidFill>
                                <a:schemeClr val="tx1">
                                  <a:lumMod val="75000"/>
                                </a:schemeClr>
                              </a:solidFill>
                              <a:latin typeface="Cambria Math" panose="02040503050406030204" pitchFamily="18" charset="0"/>
                            </a:rPr>
                            <m:t>𝜆</m:t>
                          </m:r>
                        </m:e>
                        <m:sub>
                          <m:r>
                            <a:rPr lang="ru-RU" sz="2400" i="0">
                              <a:solidFill>
                                <a:schemeClr val="tx1">
                                  <a:lumMod val="75000"/>
                                </a:schemeClr>
                              </a:solidFill>
                              <a:latin typeface="Cambria Math" panose="02040503050406030204" pitchFamily="18" charset="0"/>
                            </a:rPr>
                            <m:t>Р</m:t>
                          </m:r>
                        </m:sub>
                      </m:sSub>
                      <m:r>
                        <a:rPr lang="ru-RU" sz="2400" i="0">
                          <a:solidFill>
                            <a:schemeClr val="tx1">
                              <a:lumMod val="75000"/>
                            </a:schemeClr>
                          </a:solidFill>
                          <a:latin typeface="Cambria Math" panose="02040503050406030204" pitchFamily="18" charset="0"/>
                        </a:rPr>
                        <m:t>=</m:t>
                      </m:r>
                      <m:sSub>
                        <m:sSubPr>
                          <m:ctrlPr>
                            <a:rPr lang="ru-RU" sz="2400" i="1">
                              <a:solidFill>
                                <a:schemeClr val="tx1">
                                  <a:lumMod val="75000"/>
                                </a:schemeClr>
                              </a:solidFill>
                              <a:latin typeface="Cambria Math" panose="02040503050406030204" pitchFamily="18" charset="0"/>
                            </a:rPr>
                          </m:ctrlPr>
                        </m:sSubPr>
                        <m:e>
                          <m:r>
                            <a:rPr lang="ru-RU" sz="2400" i="1">
                              <a:solidFill>
                                <a:schemeClr val="tx1">
                                  <a:lumMod val="75000"/>
                                </a:schemeClr>
                              </a:solidFill>
                              <a:latin typeface="Cambria Math" panose="02040503050406030204" pitchFamily="18" charset="0"/>
                            </a:rPr>
                            <m:t>𝜆</m:t>
                          </m:r>
                        </m:e>
                        <m:sub>
                          <m:r>
                            <a:rPr lang="ru-RU" sz="2400" i="1">
                              <a:solidFill>
                                <a:schemeClr val="tx1">
                                  <a:lumMod val="75000"/>
                                </a:schemeClr>
                              </a:solidFill>
                              <a:latin typeface="Cambria Math" panose="02040503050406030204" pitchFamily="18" charset="0"/>
                            </a:rPr>
                            <m:t>𝐼𝐴</m:t>
                          </m:r>
                        </m:sub>
                      </m:sSub>
                      <m:sSub>
                        <m:sSubPr>
                          <m:ctrlPr>
                            <a:rPr lang="ru-RU" sz="2400" i="1">
                              <a:solidFill>
                                <a:schemeClr val="tx1">
                                  <a:lumMod val="75000"/>
                                </a:schemeClr>
                              </a:solidFill>
                              <a:latin typeface="Cambria Math" panose="02040503050406030204" pitchFamily="18" charset="0"/>
                            </a:rPr>
                          </m:ctrlPr>
                        </m:sSubPr>
                        <m:e>
                          <m:r>
                            <a:rPr lang="ru-RU" sz="2400" i="1">
                              <a:solidFill>
                                <a:schemeClr val="tx1">
                                  <a:lumMod val="75000"/>
                                </a:schemeClr>
                              </a:solidFill>
                              <a:latin typeface="Cambria Math" panose="02040503050406030204" pitchFamily="18" charset="0"/>
                            </a:rPr>
                            <m:t>𝐾</m:t>
                          </m:r>
                        </m:e>
                        <m:sub>
                          <m:r>
                            <a:rPr lang="ru-RU" sz="2400" i="1">
                              <a:solidFill>
                                <a:schemeClr val="tx1">
                                  <a:lumMod val="75000"/>
                                </a:schemeClr>
                              </a:solidFill>
                              <a:latin typeface="Cambria Math" panose="02040503050406030204" pitchFamily="18" charset="0"/>
                            </a:rPr>
                            <m:t>𝐴</m:t>
                          </m:r>
                        </m:sub>
                      </m:sSub>
                      <m:r>
                        <a:rPr lang="ru-RU" sz="2400" i="0">
                          <a:solidFill>
                            <a:schemeClr val="tx1">
                              <a:lumMod val="75000"/>
                            </a:schemeClr>
                          </a:solidFill>
                          <a:latin typeface="Cambria Math" panose="02040503050406030204" pitchFamily="18" charset="0"/>
                        </a:rPr>
                        <m:t>+</m:t>
                      </m:r>
                      <m:sSub>
                        <m:sSubPr>
                          <m:ctrlPr>
                            <a:rPr lang="ru-RU" sz="2400" i="1">
                              <a:solidFill>
                                <a:schemeClr val="tx1">
                                  <a:lumMod val="75000"/>
                                </a:schemeClr>
                              </a:solidFill>
                              <a:latin typeface="Cambria Math" panose="02040503050406030204" pitchFamily="18" charset="0"/>
                            </a:rPr>
                          </m:ctrlPr>
                        </m:sSubPr>
                        <m:e>
                          <m:r>
                            <a:rPr lang="ru-RU" sz="2400" i="1">
                              <a:solidFill>
                                <a:schemeClr val="tx1">
                                  <a:lumMod val="75000"/>
                                </a:schemeClr>
                              </a:solidFill>
                              <a:latin typeface="Cambria Math" panose="02040503050406030204" pitchFamily="18" charset="0"/>
                            </a:rPr>
                            <m:t>𝜆</m:t>
                          </m:r>
                        </m:e>
                        <m:sub>
                          <m:r>
                            <a:rPr lang="ru-RU" sz="2400" i="1">
                              <a:solidFill>
                                <a:schemeClr val="tx1">
                                  <a:lumMod val="75000"/>
                                </a:schemeClr>
                              </a:solidFill>
                              <a:latin typeface="Cambria Math" panose="02040503050406030204" pitchFamily="18" charset="0"/>
                            </a:rPr>
                            <m:t>𝑆𝑊</m:t>
                          </m:r>
                        </m:sub>
                      </m:sSub>
                    </m:oMath>
                  </m:oMathPara>
                </a14:m>
                <a:endParaRPr lang="ru-RU" sz="2800" dirty="0">
                  <a:solidFill>
                    <a:schemeClr val="tx1">
                      <a:lumMod val="75000"/>
                    </a:schemeClr>
                  </a:solidFill>
                </a:endParaRPr>
              </a:p>
            </p:txBody>
          </p:sp>
        </mc:Choice>
        <mc:Fallback xmlns="">
          <p:sp>
            <p:nvSpPr>
              <p:cNvPr id="43" name="TextBox 42">
                <a:extLst>
                  <a:ext uri="{FF2B5EF4-FFF2-40B4-BE49-F238E27FC236}">
                    <a16:creationId xmlns:a16="http://schemas.microsoft.com/office/drawing/2014/main" id="{D959CC83-0508-EFAF-8EAE-9CF1B932B635}"/>
                  </a:ext>
                </a:extLst>
              </p:cNvPr>
              <p:cNvSpPr txBox="1">
                <a:spLocks noRot="1" noChangeAspect="1" noMove="1" noResize="1" noEditPoints="1" noAdjustHandles="1" noChangeArrowheads="1" noChangeShapeType="1" noTextEdit="1"/>
              </p:cNvSpPr>
              <p:nvPr/>
            </p:nvSpPr>
            <p:spPr>
              <a:xfrm>
                <a:off x="4557278" y="3130308"/>
                <a:ext cx="3346450" cy="461665"/>
              </a:xfrm>
              <a:prstGeom prst="rect">
                <a:avLst/>
              </a:prstGeom>
              <a:blipFill>
                <a:blip r:embed="rId4"/>
                <a:stretch>
                  <a:fillRect b="-5405"/>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583EA8D1-8B6E-8C85-72A7-FC36B810C427}"/>
                  </a:ext>
                </a:extLst>
              </p:cNvPr>
              <p:cNvSpPr txBox="1"/>
              <p:nvPr/>
            </p:nvSpPr>
            <p:spPr>
              <a:xfrm>
                <a:off x="2989704" y="3832600"/>
                <a:ext cx="887898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sz="2400" i="1" smtClean="0">
                              <a:solidFill>
                                <a:srgbClr val="836967"/>
                              </a:solidFill>
                              <a:latin typeface="Cambria Math" panose="02040503050406030204" pitchFamily="18" charset="0"/>
                            </a:rPr>
                          </m:ctrlPr>
                        </m:sSubPr>
                        <m:e>
                          <m:r>
                            <a:rPr lang="ru-RU" sz="2400" i="1">
                              <a:latin typeface="Cambria Math" panose="02040503050406030204" pitchFamily="18" charset="0"/>
                            </a:rPr>
                            <m:t>𝐾</m:t>
                          </m:r>
                        </m:e>
                        <m:sub>
                          <m:r>
                            <a:rPr lang="ru-RU" sz="2400" i="1">
                              <a:latin typeface="Cambria Math" panose="02040503050406030204" pitchFamily="18" charset="0"/>
                            </a:rPr>
                            <m:t>𝐴</m:t>
                          </m:r>
                        </m:sub>
                      </m:sSub>
                      <m:r>
                        <a:rPr lang="ru-RU" sz="2400" i="0">
                          <a:latin typeface="Cambria Math" panose="02040503050406030204" pitchFamily="18" charset="0"/>
                        </a:rPr>
                        <m:t>=</m:t>
                      </m:r>
                      <m:d>
                        <m:dPr>
                          <m:ctrlPr>
                            <a:rPr lang="ru-RU" sz="2400" i="1">
                              <a:solidFill>
                                <a:srgbClr val="836967"/>
                              </a:solidFill>
                              <a:latin typeface="Cambria Math" panose="02040503050406030204" pitchFamily="18" charset="0"/>
                            </a:rPr>
                          </m:ctrlPr>
                        </m:dPr>
                        <m:e>
                          <m:sSub>
                            <m:sSubPr>
                              <m:ctrlPr>
                                <a:rPr lang="ru-RU" sz="2400" i="1">
                                  <a:solidFill>
                                    <a:srgbClr val="836967"/>
                                  </a:solidFill>
                                  <a:latin typeface="Cambria Math" panose="02040503050406030204" pitchFamily="18" charset="0"/>
                                </a:rPr>
                              </m:ctrlPr>
                            </m:sSubPr>
                            <m:e>
                              <m:r>
                                <a:rPr lang="ru-RU" sz="2400" i="0">
                                  <a:latin typeface="Cambria Math" panose="02040503050406030204" pitchFamily="18" charset="0"/>
                                </a:rPr>
                                <m:t>П</m:t>
                              </m:r>
                            </m:e>
                            <m:sub>
                              <m:r>
                                <a:rPr lang="ru-RU" sz="2400" i="0">
                                  <a:latin typeface="Cambria Math" panose="02040503050406030204" pitchFamily="18" charset="0"/>
                                </a:rPr>
                                <m:t>Р</m:t>
                              </m:r>
                            </m:sub>
                          </m:sSub>
                          <m:sSub>
                            <m:sSubPr>
                              <m:ctrlPr>
                                <a:rPr lang="ru-RU" sz="2400" i="1">
                                  <a:solidFill>
                                    <a:srgbClr val="836967"/>
                                  </a:solidFill>
                                  <a:latin typeface="Cambria Math" panose="02040503050406030204" pitchFamily="18" charset="0"/>
                                </a:rPr>
                              </m:ctrlPr>
                            </m:sSubPr>
                            <m:e>
                              <m:r>
                                <a:rPr lang="ru-RU" sz="2400" i="0">
                                  <a:latin typeface="Cambria Math" panose="02040503050406030204" pitchFamily="18" charset="0"/>
                                </a:rPr>
                                <m:t>П</m:t>
                              </m:r>
                            </m:e>
                            <m:sub>
                              <m:r>
                                <a:rPr lang="ru-RU" sz="2400" i="1">
                                  <a:latin typeface="Cambria Math" panose="02040503050406030204" pitchFamily="18" charset="0"/>
                                </a:rPr>
                                <m:t>𝐼𝑀</m:t>
                              </m:r>
                            </m:sub>
                          </m:sSub>
                          <m:sSub>
                            <m:sSubPr>
                              <m:ctrlPr>
                                <a:rPr lang="ru-RU" sz="2400" i="1">
                                  <a:solidFill>
                                    <a:srgbClr val="836967"/>
                                  </a:solidFill>
                                  <a:latin typeface="Cambria Math" panose="02040503050406030204" pitchFamily="18" charset="0"/>
                                </a:rPr>
                              </m:ctrlPr>
                            </m:sSubPr>
                            <m:e>
                              <m:r>
                                <a:rPr lang="ru-RU" sz="2400" i="0">
                                  <a:latin typeface="Cambria Math" panose="02040503050406030204" pitchFamily="18" charset="0"/>
                                </a:rPr>
                                <m:t>П</m:t>
                              </m:r>
                            </m:e>
                            <m:sub>
                              <m:r>
                                <a:rPr lang="ru-RU" sz="2400" i="1">
                                  <a:latin typeface="Cambria Math" panose="02040503050406030204" pitchFamily="18" charset="0"/>
                                </a:rPr>
                                <m:t>𝐸</m:t>
                              </m:r>
                            </m:sub>
                          </m:sSub>
                          <m:r>
                            <a:rPr lang="ru-RU" sz="2400" i="0">
                              <a:latin typeface="Cambria Math" panose="02040503050406030204" pitchFamily="18" charset="0"/>
                            </a:rPr>
                            <m:t>+</m:t>
                          </m:r>
                          <m:sSub>
                            <m:sSubPr>
                              <m:ctrlPr>
                                <a:rPr lang="ru-RU" sz="2400" i="1">
                                  <a:solidFill>
                                    <a:srgbClr val="836967"/>
                                  </a:solidFill>
                                  <a:latin typeface="Cambria Math" panose="02040503050406030204" pitchFamily="18" charset="0"/>
                                </a:rPr>
                              </m:ctrlPr>
                            </m:sSubPr>
                            <m:e>
                              <m:r>
                                <a:rPr lang="ru-RU" sz="2400" i="0">
                                  <a:latin typeface="Cambria Math" panose="02040503050406030204" pitchFamily="18" charset="0"/>
                                </a:rPr>
                                <m:t>П</m:t>
                              </m:r>
                            </m:e>
                            <m:sub>
                              <m:r>
                                <a:rPr lang="ru-RU" sz="2400" i="1">
                                  <a:latin typeface="Cambria Math" panose="02040503050406030204" pitchFamily="18" charset="0"/>
                                </a:rPr>
                                <m:t>𝐷</m:t>
                              </m:r>
                            </m:sub>
                          </m:sSub>
                          <m:sSub>
                            <m:sSubPr>
                              <m:ctrlPr>
                                <a:rPr lang="ru-RU" sz="2400" i="1">
                                  <a:solidFill>
                                    <a:srgbClr val="836967"/>
                                  </a:solidFill>
                                  <a:latin typeface="Cambria Math" panose="02040503050406030204" pitchFamily="18" charset="0"/>
                                </a:rPr>
                              </m:ctrlPr>
                            </m:sSubPr>
                            <m:e>
                              <m:r>
                                <a:rPr lang="ru-RU" sz="2400" i="0">
                                  <a:latin typeface="Cambria Math" panose="02040503050406030204" pitchFamily="18" charset="0"/>
                                </a:rPr>
                                <m:t>П</m:t>
                              </m:r>
                            </m:e>
                            <m:sub>
                              <m:r>
                                <a:rPr lang="ru-RU" sz="2400" i="1">
                                  <a:latin typeface="Cambria Math" panose="02040503050406030204" pitchFamily="18" charset="0"/>
                                </a:rPr>
                                <m:t>𝐺</m:t>
                              </m:r>
                            </m:sub>
                          </m:sSub>
                          <m:r>
                            <a:rPr lang="ru-RU" sz="2400" i="0">
                              <a:latin typeface="Cambria Math" panose="02040503050406030204" pitchFamily="18" charset="0"/>
                            </a:rPr>
                            <m:t>+</m:t>
                          </m:r>
                          <m:sSub>
                            <m:sSubPr>
                              <m:ctrlPr>
                                <a:rPr lang="ru-RU" sz="2400" i="1">
                                  <a:solidFill>
                                    <a:srgbClr val="836967"/>
                                  </a:solidFill>
                                  <a:latin typeface="Cambria Math" panose="02040503050406030204" pitchFamily="18" charset="0"/>
                                </a:rPr>
                              </m:ctrlPr>
                            </m:sSubPr>
                            <m:e>
                              <m:r>
                                <a:rPr lang="ru-RU" sz="2400" i="0">
                                  <a:latin typeface="Cambria Math" panose="02040503050406030204" pitchFamily="18" charset="0"/>
                                </a:rPr>
                                <m:t>П</m:t>
                              </m:r>
                            </m:e>
                            <m:sub>
                              <m:r>
                                <a:rPr lang="ru-RU" sz="2400" i="1">
                                  <a:latin typeface="Cambria Math" panose="02040503050406030204" pitchFamily="18" charset="0"/>
                                </a:rPr>
                                <m:t>𝑀</m:t>
                              </m:r>
                            </m:sub>
                          </m:sSub>
                          <m:sSub>
                            <m:sSubPr>
                              <m:ctrlPr>
                                <a:rPr lang="ru-RU" sz="2400" i="1">
                                  <a:solidFill>
                                    <a:srgbClr val="836967"/>
                                  </a:solidFill>
                                  <a:latin typeface="Cambria Math" panose="02040503050406030204" pitchFamily="18" charset="0"/>
                                </a:rPr>
                              </m:ctrlPr>
                            </m:sSubPr>
                            <m:e>
                              <m:r>
                                <a:rPr lang="ru-RU" sz="2400" i="0">
                                  <a:latin typeface="Cambria Math" panose="02040503050406030204" pitchFamily="18" charset="0"/>
                                </a:rPr>
                                <m:t>П</m:t>
                              </m:r>
                            </m:e>
                            <m:sub>
                              <m:r>
                                <a:rPr lang="ru-RU" sz="2400" i="1">
                                  <a:latin typeface="Cambria Math" panose="02040503050406030204" pitchFamily="18" charset="0"/>
                                </a:rPr>
                                <m:t>𝐼𝑀</m:t>
                              </m:r>
                            </m:sub>
                          </m:sSub>
                          <m:sSub>
                            <m:sSubPr>
                              <m:ctrlPr>
                                <a:rPr lang="ru-RU" sz="2400" i="1">
                                  <a:solidFill>
                                    <a:srgbClr val="836967"/>
                                  </a:solidFill>
                                  <a:latin typeface="Cambria Math" panose="02040503050406030204" pitchFamily="18" charset="0"/>
                                </a:rPr>
                              </m:ctrlPr>
                            </m:sSubPr>
                            <m:e>
                              <m:r>
                                <a:rPr lang="ru-RU" sz="2400" i="0">
                                  <a:latin typeface="Cambria Math" panose="02040503050406030204" pitchFamily="18" charset="0"/>
                                </a:rPr>
                                <m:t>П</m:t>
                              </m:r>
                            </m:e>
                            <m:sub>
                              <m:r>
                                <a:rPr lang="ru-RU" sz="2400" i="1">
                                  <a:latin typeface="Cambria Math" panose="02040503050406030204" pitchFamily="18" charset="0"/>
                                </a:rPr>
                                <m:t>𝐸</m:t>
                              </m:r>
                            </m:sub>
                          </m:sSub>
                          <m:sSub>
                            <m:sSubPr>
                              <m:ctrlPr>
                                <a:rPr lang="ru-RU" sz="2400" i="1">
                                  <a:solidFill>
                                    <a:srgbClr val="836967"/>
                                  </a:solidFill>
                                  <a:latin typeface="Cambria Math" panose="02040503050406030204" pitchFamily="18" charset="0"/>
                                </a:rPr>
                              </m:ctrlPr>
                            </m:sSubPr>
                            <m:e>
                              <m:r>
                                <a:rPr lang="ru-RU" sz="2400" i="0">
                                  <a:latin typeface="Cambria Math" panose="02040503050406030204" pitchFamily="18" charset="0"/>
                                </a:rPr>
                                <m:t>П</m:t>
                              </m:r>
                            </m:e>
                            <m:sub>
                              <m:r>
                                <a:rPr lang="ru-RU" sz="2400" i="1">
                                  <a:latin typeface="Cambria Math" panose="02040503050406030204" pitchFamily="18" charset="0"/>
                                </a:rPr>
                                <m:t>𝐺</m:t>
                              </m:r>
                            </m:sub>
                          </m:sSub>
                          <m:r>
                            <a:rPr lang="ru-RU" sz="2400" i="0">
                              <a:latin typeface="Cambria Math" panose="02040503050406030204" pitchFamily="18" charset="0"/>
                            </a:rPr>
                            <m:t>+</m:t>
                          </m:r>
                          <m:sSub>
                            <m:sSubPr>
                              <m:ctrlPr>
                                <a:rPr lang="ru-RU" sz="2400" i="1">
                                  <a:solidFill>
                                    <a:srgbClr val="836967"/>
                                  </a:solidFill>
                                  <a:latin typeface="Cambria Math" panose="02040503050406030204" pitchFamily="18" charset="0"/>
                                </a:rPr>
                              </m:ctrlPr>
                            </m:sSubPr>
                            <m:e>
                              <m:r>
                                <a:rPr lang="ru-RU" sz="2400" i="0">
                                  <a:latin typeface="Cambria Math" panose="02040503050406030204" pitchFamily="18" charset="0"/>
                                </a:rPr>
                                <m:t>П</m:t>
                              </m:r>
                            </m:e>
                            <m:sub>
                              <m:r>
                                <a:rPr lang="ru-RU" sz="2400" i="1">
                                  <a:latin typeface="Cambria Math" panose="02040503050406030204" pitchFamily="18" charset="0"/>
                                </a:rPr>
                                <m:t>𝑆</m:t>
                              </m:r>
                            </m:sub>
                          </m:sSub>
                          <m:sSub>
                            <m:sSubPr>
                              <m:ctrlPr>
                                <a:rPr lang="ru-RU" sz="2400" i="1">
                                  <a:solidFill>
                                    <a:srgbClr val="836967"/>
                                  </a:solidFill>
                                  <a:latin typeface="Cambria Math" panose="02040503050406030204" pitchFamily="18" charset="0"/>
                                </a:rPr>
                              </m:ctrlPr>
                            </m:sSubPr>
                            <m:e>
                              <m:r>
                                <a:rPr lang="ru-RU" sz="2400" i="0">
                                  <a:latin typeface="Cambria Math" panose="02040503050406030204" pitchFamily="18" charset="0"/>
                                </a:rPr>
                                <m:t>П</m:t>
                              </m:r>
                            </m:e>
                            <m:sub>
                              <m:r>
                                <a:rPr lang="ru-RU" sz="2400" i="1">
                                  <a:latin typeface="Cambria Math" panose="02040503050406030204" pitchFamily="18" charset="0"/>
                                </a:rPr>
                                <m:t>𝐺</m:t>
                              </m:r>
                            </m:sub>
                          </m:sSub>
                          <m:r>
                            <a:rPr lang="ru-RU" sz="2400" i="0">
                              <a:latin typeface="Cambria Math" panose="02040503050406030204" pitchFamily="18" charset="0"/>
                            </a:rPr>
                            <m:t>+</m:t>
                          </m:r>
                          <m:sSub>
                            <m:sSubPr>
                              <m:ctrlPr>
                                <a:rPr lang="ru-RU" sz="2400" i="1">
                                  <a:solidFill>
                                    <a:srgbClr val="836967"/>
                                  </a:solidFill>
                                  <a:latin typeface="Cambria Math" panose="02040503050406030204" pitchFamily="18" charset="0"/>
                                </a:rPr>
                              </m:ctrlPr>
                            </m:sSubPr>
                            <m:e>
                              <m:r>
                                <a:rPr lang="ru-RU" sz="2400" i="0">
                                  <a:latin typeface="Cambria Math" panose="02040503050406030204" pitchFamily="18" charset="0"/>
                                </a:rPr>
                                <m:t>П</m:t>
                              </m:r>
                            </m:e>
                            <m:sub>
                              <m:r>
                                <a:rPr lang="ru-RU" sz="2400" i="1">
                                  <a:latin typeface="Cambria Math" panose="02040503050406030204" pitchFamily="18" charset="0"/>
                                </a:rPr>
                                <m:t>𝐼</m:t>
                              </m:r>
                            </m:sub>
                          </m:sSub>
                          <m:r>
                            <a:rPr lang="ru-RU" sz="2400" i="0">
                              <a:latin typeface="Cambria Math" panose="02040503050406030204" pitchFamily="18" charset="0"/>
                            </a:rPr>
                            <m:t>+</m:t>
                          </m:r>
                          <m:sSub>
                            <m:sSubPr>
                              <m:ctrlPr>
                                <a:rPr lang="ru-RU" sz="2400" i="1">
                                  <a:solidFill>
                                    <a:srgbClr val="836967"/>
                                  </a:solidFill>
                                  <a:latin typeface="Cambria Math" panose="02040503050406030204" pitchFamily="18" charset="0"/>
                                </a:rPr>
                              </m:ctrlPr>
                            </m:sSubPr>
                            <m:e>
                              <m:r>
                                <a:rPr lang="ru-RU" sz="2400" i="0">
                                  <a:latin typeface="Cambria Math" panose="02040503050406030204" pitchFamily="18" charset="0"/>
                                </a:rPr>
                                <m:t>П</m:t>
                              </m:r>
                            </m:e>
                            <m:sub>
                              <m:r>
                                <a:rPr lang="ru-RU" sz="2400" i="1">
                                  <a:latin typeface="Cambria Math" panose="02040503050406030204" pitchFamily="18" charset="0"/>
                                </a:rPr>
                                <m:t>𝑁</m:t>
                              </m:r>
                            </m:sub>
                          </m:sSub>
                          <m:r>
                            <a:rPr lang="ru-RU" sz="2400" i="0">
                              <a:latin typeface="Cambria Math" panose="02040503050406030204" pitchFamily="18" charset="0"/>
                            </a:rPr>
                            <m:t>+</m:t>
                          </m:r>
                          <m:sSub>
                            <m:sSubPr>
                              <m:ctrlPr>
                                <a:rPr lang="ru-RU" sz="2400" i="1">
                                  <a:solidFill>
                                    <a:srgbClr val="836967"/>
                                  </a:solidFill>
                                  <a:latin typeface="Cambria Math" panose="02040503050406030204" pitchFamily="18" charset="0"/>
                                </a:rPr>
                              </m:ctrlPr>
                            </m:sSubPr>
                            <m:e>
                              <m:r>
                                <a:rPr lang="ru-RU" sz="2400" i="0">
                                  <a:latin typeface="Cambria Math" panose="02040503050406030204" pitchFamily="18" charset="0"/>
                                </a:rPr>
                                <m:t>П</m:t>
                              </m:r>
                            </m:e>
                            <m:sub>
                              <m:r>
                                <a:rPr lang="ru-RU" sz="2400" i="1">
                                  <a:latin typeface="Cambria Math" panose="02040503050406030204" pitchFamily="18" charset="0"/>
                                </a:rPr>
                                <m:t>𝑊</m:t>
                              </m:r>
                            </m:sub>
                          </m:sSub>
                        </m:e>
                      </m:d>
                    </m:oMath>
                  </m:oMathPara>
                </a14:m>
                <a:endParaRPr lang="ru-RU" sz="2400" dirty="0"/>
              </a:p>
            </p:txBody>
          </p:sp>
        </mc:Choice>
        <mc:Fallback xmlns="">
          <p:sp>
            <p:nvSpPr>
              <p:cNvPr id="44" name="TextBox 43">
                <a:extLst>
                  <a:ext uri="{FF2B5EF4-FFF2-40B4-BE49-F238E27FC236}">
                    <a16:creationId xmlns:a16="http://schemas.microsoft.com/office/drawing/2014/main" id="{583EA8D1-8B6E-8C85-72A7-FC36B810C427}"/>
                  </a:ext>
                </a:extLst>
              </p:cNvPr>
              <p:cNvSpPr txBox="1">
                <a:spLocks noRot="1" noChangeAspect="1" noMove="1" noResize="1" noEditPoints="1" noAdjustHandles="1" noChangeArrowheads="1" noChangeShapeType="1" noTextEdit="1"/>
              </p:cNvSpPr>
              <p:nvPr/>
            </p:nvSpPr>
            <p:spPr>
              <a:xfrm>
                <a:off x="2989704" y="3832600"/>
                <a:ext cx="8878981" cy="461665"/>
              </a:xfrm>
              <a:prstGeom prst="rect">
                <a:avLst/>
              </a:prstGeom>
              <a:blipFill>
                <a:blip r:embed="rId5"/>
                <a:stretch>
                  <a:fillRect b="-5405"/>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B7028D94-624F-382C-A93B-4762D977E34C}"/>
                  </a:ext>
                </a:extLst>
              </p:cNvPr>
              <p:cNvSpPr txBox="1"/>
              <p:nvPr/>
            </p:nvSpPr>
            <p:spPr>
              <a:xfrm>
                <a:off x="2796905" y="4727393"/>
                <a:ext cx="3046490" cy="68281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sz="2400" i="1" smtClean="0">
                              <a:solidFill>
                                <a:srgbClr val="836967"/>
                              </a:solidFill>
                              <a:latin typeface="Cambria Math" panose="02040503050406030204" pitchFamily="18" charset="0"/>
                            </a:rPr>
                          </m:ctrlPr>
                        </m:sSubPr>
                        <m:e>
                          <m:r>
                            <a:rPr lang="ru-RU" sz="2400">
                              <a:latin typeface="Cambria Math" panose="02040503050406030204" pitchFamily="18" charset="0"/>
                            </a:rPr>
                            <m:t>П</m:t>
                          </m:r>
                        </m:e>
                        <m:sub>
                          <m:r>
                            <a:rPr lang="ru-RU" sz="2400" i="1">
                              <a:latin typeface="Cambria Math" panose="02040503050406030204" pitchFamily="18" charset="0"/>
                            </a:rPr>
                            <m:t>𝑖</m:t>
                          </m:r>
                        </m:sub>
                      </m:sSub>
                      <m:r>
                        <a:rPr lang="ru-RU" sz="2400" i="0">
                          <a:latin typeface="Cambria Math" panose="02040503050406030204" pitchFamily="18" charset="0"/>
                        </a:rPr>
                        <m:t>=</m:t>
                      </m:r>
                      <m:sSub>
                        <m:sSubPr>
                          <m:ctrlPr>
                            <a:rPr lang="ru-RU" sz="2400" i="1">
                              <a:solidFill>
                                <a:srgbClr val="836967"/>
                              </a:solidFill>
                              <a:latin typeface="Cambria Math" panose="02040503050406030204" pitchFamily="18" charset="0"/>
                            </a:rPr>
                          </m:ctrlPr>
                        </m:sSubPr>
                        <m:e>
                          <m:r>
                            <a:rPr lang="ru-RU" sz="2400" i="1">
                              <a:latin typeface="Cambria Math" panose="02040503050406030204" pitchFamily="18" charset="0"/>
                            </a:rPr>
                            <m:t>𝛼</m:t>
                          </m:r>
                        </m:e>
                        <m:sub>
                          <m:r>
                            <a:rPr lang="ru-RU" sz="2400" i="1">
                              <a:latin typeface="Cambria Math" panose="02040503050406030204" pitchFamily="18" charset="0"/>
                            </a:rPr>
                            <m:t>𝑖</m:t>
                          </m:r>
                        </m:sub>
                      </m:sSub>
                      <m:sSup>
                        <m:sSupPr>
                          <m:ctrlPr>
                            <a:rPr lang="ru-RU" sz="2400" i="1">
                              <a:solidFill>
                                <a:srgbClr val="836967"/>
                              </a:solidFill>
                              <a:latin typeface="Cambria Math" panose="02040503050406030204" pitchFamily="18" charset="0"/>
                            </a:rPr>
                          </m:ctrlPr>
                        </m:sSupPr>
                        <m:e>
                          <m:d>
                            <m:dPr>
                              <m:ctrlPr>
                                <a:rPr lang="ru-RU" sz="2400" i="1">
                                  <a:solidFill>
                                    <a:srgbClr val="836967"/>
                                  </a:solidFill>
                                  <a:latin typeface="Cambria Math" panose="02040503050406030204" pitchFamily="18" charset="0"/>
                                </a:rPr>
                              </m:ctrlPr>
                            </m:dPr>
                            <m:e>
                              <m:r>
                                <a:rPr lang="ru-RU" sz="2400" i="0">
                                  <a:latin typeface="Cambria Math" panose="02040503050406030204" pitchFamily="18" charset="0"/>
                                </a:rPr>
                                <m:t>−</m:t>
                              </m:r>
                              <m:r>
                                <m:rPr>
                                  <m:sty m:val="p"/>
                                </m:rPr>
                                <a:rPr lang="ru-RU" sz="2400" i="0">
                                  <a:latin typeface="Cambria Math" panose="02040503050406030204" pitchFamily="18" charset="0"/>
                                </a:rPr>
                                <m:t>l</m:t>
                              </m:r>
                              <m:func>
                                <m:funcPr>
                                  <m:ctrlPr>
                                    <a:rPr lang="ru-RU" sz="2400" i="1">
                                      <a:latin typeface="Cambria Math" panose="02040503050406030204" pitchFamily="18" charset="0"/>
                                    </a:rPr>
                                  </m:ctrlPr>
                                </m:funcPr>
                                <m:fName>
                                  <m:r>
                                    <m:rPr>
                                      <m:sty m:val="p"/>
                                    </m:rPr>
                                    <a:rPr lang="ru-RU" sz="2400" i="0">
                                      <a:latin typeface="Cambria Math" panose="02040503050406030204" pitchFamily="18" charset="0"/>
                                    </a:rPr>
                                    <m:t>n</m:t>
                                  </m:r>
                                </m:fName>
                                <m:e>
                                  <m:d>
                                    <m:dPr>
                                      <m:ctrlPr>
                                        <a:rPr lang="ru-RU" sz="2400" i="1">
                                          <a:solidFill>
                                            <a:srgbClr val="836967"/>
                                          </a:solidFill>
                                          <a:latin typeface="Cambria Math" panose="02040503050406030204" pitchFamily="18" charset="0"/>
                                        </a:rPr>
                                      </m:ctrlPr>
                                    </m:dPr>
                                    <m:e>
                                      <m:sSub>
                                        <m:sSubPr>
                                          <m:ctrlPr>
                                            <a:rPr lang="ru-RU" sz="2400" i="1">
                                              <a:solidFill>
                                                <a:srgbClr val="836967"/>
                                              </a:solidFill>
                                              <a:latin typeface="Cambria Math" panose="02040503050406030204" pitchFamily="18" charset="0"/>
                                            </a:rPr>
                                          </m:ctrlPr>
                                        </m:sSubPr>
                                        <m:e>
                                          <m:r>
                                            <a:rPr lang="ru-RU" sz="2400" i="1">
                                              <a:latin typeface="Cambria Math" panose="02040503050406030204" pitchFamily="18" charset="0"/>
                                            </a:rPr>
                                            <m:t>𝑅</m:t>
                                          </m:r>
                                        </m:e>
                                        <m:sub>
                                          <m:r>
                                            <a:rPr lang="ru-RU" sz="2400" i="1">
                                              <a:latin typeface="Cambria Math" panose="02040503050406030204" pitchFamily="18" charset="0"/>
                                            </a:rPr>
                                            <m:t>𝑖</m:t>
                                          </m:r>
                                        </m:sub>
                                      </m:sSub>
                                    </m:e>
                                  </m:d>
                                </m:e>
                              </m:func>
                            </m:e>
                          </m:d>
                        </m:e>
                        <m:sup>
                          <m:f>
                            <m:fPr>
                              <m:ctrlPr>
                                <a:rPr lang="ru-RU" sz="2400" i="1">
                                  <a:solidFill>
                                    <a:srgbClr val="836967"/>
                                  </a:solidFill>
                                  <a:latin typeface="Cambria Math" panose="02040503050406030204" pitchFamily="18" charset="0"/>
                                </a:rPr>
                              </m:ctrlPr>
                            </m:fPr>
                            <m:num>
                              <m:r>
                                <a:rPr lang="ru-RU" sz="2400" i="0">
                                  <a:latin typeface="Cambria Math" panose="02040503050406030204" pitchFamily="18" charset="0"/>
                                </a:rPr>
                                <m:t>1</m:t>
                              </m:r>
                            </m:num>
                            <m:den>
                              <m:sSub>
                                <m:sSubPr>
                                  <m:ctrlPr>
                                    <a:rPr lang="ru-RU" sz="2400" i="1">
                                      <a:solidFill>
                                        <a:srgbClr val="836967"/>
                                      </a:solidFill>
                                      <a:latin typeface="Cambria Math" panose="02040503050406030204" pitchFamily="18" charset="0"/>
                                    </a:rPr>
                                  </m:ctrlPr>
                                </m:sSubPr>
                                <m:e>
                                  <m:r>
                                    <a:rPr lang="ru-RU" sz="2400" i="1">
                                      <a:latin typeface="Cambria Math" panose="02040503050406030204" pitchFamily="18" charset="0"/>
                                    </a:rPr>
                                    <m:t>𝛽</m:t>
                                  </m:r>
                                </m:e>
                                <m:sub>
                                  <m:r>
                                    <a:rPr lang="ru-RU" sz="2400" i="1">
                                      <a:latin typeface="Cambria Math" panose="02040503050406030204" pitchFamily="18" charset="0"/>
                                    </a:rPr>
                                    <m:t>𝑖</m:t>
                                  </m:r>
                                </m:sub>
                              </m:sSub>
                            </m:den>
                          </m:f>
                        </m:sup>
                      </m:sSup>
                    </m:oMath>
                  </m:oMathPara>
                </a14:m>
                <a:endParaRPr lang="ru-RU" sz="2400" dirty="0"/>
              </a:p>
            </p:txBody>
          </p:sp>
        </mc:Choice>
        <mc:Fallback xmlns="">
          <p:sp>
            <p:nvSpPr>
              <p:cNvPr id="45" name="TextBox 44">
                <a:extLst>
                  <a:ext uri="{FF2B5EF4-FFF2-40B4-BE49-F238E27FC236}">
                    <a16:creationId xmlns:a16="http://schemas.microsoft.com/office/drawing/2014/main" id="{B7028D94-624F-382C-A93B-4762D977E34C}"/>
                  </a:ext>
                </a:extLst>
              </p:cNvPr>
              <p:cNvSpPr txBox="1">
                <a:spLocks noRot="1" noChangeAspect="1" noMove="1" noResize="1" noEditPoints="1" noAdjustHandles="1" noChangeArrowheads="1" noChangeShapeType="1" noTextEdit="1"/>
              </p:cNvSpPr>
              <p:nvPr/>
            </p:nvSpPr>
            <p:spPr>
              <a:xfrm>
                <a:off x="2796905" y="4727393"/>
                <a:ext cx="3046490" cy="682816"/>
              </a:xfrm>
              <a:prstGeom prst="rect">
                <a:avLst/>
              </a:prstGeom>
              <a:blipFill>
                <a:blip r:embed="rId6"/>
                <a:stretch>
                  <a:fillRect b="-1818"/>
                </a:stretch>
              </a:blipFill>
            </p:spPr>
            <p:txBody>
              <a:bodyPr/>
              <a:lstStyle/>
              <a:p>
                <a:r>
                  <a:rPr lang="ru-RU">
                    <a:noFill/>
                  </a:rPr>
                  <a:t> </a:t>
                </a:r>
              </a:p>
            </p:txBody>
          </p:sp>
        </mc:Fallback>
      </mc:AlternateContent>
      <p:sp>
        <p:nvSpPr>
          <p:cNvPr id="46" name="Прямоугольник: скругленные углы 32">
            <a:extLst>
              <a:ext uri="{FF2B5EF4-FFF2-40B4-BE49-F238E27FC236}">
                <a16:creationId xmlns:a16="http://schemas.microsoft.com/office/drawing/2014/main" id="{D261EDCB-1E37-0505-4E48-80B32EA64363}"/>
              </a:ext>
            </a:extLst>
          </p:cNvPr>
          <p:cNvSpPr/>
          <p:nvPr/>
        </p:nvSpPr>
        <p:spPr>
          <a:xfrm>
            <a:off x="3960395" y="3887312"/>
            <a:ext cx="7665720" cy="3939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TextBox 46">
            <a:extLst>
              <a:ext uri="{FF2B5EF4-FFF2-40B4-BE49-F238E27FC236}">
                <a16:creationId xmlns:a16="http://schemas.microsoft.com/office/drawing/2014/main" id="{14D5EB87-80B9-BED4-CF57-CDCB3935F762}"/>
              </a:ext>
            </a:extLst>
          </p:cNvPr>
          <p:cNvSpPr txBox="1"/>
          <p:nvPr/>
        </p:nvSpPr>
        <p:spPr>
          <a:xfrm>
            <a:off x="8043475" y="3275157"/>
            <a:ext cx="3946495" cy="612155"/>
          </a:xfrm>
          <a:prstGeom prst="rect">
            <a:avLst/>
          </a:prstGeom>
          <a:noFill/>
        </p:spPr>
        <p:txBody>
          <a:bodyPr wrap="square">
            <a:spAutoFit/>
          </a:bodyPr>
          <a:lstStyle/>
          <a:p>
            <a:pPr lvl="0" algn="ctr">
              <a:lnSpc>
                <a:spcPct val="150000"/>
              </a:lnSpc>
            </a:pPr>
            <a:r>
              <a:rPr lang="ru-RU" sz="1200" dirty="0">
                <a:effectLst/>
                <a:latin typeface="Arial" panose="020B0604020202020204" pitchFamily="34" charset="0"/>
                <a:ea typeface="Calibri" panose="020F0502020204030204" pitchFamily="34" charset="0"/>
                <a:cs typeface="Arial" panose="020B0604020202020204" pitchFamily="34" charset="0"/>
              </a:rPr>
              <a:t>коэффициенты, учитывающие различные виды отказов</a:t>
            </a:r>
            <a:endParaRPr lang="ru-RU" sz="1200" dirty="0">
              <a:latin typeface="Arial" panose="020B0604020202020204" pitchFamily="34" charset="0"/>
              <a:cs typeface="Arial" panose="020B0604020202020204" pitchFamily="34" charset="0"/>
            </a:endParaRPr>
          </a:p>
        </p:txBody>
      </p:sp>
      <p:cxnSp>
        <p:nvCxnSpPr>
          <p:cNvPr id="48" name="Прямая со стрелкой 47">
            <a:extLst>
              <a:ext uri="{FF2B5EF4-FFF2-40B4-BE49-F238E27FC236}">
                <a16:creationId xmlns:a16="http://schemas.microsoft.com/office/drawing/2014/main" id="{C81EF017-7AB0-12E2-F8DA-9C735AA3D7AA}"/>
              </a:ext>
            </a:extLst>
          </p:cNvPr>
          <p:cNvCxnSpPr>
            <a:cxnSpLocks/>
          </p:cNvCxnSpPr>
          <p:nvPr/>
        </p:nvCxnSpPr>
        <p:spPr>
          <a:xfrm flipV="1">
            <a:off x="6985535" y="3579812"/>
            <a:ext cx="1455420" cy="3075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Овал 48">
            <a:extLst>
              <a:ext uri="{FF2B5EF4-FFF2-40B4-BE49-F238E27FC236}">
                <a16:creationId xmlns:a16="http://schemas.microsoft.com/office/drawing/2014/main" id="{3EBB59F2-DD01-9D05-E140-01355503735B}"/>
              </a:ext>
            </a:extLst>
          </p:cNvPr>
          <p:cNvSpPr/>
          <p:nvPr/>
        </p:nvSpPr>
        <p:spPr>
          <a:xfrm>
            <a:off x="3702566" y="5099232"/>
            <a:ext cx="334517" cy="3109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Овал 49">
            <a:extLst>
              <a:ext uri="{FF2B5EF4-FFF2-40B4-BE49-F238E27FC236}">
                <a16:creationId xmlns:a16="http://schemas.microsoft.com/office/drawing/2014/main" id="{837CD585-4992-25E1-2E14-664F1C4DA4D7}"/>
              </a:ext>
            </a:extLst>
          </p:cNvPr>
          <p:cNvSpPr/>
          <p:nvPr/>
        </p:nvSpPr>
        <p:spPr>
          <a:xfrm>
            <a:off x="5327107" y="5012117"/>
            <a:ext cx="318777" cy="2799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Дуга 50">
            <a:extLst>
              <a:ext uri="{FF2B5EF4-FFF2-40B4-BE49-F238E27FC236}">
                <a16:creationId xmlns:a16="http://schemas.microsoft.com/office/drawing/2014/main" id="{5666D29A-7DF9-CDE2-B64D-B46D9DC03F59}"/>
              </a:ext>
            </a:extLst>
          </p:cNvPr>
          <p:cNvSpPr/>
          <p:nvPr/>
        </p:nvSpPr>
        <p:spPr>
          <a:xfrm rot="16972988">
            <a:off x="4838457" y="3971676"/>
            <a:ext cx="863893" cy="3019055"/>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52" name="Прямая со стрелкой 51">
            <a:extLst>
              <a:ext uri="{FF2B5EF4-FFF2-40B4-BE49-F238E27FC236}">
                <a16:creationId xmlns:a16="http://schemas.microsoft.com/office/drawing/2014/main" id="{7A31E460-B873-9C6A-14F7-41E11BBE1FC8}"/>
              </a:ext>
            </a:extLst>
          </p:cNvPr>
          <p:cNvCxnSpPr>
            <a:cxnSpLocks/>
          </p:cNvCxnSpPr>
          <p:nvPr/>
        </p:nvCxnSpPr>
        <p:spPr>
          <a:xfrm flipH="1" flipV="1">
            <a:off x="1877077" y="4978412"/>
            <a:ext cx="2031807" cy="337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274CB1E1-CEFD-9A2F-271F-BAAE87C06424}"/>
              </a:ext>
            </a:extLst>
          </p:cNvPr>
          <p:cNvSpPr txBox="1"/>
          <p:nvPr/>
        </p:nvSpPr>
        <p:spPr>
          <a:xfrm>
            <a:off x="222379" y="4641055"/>
            <a:ext cx="2410139" cy="612155"/>
          </a:xfrm>
          <a:prstGeom prst="rect">
            <a:avLst/>
          </a:prstGeom>
          <a:noFill/>
        </p:spPr>
        <p:txBody>
          <a:bodyPr wrap="square">
            <a:spAutoFit/>
          </a:bodyPr>
          <a:lstStyle/>
          <a:p>
            <a:pPr lvl="0" algn="ctr">
              <a:lnSpc>
                <a:spcPct val="150000"/>
              </a:lnSpc>
            </a:pPr>
            <a:r>
              <a:rPr lang="ru-RU" sz="1200" dirty="0">
                <a:effectLst/>
                <a:latin typeface="Arial" panose="020B0604020202020204" pitchFamily="34" charset="0"/>
                <a:ea typeface="Calibri" panose="020F0502020204030204" pitchFamily="34" charset="0"/>
                <a:cs typeface="Arial" panose="020B0604020202020204" pitchFamily="34" charset="0"/>
              </a:rPr>
              <a:t>константы для каждого вида отказов</a:t>
            </a:r>
            <a:endParaRPr lang="ru-RU" sz="1200" dirty="0">
              <a:latin typeface="Arial" panose="020B0604020202020204" pitchFamily="34" charset="0"/>
              <a:cs typeface="Arial" panose="020B0604020202020204" pitchFamily="34" charset="0"/>
            </a:endParaRPr>
          </a:p>
        </p:txBody>
      </p:sp>
      <p:sp>
        <p:nvSpPr>
          <p:cNvPr id="54" name="Овал 53">
            <a:extLst>
              <a:ext uri="{FF2B5EF4-FFF2-40B4-BE49-F238E27FC236}">
                <a16:creationId xmlns:a16="http://schemas.microsoft.com/office/drawing/2014/main" id="{50EA10CE-1CE8-3228-1D8E-DA4CA1B02F6B}"/>
              </a:ext>
            </a:extLst>
          </p:cNvPr>
          <p:cNvSpPr/>
          <p:nvPr/>
        </p:nvSpPr>
        <p:spPr>
          <a:xfrm>
            <a:off x="4796986" y="5012117"/>
            <a:ext cx="341068" cy="3629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5" name="Прямая со стрелкой 54">
            <a:extLst>
              <a:ext uri="{FF2B5EF4-FFF2-40B4-BE49-F238E27FC236}">
                <a16:creationId xmlns:a16="http://schemas.microsoft.com/office/drawing/2014/main" id="{0875BBF7-C8DC-94CE-2B1D-09F264A711BF}"/>
              </a:ext>
            </a:extLst>
          </p:cNvPr>
          <p:cNvCxnSpPr>
            <a:cxnSpLocks/>
            <a:stCxn id="54" idx="4"/>
          </p:cNvCxnSpPr>
          <p:nvPr/>
        </p:nvCxnSpPr>
        <p:spPr>
          <a:xfrm flipH="1">
            <a:off x="2997225" y="5375046"/>
            <a:ext cx="1970295" cy="4453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8E77A7EE-B61D-0E30-CF81-EE23FD641C53}"/>
              </a:ext>
            </a:extLst>
          </p:cNvPr>
          <p:cNvSpPr txBox="1"/>
          <p:nvPr/>
        </p:nvSpPr>
        <p:spPr>
          <a:xfrm>
            <a:off x="324683" y="5698587"/>
            <a:ext cx="5515545" cy="335092"/>
          </a:xfrm>
          <a:prstGeom prst="rect">
            <a:avLst/>
          </a:prstGeom>
          <a:noFill/>
        </p:spPr>
        <p:txBody>
          <a:bodyPr wrap="square">
            <a:spAutoFit/>
          </a:bodyPr>
          <a:lstStyle/>
          <a:p>
            <a:pPr lvl="0" algn="ctr">
              <a:lnSpc>
                <a:spcPct val="150000"/>
              </a:lnSpc>
            </a:pPr>
            <a:r>
              <a:rPr lang="ru-RU" sz="1200" dirty="0">
                <a:effectLst/>
                <a:latin typeface="Arial" panose="020B0604020202020204" pitchFamily="34" charset="0"/>
                <a:ea typeface="Calibri" panose="020F0502020204030204" pitchFamily="34" charset="0"/>
                <a:cs typeface="Arial" panose="020B0604020202020204" pitchFamily="34" charset="0"/>
              </a:rPr>
              <a:t>рейтинг процесса для </a:t>
            </a:r>
            <a:r>
              <a:rPr lang="en-US" sz="1200" dirty="0" err="1">
                <a:effectLst/>
                <a:latin typeface="Arial" panose="020B0604020202020204" pitchFamily="34" charset="0"/>
                <a:ea typeface="Calibri" panose="020F0502020204030204" pitchFamily="34" charset="0"/>
                <a:cs typeface="Arial" panose="020B0604020202020204" pitchFamily="34" charset="0"/>
              </a:rPr>
              <a:t>i</a:t>
            </a:r>
            <a:r>
              <a:rPr lang="ru-RU" sz="1200" dirty="0">
                <a:effectLst/>
                <a:latin typeface="Arial" panose="020B0604020202020204" pitchFamily="34" charset="0"/>
                <a:ea typeface="Calibri" panose="020F0502020204030204" pitchFamily="34" charset="0"/>
                <a:cs typeface="Arial" panose="020B0604020202020204" pitchFamily="34" charset="0"/>
              </a:rPr>
              <a:t>-го вида отказов, принимающий значения от 0 до 1</a:t>
            </a:r>
            <a:endParaRPr lang="ru-RU" sz="12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BD2A54EB-5132-E92E-84B6-2FF9D5C29652}"/>
                  </a:ext>
                </a:extLst>
              </p:cNvPr>
              <p:cNvSpPr txBox="1"/>
              <p:nvPr/>
            </p:nvSpPr>
            <p:spPr>
              <a:xfrm>
                <a:off x="6686360" y="4846875"/>
                <a:ext cx="2280048" cy="10089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2400" i="1" smtClean="0">
                              <a:latin typeface="Cambria Math" panose="02040503050406030204" pitchFamily="18" charset="0"/>
                            </a:rPr>
                          </m:ctrlPr>
                        </m:sSubPr>
                        <m:e>
                          <m:r>
                            <a:rPr lang="en-US" sz="2400" b="0" i="1" smtClean="0">
                              <a:latin typeface="Cambria Math" panose="02040503050406030204" pitchFamily="18" charset="0"/>
                            </a:rPr>
                            <m:t>𝑅</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𝑗</m:t>
                              </m:r>
                              <m:r>
                                <a:rPr lang="en-US" sz="2400" b="0" i="1" smtClean="0">
                                  <a:latin typeface="Cambria Math" panose="02040503050406030204" pitchFamily="18" charset="0"/>
                                </a:rPr>
                                <m:t>=1</m:t>
                              </m:r>
                            </m:sub>
                            <m:su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𝑖</m:t>
                                  </m:r>
                                </m:sub>
                              </m:sSub>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𝐺</m:t>
                                  </m:r>
                                </m:e>
                                <m:sub>
                                  <m:r>
                                    <a:rPr lang="en-US" sz="2400" b="0" i="1" smtClean="0">
                                      <a:latin typeface="Cambria Math" panose="02040503050406030204" pitchFamily="18" charset="0"/>
                                    </a:rPr>
                                    <m:t>𝑖𝑗</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𝑊</m:t>
                                  </m:r>
                                </m:e>
                                <m:sub>
                                  <m:r>
                                    <a:rPr lang="en-US" sz="2400" b="0" i="1" smtClean="0">
                                      <a:latin typeface="Cambria Math" panose="02040503050406030204" pitchFamily="18" charset="0"/>
                                    </a:rPr>
                                    <m:t>𝑖𝑗</m:t>
                                  </m:r>
                                </m:sub>
                              </m:sSub>
                            </m:e>
                          </m:nary>
                        </m:num>
                        <m:den>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𝑗</m:t>
                              </m:r>
                              <m:r>
                                <a:rPr lang="en-US" sz="2400" b="0" i="1" smtClean="0">
                                  <a:latin typeface="Cambria Math" panose="02040503050406030204" pitchFamily="18" charset="0"/>
                                </a:rPr>
                                <m:t>=1</m:t>
                              </m:r>
                            </m:sub>
                            <m:su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𝑖</m:t>
                                  </m:r>
                                </m:sub>
                              </m:sSub>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𝑊</m:t>
                                  </m:r>
                                </m:e>
                                <m:sub>
                                  <m:r>
                                    <a:rPr lang="en-US" sz="2400" b="0" i="1" smtClean="0">
                                      <a:latin typeface="Cambria Math" panose="02040503050406030204" pitchFamily="18" charset="0"/>
                                    </a:rPr>
                                    <m:t>𝑖𝑗</m:t>
                                  </m:r>
                                </m:sub>
                              </m:sSub>
                            </m:e>
                          </m:nary>
                        </m:den>
                      </m:f>
                    </m:oMath>
                  </m:oMathPara>
                </a14:m>
                <a:endParaRPr lang="ru-RU" sz="1000" dirty="0">
                  <a:latin typeface="HSE Sans" panose="02000000000000000000" pitchFamily="2" charset="0"/>
                </a:endParaRPr>
              </a:p>
            </p:txBody>
          </p:sp>
        </mc:Choice>
        <mc:Fallback xmlns="">
          <p:sp>
            <p:nvSpPr>
              <p:cNvPr id="61" name="TextBox 60">
                <a:extLst>
                  <a:ext uri="{FF2B5EF4-FFF2-40B4-BE49-F238E27FC236}">
                    <a16:creationId xmlns:a16="http://schemas.microsoft.com/office/drawing/2014/main" id="{BD2A54EB-5132-E92E-84B6-2FF9D5C29652}"/>
                  </a:ext>
                </a:extLst>
              </p:cNvPr>
              <p:cNvSpPr txBox="1">
                <a:spLocks noRot="1" noChangeAspect="1" noMove="1" noResize="1" noEditPoints="1" noAdjustHandles="1" noChangeArrowheads="1" noChangeShapeType="1" noTextEdit="1"/>
              </p:cNvSpPr>
              <p:nvPr/>
            </p:nvSpPr>
            <p:spPr>
              <a:xfrm>
                <a:off x="6686360" y="4846875"/>
                <a:ext cx="2280048" cy="1008931"/>
              </a:xfrm>
              <a:prstGeom prst="rect">
                <a:avLst/>
              </a:prstGeom>
              <a:blipFill>
                <a:blip r:embed="rId7"/>
                <a:stretch>
                  <a:fillRect l="-2762" t="-59259" r="-1105" b="-82716"/>
                </a:stretch>
              </a:blipFill>
            </p:spPr>
            <p:txBody>
              <a:bodyPr/>
              <a:lstStyle/>
              <a:p>
                <a:r>
                  <a:rPr lang="ru-RU">
                    <a:noFill/>
                  </a:rPr>
                  <a:t> </a:t>
                </a:r>
              </a:p>
            </p:txBody>
          </p:sp>
        </mc:Fallback>
      </mc:AlternateContent>
      <p:sp>
        <p:nvSpPr>
          <p:cNvPr id="62" name="Овал 61">
            <a:extLst>
              <a:ext uri="{FF2B5EF4-FFF2-40B4-BE49-F238E27FC236}">
                <a16:creationId xmlns:a16="http://schemas.microsoft.com/office/drawing/2014/main" id="{853801DD-9E18-496C-1888-616DBD3EEDF8}"/>
              </a:ext>
            </a:extLst>
          </p:cNvPr>
          <p:cNvSpPr/>
          <p:nvPr/>
        </p:nvSpPr>
        <p:spPr>
          <a:xfrm>
            <a:off x="8000508" y="4866042"/>
            <a:ext cx="511358" cy="4654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3" name="Прямая со стрелкой 62">
            <a:extLst>
              <a:ext uri="{FF2B5EF4-FFF2-40B4-BE49-F238E27FC236}">
                <a16:creationId xmlns:a16="http://schemas.microsoft.com/office/drawing/2014/main" id="{422CE26B-7B6F-C587-E3E9-5BDFFF1AEBCA}"/>
              </a:ext>
            </a:extLst>
          </p:cNvPr>
          <p:cNvCxnSpPr>
            <a:cxnSpLocks/>
            <a:stCxn id="62" idx="0"/>
          </p:cNvCxnSpPr>
          <p:nvPr/>
        </p:nvCxnSpPr>
        <p:spPr>
          <a:xfrm>
            <a:off x="8256187" y="4866042"/>
            <a:ext cx="1065515"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27" name="TextBox 1026">
            <a:extLst>
              <a:ext uri="{FF2B5EF4-FFF2-40B4-BE49-F238E27FC236}">
                <a16:creationId xmlns:a16="http://schemas.microsoft.com/office/drawing/2014/main" id="{338E4539-DEBB-BBD5-7AA0-9D8D98956F5C}"/>
              </a:ext>
            </a:extLst>
          </p:cNvPr>
          <p:cNvSpPr txBox="1"/>
          <p:nvPr/>
        </p:nvSpPr>
        <p:spPr>
          <a:xfrm>
            <a:off x="9321702" y="4672739"/>
            <a:ext cx="1970294" cy="335092"/>
          </a:xfrm>
          <a:prstGeom prst="rect">
            <a:avLst/>
          </a:prstGeom>
          <a:noFill/>
        </p:spPr>
        <p:txBody>
          <a:bodyPr wrap="square">
            <a:spAutoFit/>
          </a:bodyPr>
          <a:lstStyle/>
          <a:p>
            <a:pPr lvl="0" algn="ctr">
              <a:lnSpc>
                <a:spcPct val="150000"/>
              </a:lnSpc>
            </a:pPr>
            <a:r>
              <a:rPr lang="ru-RU" sz="1200" dirty="0">
                <a:latin typeface="Arial" panose="020B0604020202020204" pitchFamily="34" charset="0"/>
                <a:cs typeface="Arial" panose="020B0604020202020204" pitchFamily="34" charset="0"/>
              </a:rPr>
              <a:t>оценка ответа на вопрос</a:t>
            </a:r>
          </a:p>
        </p:txBody>
      </p:sp>
      <p:sp>
        <p:nvSpPr>
          <p:cNvPr id="1028" name="Овал 1027">
            <a:extLst>
              <a:ext uri="{FF2B5EF4-FFF2-40B4-BE49-F238E27FC236}">
                <a16:creationId xmlns:a16="http://schemas.microsoft.com/office/drawing/2014/main" id="{27BF85D9-FC15-3949-AC81-F15C7B9AACC5}"/>
              </a:ext>
            </a:extLst>
          </p:cNvPr>
          <p:cNvSpPr/>
          <p:nvPr/>
        </p:nvSpPr>
        <p:spPr>
          <a:xfrm>
            <a:off x="8218405" y="5387041"/>
            <a:ext cx="511358" cy="4654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029" name="Прямая со стрелкой 1028">
            <a:extLst>
              <a:ext uri="{FF2B5EF4-FFF2-40B4-BE49-F238E27FC236}">
                <a16:creationId xmlns:a16="http://schemas.microsoft.com/office/drawing/2014/main" id="{1325A45B-6F9A-C1CF-EAD2-B4BA464C659E}"/>
              </a:ext>
            </a:extLst>
          </p:cNvPr>
          <p:cNvCxnSpPr>
            <a:cxnSpLocks/>
            <a:stCxn id="1028" idx="4"/>
          </p:cNvCxnSpPr>
          <p:nvPr/>
        </p:nvCxnSpPr>
        <p:spPr>
          <a:xfrm>
            <a:off x="8474084" y="5852537"/>
            <a:ext cx="84761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32" name="TextBox 1031">
            <a:extLst>
              <a:ext uri="{FF2B5EF4-FFF2-40B4-BE49-F238E27FC236}">
                <a16:creationId xmlns:a16="http://schemas.microsoft.com/office/drawing/2014/main" id="{35E6E876-51CF-FC34-B8A2-7AB63438B475}"/>
              </a:ext>
            </a:extLst>
          </p:cNvPr>
          <p:cNvSpPr txBox="1"/>
          <p:nvPr/>
        </p:nvSpPr>
        <p:spPr>
          <a:xfrm>
            <a:off x="9256658" y="5629418"/>
            <a:ext cx="1244255" cy="335092"/>
          </a:xfrm>
          <a:prstGeom prst="rect">
            <a:avLst/>
          </a:prstGeom>
          <a:noFill/>
        </p:spPr>
        <p:txBody>
          <a:bodyPr wrap="square">
            <a:spAutoFit/>
          </a:bodyPr>
          <a:lstStyle/>
          <a:p>
            <a:pPr lvl="0" algn="ctr">
              <a:lnSpc>
                <a:spcPct val="150000"/>
              </a:lnSpc>
            </a:pPr>
            <a:r>
              <a:rPr lang="ru-RU" sz="1200" dirty="0">
                <a:latin typeface="Arial" panose="020B0604020202020204" pitchFamily="34" charset="0"/>
                <a:cs typeface="Arial" panose="020B0604020202020204" pitchFamily="34" charset="0"/>
              </a:rPr>
              <a:t>вес вопроса</a:t>
            </a:r>
          </a:p>
        </p:txBody>
      </p:sp>
    </p:spTree>
    <p:extLst>
      <p:ext uri="{BB962C8B-B14F-4D97-AF65-F5344CB8AC3E}">
        <p14:creationId xmlns:p14="http://schemas.microsoft.com/office/powerpoint/2010/main" val="1945649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B3468-4D5F-3489-43D2-221D5D5871E0}"/>
            </a:ext>
          </a:extLst>
        </p:cNvPr>
        <p:cNvGrpSpPr/>
        <p:nvPr/>
      </p:nvGrpSpPr>
      <p:grpSpPr>
        <a:xfrm>
          <a:off x="0" y="0"/>
          <a:ext cx="0" cy="0"/>
          <a:chOff x="0" y="0"/>
          <a:chExt cx="0" cy="0"/>
        </a:xfrm>
      </p:grpSpPr>
      <p:sp>
        <p:nvSpPr>
          <p:cNvPr id="5" name="Текст 4">
            <a:extLst>
              <a:ext uri="{FF2B5EF4-FFF2-40B4-BE49-F238E27FC236}">
                <a16:creationId xmlns:a16="http://schemas.microsoft.com/office/drawing/2014/main" id="{EA03ACC7-816C-855F-B823-7EE76E53A270}"/>
              </a:ext>
            </a:extLst>
          </p:cNvPr>
          <p:cNvSpPr>
            <a:spLocks noGrp="1"/>
          </p:cNvSpPr>
          <p:nvPr>
            <p:ph type="body" sz="quarter" idx="13"/>
          </p:nvPr>
        </p:nvSpPr>
        <p:spPr>
          <a:xfrm>
            <a:off x="1229555" y="497132"/>
            <a:ext cx="1901825" cy="645867"/>
          </a:xfrm>
        </p:spPr>
        <p:txBody>
          <a:bodyPr/>
          <a:lstStyle/>
          <a:p>
            <a:r>
              <a:rPr lang="ru-RU" dirty="0"/>
              <a:t>Московский институт электроники и математики им. А.Н. Тихонова</a:t>
            </a:r>
          </a:p>
        </p:txBody>
      </p:sp>
      <p:sp>
        <p:nvSpPr>
          <p:cNvPr id="6" name="Текст 5">
            <a:extLst>
              <a:ext uri="{FF2B5EF4-FFF2-40B4-BE49-F238E27FC236}">
                <a16:creationId xmlns:a16="http://schemas.microsoft.com/office/drawing/2014/main" id="{3982688B-FD23-8D8D-72DB-0C936C7076F9}"/>
              </a:ext>
            </a:extLst>
          </p:cNvPr>
          <p:cNvSpPr>
            <a:spLocks noGrp="1"/>
          </p:cNvSpPr>
          <p:nvPr>
            <p:ph type="body" sz="quarter" idx="14"/>
          </p:nvPr>
        </p:nvSpPr>
        <p:spPr>
          <a:xfrm>
            <a:off x="3459163" y="497133"/>
            <a:ext cx="2472946" cy="408109"/>
          </a:xfrm>
        </p:spPr>
        <p:txBody>
          <a:bodyPr/>
          <a:lstStyle/>
          <a:p>
            <a:r>
              <a:rPr lang="ru-RU" sz="1000" dirty="0">
                <a:solidFill>
                  <a:srgbClr val="002060"/>
                </a:solidFill>
                <a:latin typeface="HSE Sans" panose="02000000000000000000" pitchFamily="50" charset="-52"/>
                <a:cs typeface="Arial" panose="020B0604020202020204" pitchFamily="34" charset="0"/>
              </a:rPr>
              <a:t>Управление надежностью </a:t>
            </a:r>
            <a:r>
              <a:rPr lang="ru-RU" dirty="0">
                <a:solidFill>
                  <a:srgbClr val="002060"/>
                </a:solidFill>
                <a:latin typeface="HSE Sans" panose="02000000000000000000" pitchFamily="50" charset="-52"/>
                <a:cs typeface="Arial" panose="020B0604020202020204" pitchFamily="34" charset="0"/>
              </a:rPr>
              <a:t>на предприятиях</a:t>
            </a:r>
            <a:endParaRPr lang="ru-RU" sz="1000" dirty="0">
              <a:solidFill>
                <a:srgbClr val="002060"/>
              </a:solidFill>
              <a:latin typeface="HSE Sans" panose="02000000000000000000" pitchFamily="50" charset="-52"/>
              <a:cs typeface="Arial" panose="020B0604020202020204" pitchFamily="34" charset="0"/>
            </a:endParaRPr>
          </a:p>
        </p:txBody>
      </p:sp>
      <p:sp>
        <p:nvSpPr>
          <p:cNvPr id="7" name="Текст 6">
            <a:extLst>
              <a:ext uri="{FF2B5EF4-FFF2-40B4-BE49-F238E27FC236}">
                <a16:creationId xmlns:a16="http://schemas.microsoft.com/office/drawing/2014/main" id="{3C747680-0D7E-F3A3-FEEB-8CF6241B34C6}"/>
              </a:ext>
            </a:extLst>
          </p:cNvPr>
          <p:cNvSpPr>
            <a:spLocks noGrp="1"/>
          </p:cNvSpPr>
          <p:nvPr>
            <p:ph type="body" sz="quarter" idx="15"/>
          </p:nvPr>
        </p:nvSpPr>
        <p:spPr>
          <a:xfrm>
            <a:off x="6259891" y="497133"/>
            <a:ext cx="3167887" cy="408109"/>
          </a:xfrm>
        </p:spPr>
        <p:txBody>
          <a:bodyPr/>
          <a:lstStyle/>
          <a:p>
            <a:r>
              <a:rPr lang="ru-RU" dirty="0"/>
              <a:t>Обзор и анализ существующих международных методов, методик управления надежностью ЭМ и исследование их применимости на российских предприятиях</a:t>
            </a:r>
          </a:p>
        </p:txBody>
      </p:sp>
      <p:sp>
        <p:nvSpPr>
          <p:cNvPr id="8" name="Заголовок 2">
            <a:extLst>
              <a:ext uri="{FF2B5EF4-FFF2-40B4-BE49-F238E27FC236}">
                <a16:creationId xmlns:a16="http://schemas.microsoft.com/office/drawing/2014/main" id="{7C136E1D-0CD3-76F3-4140-82FEF62AEEDB}"/>
              </a:ext>
            </a:extLst>
          </p:cNvPr>
          <p:cNvSpPr txBox="1">
            <a:spLocks/>
          </p:cNvSpPr>
          <p:nvPr/>
        </p:nvSpPr>
        <p:spPr>
          <a:xfrm>
            <a:off x="10599845" y="532481"/>
            <a:ext cx="464395" cy="408109"/>
          </a:xfrm>
          <a:prstGeom prst="rect">
            <a:avLst/>
          </a:prstGeom>
        </p:spPr>
        <p:txBody>
          <a:bodyPr lIns="0" tIns="0" rIns="0" bIns="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ru-RU" sz="2000" dirty="0"/>
              <a:t>/ 13</a:t>
            </a:r>
          </a:p>
        </p:txBody>
      </p:sp>
      <p:pic>
        <p:nvPicPr>
          <p:cNvPr id="33" name="Picture 2" descr="Флаг США — Википедия">
            <a:extLst>
              <a:ext uri="{FF2B5EF4-FFF2-40B4-BE49-F238E27FC236}">
                <a16:creationId xmlns:a16="http://schemas.microsoft.com/office/drawing/2014/main" id="{9DD94913-9296-C172-C316-456AB9ED46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390" y="2512845"/>
            <a:ext cx="1679480" cy="986438"/>
          </a:xfrm>
          <a:prstGeom prst="rect">
            <a:avLst/>
          </a:prstGeom>
          <a:noFill/>
          <a:extLst>
            <a:ext uri="{909E8E84-426E-40DD-AFC4-6F175D3DCCD1}">
              <a14:hiddenFill xmlns:a14="http://schemas.microsoft.com/office/drawing/2010/main">
                <a:solidFill>
                  <a:srgbClr val="FFFFFF"/>
                </a:solidFill>
              </a14:hiddenFill>
            </a:ext>
          </a:extLst>
        </p:spPr>
      </p:pic>
      <p:sp>
        <p:nvSpPr>
          <p:cNvPr id="34" name="Заголовок 2">
            <a:extLst>
              <a:ext uri="{FF2B5EF4-FFF2-40B4-BE49-F238E27FC236}">
                <a16:creationId xmlns:a16="http://schemas.microsoft.com/office/drawing/2014/main" id="{C0C06D04-DC48-824B-3F12-91A812F0E084}"/>
              </a:ext>
            </a:extLst>
          </p:cNvPr>
          <p:cNvSpPr>
            <a:spLocks noGrp="1"/>
          </p:cNvSpPr>
          <p:nvPr>
            <p:ph type="title"/>
          </p:nvPr>
        </p:nvSpPr>
        <p:spPr>
          <a:xfrm>
            <a:off x="585898" y="1447791"/>
            <a:ext cx="6950366" cy="404864"/>
          </a:xfrm>
        </p:spPr>
        <p:txBody>
          <a:bodyPr>
            <a:normAutofit/>
          </a:bodyPr>
          <a:lstStyle/>
          <a:p>
            <a:r>
              <a:rPr lang="en-US" sz="2400" dirty="0"/>
              <a:t>RIAC-HDBK-217Plus</a:t>
            </a:r>
            <a:r>
              <a:rPr lang="ru-RU" sz="2400" dirty="0"/>
              <a:t> (США)</a:t>
            </a:r>
            <a:endParaRPr lang="en-US" sz="2400" dirty="0"/>
          </a:p>
        </p:txBody>
      </p:sp>
      <p:sp>
        <p:nvSpPr>
          <p:cNvPr id="42" name="Прямоугольник 41">
            <a:extLst>
              <a:ext uri="{FF2B5EF4-FFF2-40B4-BE49-F238E27FC236}">
                <a16:creationId xmlns:a16="http://schemas.microsoft.com/office/drawing/2014/main" id="{F6DB555C-78AD-733A-5031-F4B34EAABE45}"/>
              </a:ext>
            </a:extLst>
          </p:cNvPr>
          <p:cNvSpPr/>
          <p:nvPr/>
        </p:nvSpPr>
        <p:spPr>
          <a:xfrm>
            <a:off x="1068389" y="2512845"/>
            <a:ext cx="1679480" cy="986438"/>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Рисунок 2">
            <a:extLst>
              <a:ext uri="{FF2B5EF4-FFF2-40B4-BE49-F238E27FC236}">
                <a16:creationId xmlns:a16="http://schemas.microsoft.com/office/drawing/2014/main" id="{5F4CB7B6-3C82-7B91-E1AD-289C543B8880}"/>
              </a:ext>
            </a:extLst>
          </p:cNvPr>
          <p:cNvPicPr>
            <a:picLocks noChangeAspect="1"/>
          </p:cNvPicPr>
          <p:nvPr/>
        </p:nvPicPr>
        <p:blipFill>
          <a:blip r:embed="rId4"/>
          <a:stretch>
            <a:fillRect/>
          </a:stretch>
        </p:blipFill>
        <p:spPr>
          <a:xfrm rot="5400000">
            <a:off x="4968839" y="389481"/>
            <a:ext cx="4432539" cy="7716219"/>
          </a:xfrm>
          <a:prstGeom prst="rect">
            <a:avLst/>
          </a:prstGeom>
        </p:spPr>
      </p:pic>
    </p:spTree>
    <p:extLst>
      <p:ext uri="{BB962C8B-B14F-4D97-AF65-F5344CB8AC3E}">
        <p14:creationId xmlns:p14="http://schemas.microsoft.com/office/powerpoint/2010/main" val="646180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1E791-66AB-D3CA-3354-B545578CA7B6}"/>
            </a:ext>
          </a:extLst>
        </p:cNvPr>
        <p:cNvGrpSpPr/>
        <p:nvPr/>
      </p:nvGrpSpPr>
      <p:grpSpPr>
        <a:xfrm>
          <a:off x="0" y="0"/>
          <a:ext cx="0" cy="0"/>
          <a:chOff x="0" y="0"/>
          <a:chExt cx="0" cy="0"/>
        </a:xfrm>
      </p:grpSpPr>
      <p:sp>
        <p:nvSpPr>
          <p:cNvPr id="5" name="Текст 4">
            <a:extLst>
              <a:ext uri="{FF2B5EF4-FFF2-40B4-BE49-F238E27FC236}">
                <a16:creationId xmlns:a16="http://schemas.microsoft.com/office/drawing/2014/main" id="{3B9F51A3-2B08-1FEB-E99B-482846FC4295}"/>
              </a:ext>
            </a:extLst>
          </p:cNvPr>
          <p:cNvSpPr>
            <a:spLocks noGrp="1"/>
          </p:cNvSpPr>
          <p:nvPr>
            <p:ph type="body" sz="quarter" idx="13"/>
          </p:nvPr>
        </p:nvSpPr>
        <p:spPr>
          <a:xfrm>
            <a:off x="1229555" y="497132"/>
            <a:ext cx="1901825" cy="645867"/>
          </a:xfrm>
        </p:spPr>
        <p:txBody>
          <a:bodyPr/>
          <a:lstStyle/>
          <a:p>
            <a:r>
              <a:rPr lang="ru-RU" dirty="0"/>
              <a:t>Московский институт электроники и математики им. А.Н. Тихонова</a:t>
            </a:r>
          </a:p>
        </p:txBody>
      </p:sp>
      <p:sp>
        <p:nvSpPr>
          <p:cNvPr id="6" name="Текст 5">
            <a:extLst>
              <a:ext uri="{FF2B5EF4-FFF2-40B4-BE49-F238E27FC236}">
                <a16:creationId xmlns:a16="http://schemas.microsoft.com/office/drawing/2014/main" id="{18D825D2-65EB-4453-7A31-C7AFE9E96BA0}"/>
              </a:ext>
            </a:extLst>
          </p:cNvPr>
          <p:cNvSpPr>
            <a:spLocks noGrp="1"/>
          </p:cNvSpPr>
          <p:nvPr>
            <p:ph type="body" sz="quarter" idx="14"/>
          </p:nvPr>
        </p:nvSpPr>
        <p:spPr>
          <a:xfrm>
            <a:off x="3459163" y="497133"/>
            <a:ext cx="2472946" cy="408109"/>
          </a:xfrm>
        </p:spPr>
        <p:txBody>
          <a:bodyPr/>
          <a:lstStyle/>
          <a:p>
            <a:r>
              <a:rPr lang="ru-RU" sz="1000" dirty="0">
                <a:solidFill>
                  <a:srgbClr val="002060"/>
                </a:solidFill>
                <a:latin typeface="HSE Sans" panose="02000000000000000000" pitchFamily="50" charset="-52"/>
                <a:cs typeface="Arial" panose="020B0604020202020204" pitchFamily="34" charset="0"/>
              </a:rPr>
              <a:t>Управление надежностью </a:t>
            </a:r>
            <a:r>
              <a:rPr lang="ru-RU" dirty="0">
                <a:solidFill>
                  <a:srgbClr val="002060"/>
                </a:solidFill>
                <a:latin typeface="HSE Sans" panose="02000000000000000000" pitchFamily="50" charset="-52"/>
                <a:cs typeface="Arial" panose="020B0604020202020204" pitchFamily="34" charset="0"/>
              </a:rPr>
              <a:t>на предприятиях</a:t>
            </a:r>
            <a:endParaRPr lang="ru-RU" sz="1000" dirty="0">
              <a:solidFill>
                <a:srgbClr val="002060"/>
              </a:solidFill>
              <a:latin typeface="HSE Sans" panose="02000000000000000000" pitchFamily="50" charset="-52"/>
              <a:cs typeface="Arial" panose="020B0604020202020204" pitchFamily="34" charset="0"/>
            </a:endParaRPr>
          </a:p>
        </p:txBody>
      </p:sp>
      <p:sp>
        <p:nvSpPr>
          <p:cNvPr id="7" name="Текст 6">
            <a:extLst>
              <a:ext uri="{FF2B5EF4-FFF2-40B4-BE49-F238E27FC236}">
                <a16:creationId xmlns:a16="http://schemas.microsoft.com/office/drawing/2014/main" id="{6DEB74A1-C4BD-5FF3-38DE-5B67EA207336}"/>
              </a:ext>
            </a:extLst>
          </p:cNvPr>
          <p:cNvSpPr>
            <a:spLocks noGrp="1"/>
          </p:cNvSpPr>
          <p:nvPr>
            <p:ph type="body" sz="quarter" idx="15"/>
          </p:nvPr>
        </p:nvSpPr>
        <p:spPr>
          <a:xfrm>
            <a:off x="6259891" y="497133"/>
            <a:ext cx="3167887" cy="408109"/>
          </a:xfrm>
        </p:spPr>
        <p:txBody>
          <a:bodyPr/>
          <a:lstStyle/>
          <a:p>
            <a:r>
              <a:rPr lang="ru-RU" dirty="0"/>
              <a:t>Обзор и анализ существующих международных методов, методик управления надежностью ЭМ и исследование их применимости на российских предприятиях</a:t>
            </a:r>
          </a:p>
        </p:txBody>
      </p:sp>
      <p:sp>
        <p:nvSpPr>
          <p:cNvPr id="8" name="Заголовок 2">
            <a:extLst>
              <a:ext uri="{FF2B5EF4-FFF2-40B4-BE49-F238E27FC236}">
                <a16:creationId xmlns:a16="http://schemas.microsoft.com/office/drawing/2014/main" id="{635E17F6-629C-8011-FB1D-A0F42F6E0219}"/>
              </a:ext>
            </a:extLst>
          </p:cNvPr>
          <p:cNvSpPr txBox="1">
            <a:spLocks/>
          </p:cNvSpPr>
          <p:nvPr/>
        </p:nvSpPr>
        <p:spPr>
          <a:xfrm>
            <a:off x="10599845" y="532481"/>
            <a:ext cx="464395" cy="408109"/>
          </a:xfrm>
          <a:prstGeom prst="rect">
            <a:avLst/>
          </a:prstGeom>
        </p:spPr>
        <p:txBody>
          <a:bodyPr lIns="0" tIns="0" rIns="0" bIns="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ru-RU" sz="2000" dirty="0"/>
              <a:t>/ 13</a:t>
            </a:r>
          </a:p>
        </p:txBody>
      </p:sp>
      <p:pic>
        <p:nvPicPr>
          <p:cNvPr id="10" name="Picture 2" descr="Флаг США — Википедия">
            <a:extLst>
              <a:ext uri="{FF2B5EF4-FFF2-40B4-BE49-F238E27FC236}">
                <a16:creationId xmlns:a16="http://schemas.microsoft.com/office/drawing/2014/main" id="{1FFB574B-DEBC-B1B0-DA70-A7A088FD93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390" y="2512845"/>
            <a:ext cx="1679480" cy="986438"/>
          </a:xfrm>
          <a:prstGeom prst="rect">
            <a:avLst/>
          </a:prstGeom>
          <a:noFill/>
          <a:extLst>
            <a:ext uri="{909E8E84-426E-40DD-AFC4-6F175D3DCCD1}">
              <a14:hiddenFill xmlns:a14="http://schemas.microsoft.com/office/drawing/2010/main">
                <a:solidFill>
                  <a:srgbClr val="FFFFFF"/>
                </a:solidFill>
              </a14:hiddenFill>
            </a:ext>
          </a:extLst>
        </p:spPr>
      </p:pic>
      <p:sp>
        <p:nvSpPr>
          <p:cNvPr id="14" name="Прямоугольник 13">
            <a:extLst>
              <a:ext uri="{FF2B5EF4-FFF2-40B4-BE49-F238E27FC236}">
                <a16:creationId xmlns:a16="http://schemas.microsoft.com/office/drawing/2014/main" id="{BF6E96F3-6630-FC1C-9D8E-18A1045778D3}"/>
              </a:ext>
            </a:extLst>
          </p:cNvPr>
          <p:cNvSpPr/>
          <p:nvPr/>
        </p:nvSpPr>
        <p:spPr>
          <a:xfrm>
            <a:off x="1068389" y="2512845"/>
            <a:ext cx="1679480" cy="986438"/>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15" name="Прямоугольник 14">
                <a:extLst>
                  <a:ext uri="{FF2B5EF4-FFF2-40B4-BE49-F238E27FC236}">
                    <a16:creationId xmlns:a16="http://schemas.microsoft.com/office/drawing/2014/main" id="{C65FF4A0-D0A7-1FD2-55CA-3B6073D478AC}"/>
                  </a:ext>
                </a:extLst>
              </p:cNvPr>
              <p:cNvSpPr/>
              <p:nvPr/>
            </p:nvSpPr>
            <p:spPr>
              <a:xfrm>
                <a:off x="3459163" y="2527156"/>
                <a:ext cx="8275886" cy="3832331"/>
              </a:xfrm>
              <a:prstGeom prst="rect">
                <a:avLst/>
              </a:prstGeom>
            </p:spPr>
            <p:txBody>
              <a:bodyPr wrap="square">
                <a:spAutoFit/>
              </a:bodyPr>
              <a:lstStyle/>
              <a:p>
                <a:pPr algn="ctr">
                  <a:lnSpc>
                    <a:spcPct val="150000"/>
                  </a:lnSpc>
                </a:pPr>
                <a:r>
                  <a:rPr lang="ru-RU" sz="1600" b="1" dirty="0">
                    <a:latin typeface="Arial" panose="020B0604020202020204" pitchFamily="34" charset="0"/>
                    <a:cs typeface="Arial" panose="020B0604020202020204" pitchFamily="34" charset="0"/>
                  </a:rPr>
                  <a:t>Отсутствует</a:t>
                </a:r>
              </a:p>
              <a:p>
                <a:pPr marL="342900" indent="-342900" algn="just">
                  <a:lnSpc>
                    <a:spcPct val="150000"/>
                  </a:lnSpc>
                  <a:buFont typeface="+mj-lt"/>
                  <a:buAutoNum type="arabicPeriod"/>
                </a:pPr>
                <a:r>
                  <a:rPr lang="ru-RU" sz="1600" dirty="0">
                    <a:latin typeface="Arial" panose="020B0604020202020204" pitchFamily="34" charset="0"/>
                    <a:cs typeface="Arial" panose="020B0604020202020204" pitchFamily="34" charset="0"/>
                  </a:rPr>
                  <a:t>Структурированность вопросов</a:t>
                </a:r>
              </a:p>
              <a:p>
                <a:pPr marL="342900" indent="-342900" algn="just">
                  <a:lnSpc>
                    <a:spcPct val="150000"/>
                  </a:lnSpc>
                  <a:buFont typeface="+mj-lt"/>
                  <a:buAutoNum type="arabicPeriod"/>
                </a:pPr>
                <a:r>
                  <a:rPr lang="ru-RU" sz="1600" dirty="0">
                    <a:latin typeface="Arial" panose="020B0604020202020204" pitchFamily="34" charset="0"/>
                    <a:cs typeface="Arial" panose="020B0604020202020204" pitchFamily="34" charset="0"/>
                  </a:rPr>
                  <a:t>Указание на НТД</a:t>
                </a:r>
              </a:p>
              <a:p>
                <a:pPr marL="342900" indent="-342900" algn="just">
                  <a:lnSpc>
                    <a:spcPct val="150000"/>
                  </a:lnSpc>
                  <a:buFont typeface="+mj-lt"/>
                  <a:buAutoNum type="arabicPeriod"/>
                </a:pPr>
                <a:r>
                  <a:rPr lang="ru-RU" sz="1600" dirty="0">
                    <a:latin typeface="Arial" panose="020B0604020202020204" pitchFamily="34" charset="0"/>
                    <a:cs typeface="Arial" panose="020B0604020202020204" pitchFamily="34" charset="0"/>
                  </a:rPr>
                  <a:t>Направленность вопросов</a:t>
                </a:r>
              </a:p>
              <a:p>
                <a:pPr marL="342900" indent="-342900" algn="just">
                  <a:lnSpc>
                    <a:spcPct val="150000"/>
                  </a:lnSpc>
                  <a:buFont typeface="+mj-lt"/>
                  <a:buAutoNum type="arabicPeriod"/>
                </a:pPr>
                <a:r>
                  <a:rPr lang="ru-RU" sz="1600" dirty="0">
                    <a:latin typeface="Arial" panose="020B0604020202020204" pitchFamily="34" charset="0"/>
                    <a:cs typeface="Arial" panose="020B0604020202020204" pitchFamily="34" charset="0"/>
                  </a:rPr>
                  <a:t>Изменение весовых коэффициентов вопросов в зависимости от важности требований для конкретного РУ (усредненные значения)</a:t>
                </a:r>
              </a:p>
              <a:p>
                <a:pPr marL="342900" indent="-342900" algn="just">
                  <a:lnSpc>
                    <a:spcPct val="150000"/>
                  </a:lnSpc>
                  <a:buFont typeface="+mj-lt"/>
                  <a:buAutoNum type="arabicPeriod"/>
                </a:pPr>
                <a:r>
                  <a:rPr lang="ru-RU" sz="1600" dirty="0">
                    <a:latin typeface="Arial" panose="020B0604020202020204" pitchFamily="34" charset="0"/>
                    <a:cs typeface="Arial" panose="020B0604020202020204" pitchFamily="34" charset="0"/>
                  </a:rPr>
                  <a:t>Автоматизация анализа результатов аудита и оценки </a:t>
                </a:r>
                <a14:m>
                  <m:oMath xmlns:m="http://schemas.openxmlformats.org/officeDocument/2006/math">
                    <m:sSub>
                      <m:sSubPr>
                        <m:ctrlPr>
                          <a:rPr lang="ru-RU" sz="1600" i="1" smtClean="0">
                            <a:solidFill>
                              <a:schemeClr val="tx1"/>
                            </a:solidFill>
                            <a:effectLst/>
                            <a:latin typeface="Cambria Math" panose="02040503050406030204" pitchFamily="18" charset="0"/>
                          </a:rPr>
                        </m:ctrlPr>
                      </m:sSubPr>
                      <m:e>
                        <m:r>
                          <m:rPr>
                            <m:sty m:val="p"/>
                          </m:rPr>
                          <a:rPr lang="en-US" sz="16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K</m:t>
                        </m:r>
                      </m:e>
                      <m:sub>
                        <m:r>
                          <m:rPr>
                            <m:sty m:val="p"/>
                          </m:rPr>
                          <a:rPr lang="ru-RU" sz="16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m:t>
                        </m:r>
                      </m:sub>
                    </m:sSub>
                  </m:oMath>
                </a14:m>
                <a:r>
                  <a:rPr lang="ru-RU" sz="1600" dirty="0">
                    <a:latin typeface="Arial" panose="020B0604020202020204" pitchFamily="34" charset="0"/>
                    <a:cs typeface="Arial" panose="020B0604020202020204" pitchFamily="34" charset="0"/>
                  </a:rPr>
                  <a:t>.</a:t>
                </a:r>
              </a:p>
              <a:p>
                <a:pPr marL="342900" indent="-342900" algn="just">
                  <a:lnSpc>
                    <a:spcPct val="150000"/>
                  </a:lnSpc>
                  <a:buFont typeface="+mj-lt"/>
                  <a:buAutoNum type="arabicPeriod"/>
                </a:pPr>
                <a:r>
                  <a:rPr lang="ru-RU" sz="1600" dirty="0">
                    <a:latin typeface="Arial" panose="020B0604020202020204" pitchFamily="34" charset="0"/>
                    <a:cs typeface="Arial" panose="020B0604020202020204" pitchFamily="34" charset="0"/>
                  </a:rPr>
                  <a:t>Разработчик и внешний эксперт не участвуют в процессе оценки </a:t>
                </a:r>
                <a14:m>
                  <m:oMath xmlns:m="http://schemas.openxmlformats.org/officeDocument/2006/math">
                    <m:sSub>
                      <m:sSubPr>
                        <m:ctrlPr>
                          <a:rPr lang="ru-RU" sz="1600" i="1" smtClean="0">
                            <a:solidFill>
                              <a:schemeClr val="tx1"/>
                            </a:solidFill>
                            <a:effectLst/>
                            <a:latin typeface="Cambria Math" panose="02040503050406030204" pitchFamily="18" charset="0"/>
                          </a:rPr>
                        </m:ctrlPr>
                      </m:sSubPr>
                      <m:e>
                        <m:r>
                          <m:rPr>
                            <m:sty m:val="p"/>
                          </m:rPr>
                          <a:rPr lang="en-US" sz="16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K</m:t>
                        </m:r>
                      </m:e>
                      <m:sub>
                        <m:r>
                          <m:rPr>
                            <m:sty m:val="p"/>
                          </m:rPr>
                          <a:rPr lang="ru-RU" sz="1600" i="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m:t>
                        </m:r>
                      </m:sub>
                    </m:sSub>
                  </m:oMath>
                </a14:m>
                <a:endParaRPr lang="ru-RU" sz="1600" i="1"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ru-RU" sz="1600" dirty="0">
                    <a:latin typeface="Arial" panose="020B0604020202020204" pitchFamily="34" charset="0"/>
                    <a:cs typeface="Arial" panose="020B0604020202020204" pitchFamily="34" charset="0"/>
                  </a:rPr>
                  <a:t>Оценка проводится по результатам полной разработки РУ (без контроля этапов разработки)</a:t>
                </a:r>
              </a:p>
            </p:txBody>
          </p:sp>
        </mc:Choice>
        <mc:Fallback xmlns="">
          <p:sp>
            <p:nvSpPr>
              <p:cNvPr id="15" name="Прямоугольник 14">
                <a:extLst>
                  <a:ext uri="{FF2B5EF4-FFF2-40B4-BE49-F238E27FC236}">
                    <a16:creationId xmlns:a16="http://schemas.microsoft.com/office/drawing/2014/main" id="{C65FF4A0-D0A7-1FD2-55CA-3B6073D478AC}"/>
                  </a:ext>
                </a:extLst>
              </p:cNvPr>
              <p:cNvSpPr>
                <a:spLocks noRot="1" noChangeAspect="1" noMove="1" noResize="1" noEditPoints="1" noAdjustHandles="1" noChangeArrowheads="1" noChangeShapeType="1" noTextEdit="1"/>
              </p:cNvSpPr>
              <p:nvPr/>
            </p:nvSpPr>
            <p:spPr>
              <a:xfrm>
                <a:off x="3459163" y="2527156"/>
                <a:ext cx="8275886" cy="3832331"/>
              </a:xfrm>
              <a:prstGeom prst="rect">
                <a:avLst/>
              </a:prstGeom>
              <a:blipFill>
                <a:blip r:embed="rId4"/>
                <a:stretch>
                  <a:fillRect l="-306" r="-306"/>
                </a:stretch>
              </a:blipFill>
            </p:spPr>
            <p:txBody>
              <a:bodyPr/>
              <a:lstStyle/>
              <a:p>
                <a:r>
                  <a:rPr lang="ru-RU">
                    <a:noFill/>
                  </a:rPr>
                  <a:t> </a:t>
                </a:r>
              </a:p>
            </p:txBody>
          </p:sp>
        </mc:Fallback>
      </mc:AlternateContent>
      <p:sp>
        <p:nvSpPr>
          <p:cNvPr id="18" name="Заголовок 2">
            <a:extLst>
              <a:ext uri="{FF2B5EF4-FFF2-40B4-BE49-F238E27FC236}">
                <a16:creationId xmlns:a16="http://schemas.microsoft.com/office/drawing/2014/main" id="{E8E00DE3-4D6C-16DB-B9B6-63DB05C26BC6}"/>
              </a:ext>
            </a:extLst>
          </p:cNvPr>
          <p:cNvSpPr>
            <a:spLocks noGrp="1"/>
          </p:cNvSpPr>
          <p:nvPr>
            <p:ph type="title"/>
          </p:nvPr>
        </p:nvSpPr>
        <p:spPr>
          <a:xfrm>
            <a:off x="585898" y="1447791"/>
            <a:ext cx="6950366" cy="404864"/>
          </a:xfrm>
        </p:spPr>
        <p:txBody>
          <a:bodyPr>
            <a:normAutofit/>
          </a:bodyPr>
          <a:lstStyle/>
          <a:p>
            <a:r>
              <a:rPr lang="en-US" sz="2400" dirty="0"/>
              <a:t>RIAC-HDBK-217Plus</a:t>
            </a:r>
            <a:r>
              <a:rPr lang="ru-RU" sz="2400" dirty="0"/>
              <a:t> (США)</a:t>
            </a:r>
            <a:endParaRPr lang="en-US" sz="2400" dirty="0"/>
          </a:p>
        </p:txBody>
      </p:sp>
    </p:spTree>
    <p:extLst>
      <p:ext uri="{BB962C8B-B14F-4D97-AF65-F5344CB8AC3E}">
        <p14:creationId xmlns:p14="http://schemas.microsoft.com/office/powerpoint/2010/main" val="2032730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844E4-2463-188D-490C-F43C1BBD6C23}"/>
            </a:ext>
          </a:extLst>
        </p:cNvPr>
        <p:cNvGrpSpPr/>
        <p:nvPr/>
      </p:nvGrpSpPr>
      <p:grpSpPr>
        <a:xfrm>
          <a:off x="0" y="0"/>
          <a:ext cx="0" cy="0"/>
          <a:chOff x="0" y="0"/>
          <a:chExt cx="0" cy="0"/>
        </a:xfrm>
      </p:grpSpPr>
      <p:sp>
        <p:nvSpPr>
          <p:cNvPr id="5" name="Текст 4">
            <a:extLst>
              <a:ext uri="{FF2B5EF4-FFF2-40B4-BE49-F238E27FC236}">
                <a16:creationId xmlns:a16="http://schemas.microsoft.com/office/drawing/2014/main" id="{E355541A-D371-91F7-FCCC-40F7275972F2}"/>
              </a:ext>
            </a:extLst>
          </p:cNvPr>
          <p:cNvSpPr>
            <a:spLocks noGrp="1"/>
          </p:cNvSpPr>
          <p:nvPr>
            <p:ph type="body" sz="quarter" idx="13"/>
          </p:nvPr>
        </p:nvSpPr>
        <p:spPr>
          <a:xfrm>
            <a:off x="1229555" y="497132"/>
            <a:ext cx="1901825" cy="645867"/>
          </a:xfrm>
        </p:spPr>
        <p:txBody>
          <a:bodyPr/>
          <a:lstStyle/>
          <a:p>
            <a:r>
              <a:rPr lang="ru-RU" dirty="0"/>
              <a:t>Московский институт электроники и математики им. А.Н. Тихонова</a:t>
            </a:r>
          </a:p>
        </p:txBody>
      </p:sp>
      <p:sp>
        <p:nvSpPr>
          <p:cNvPr id="6" name="Текст 5">
            <a:extLst>
              <a:ext uri="{FF2B5EF4-FFF2-40B4-BE49-F238E27FC236}">
                <a16:creationId xmlns:a16="http://schemas.microsoft.com/office/drawing/2014/main" id="{743E6CD4-7323-E79E-788F-31355DC75744}"/>
              </a:ext>
            </a:extLst>
          </p:cNvPr>
          <p:cNvSpPr>
            <a:spLocks noGrp="1"/>
          </p:cNvSpPr>
          <p:nvPr>
            <p:ph type="body" sz="quarter" idx="14"/>
          </p:nvPr>
        </p:nvSpPr>
        <p:spPr>
          <a:xfrm>
            <a:off x="3459163" y="497133"/>
            <a:ext cx="2472946" cy="408109"/>
          </a:xfrm>
        </p:spPr>
        <p:txBody>
          <a:bodyPr/>
          <a:lstStyle/>
          <a:p>
            <a:r>
              <a:rPr lang="ru-RU" sz="1000" dirty="0">
                <a:solidFill>
                  <a:srgbClr val="002060"/>
                </a:solidFill>
                <a:latin typeface="HSE Sans" panose="02000000000000000000" pitchFamily="50" charset="-52"/>
                <a:cs typeface="Arial" panose="020B0604020202020204" pitchFamily="34" charset="0"/>
              </a:rPr>
              <a:t>Управление надежностью </a:t>
            </a:r>
            <a:r>
              <a:rPr lang="ru-RU" dirty="0">
                <a:solidFill>
                  <a:srgbClr val="002060"/>
                </a:solidFill>
                <a:latin typeface="HSE Sans" panose="02000000000000000000" pitchFamily="50" charset="-52"/>
                <a:cs typeface="Arial" panose="020B0604020202020204" pitchFamily="34" charset="0"/>
              </a:rPr>
              <a:t>на предприятиях</a:t>
            </a:r>
            <a:endParaRPr lang="ru-RU" sz="1000" dirty="0">
              <a:solidFill>
                <a:srgbClr val="002060"/>
              </a:solidFill>
              <a:latin typeface="HSE Sans" panose="02000000000000000000" pitchFamily="50" charset="-52"/>
              <a:cs typeface="Arial" panose="020B0604020202020204" pitchFamily="34" charset="0"/>
            </a:endParaRPr>
          </a:p>
        </p:txBody>
      </p:sp>
      <p:sp>
        <p:nvSpPr>
          <p:cNvPr id="7" name="Текст 6">
            <a:extLst>
              <a:ext uri="{FF2B5EF4-FFF2-40B4-BE49-F238E27FC236}">
                <a16:creationId xmlns:a16="http://schemas.microsoft.com/office/drawing/2014/main" id="{A78E2D91-FCD6-F330-CA21-94DD86FCF821}"/>
              </a:ext>
            </a:extLst>
          </p:cNvPr>
          <p:cNvSpPr>
            <a:spLocks noGrp="1"/>
          </p:cNvSpPr>
          <p:nvPr>
            <p:ph type="body" sz="quarter" idx="15"/>
          </p:nvPr>
        </p:nvSpPr>
        <p:spPr>
          <a:xfrm>
            <a:off x="6259891" y="497133"/>
            <a:ext cx="3167887" cy="408109"/>
          </a:xfrm>
        </p:spPr>
        <p:txBody>
          <a:bodyPr/>
          <a:lstStyle/>
          <a:p>
            <a:r>
              <a:rPr lang="ru-RU" dirty="0"/>
              <a:t>Обзор и анализ существующих международных методов, методик управления надежностью ЭМ и исследование их применимости на российских предприятиях</a:t>
            </a:r>
          </a:p>
        </p:txBody>
      </p:sp>
      <p:sp>
        <p:nvSpPr>
          <p:cNvPr id="8" name="Заголовок 2">
            <a:extLst>
              <a:ext uri="{FF2B5EF4-FFF2-40B4-BE49-F238E27FC236}">
                <a16:creationId xmlns:a16="http://schemas.microsoft.com/office/drawing/2014/main" id="{95E5244B-43BE-8B71-B4F8-EF6B1920604D}"/>
              </a:ext>
            </a:extLst>
          </p:cNvPr>
          <p:cNvSpPr txBox="1">
            <a:spLocks/>
          </p:cNvSpPr>
          <p:nvPr/>
        </p:nvSpPr>
        <p:spPr>
          <a:xfrm>
            <a:off x="10599845" y="532481"/>
            <a:ext cx="464395" cy="408109"/>
          </a:xfrm>
          <a:prstGeom prst="rect">
            <a:avLst/>
          </a:prstGeom>
        </p:spPr>
        <p:txBody>
          <a:bodyPr lIns="0" tIns="0" rIns="0" bIns="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ru-RU" sz="2000" dirty="0"/>
              <a:t>/ 13</a:t>
            </a:r>
          </a:p>
        </p:txBody>
      </p:sp>
      <p:pic>
        <p:nvPicPr>
          <p:cNvPr id="3" name="Picture 2" descr="Флаг Франции — Википедия">
            <a:extLst>
              <a:ext uri="{FF2B5EF4-FFF2-40B4-BE49-F238E27FC236}">
                <a16:creationId xmlns:a16="http://schemas.microsoft.com/office/drawing/2014/main" id="{C2ACE8FF-DB37-A0F2-536B-64C5508B8D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389" y="2520986"/>
            <a:ext cx="1679480" cy="985837"/>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2">
            <a:extLst>
              <a:ext uri="{FF2B5EF4-FFF2-40B4-BE49-F238E27FC236}">
                <a16:creationId xmlns:a16="http://schemas.microsoft.com/office/drawing/2014/main" id="{7BD7E92E-5D73-DF45-892F-EA47D38F4987}"/>
              </a:ext>
            </a:extLst>
          </p:cNvPr>
          <p:cNvSpPr>
            <a:spLocks noGrp="1"/>
          </p:cNvSpPr>
          <p:nvPr>
            <p:ph type="title"/>
          </p:nvPr>
        </p:nvSpPr>
        <p:spPr>
          <a:xfrm>
            <a:off x="585898" y="1447791"/>
            <a:ext cx="6950366" cy="404864"/>
          </a:xfrm>
        </p:spPr>
        <p:txBody>
          <a:bodyPr>
            <a:normAutofit/>
          </a:bodyPr>
          <a:lstStyle/>
          <a:p>
            <a:r>
              <a:rPr lang="en-US" dirty="0"/>
              <a:t>FIDES (</a:t>
            </a:r>
            <a:r>
              <a:rPr lang="en-US" dirty="0" err="1"/>
              <a:t>Ф</a:t>
            </a:r>
            <a:r>
              <a:rPr lang="ru-RU" dirty="0" err="1"/>
              <a:t>ранция</a:t>
            </a:r>
            <a:r>
              <a:rPr lang="ru-RU" dirty="0"/>
              <a:t>)</a:t>
            </a:r>
            <a:endParaRPr lang="ru-RU" sz="2400"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DF299E4-B51F-752E-CE51-ECD1807C8F0B}"/>
                  </a:ext>
                </a:extLst>
              </p:cNvPr>
              <p:cNvSpPr txBox="1"/>
              <p:nvPr/>
            </p:nvSpPr>
            <p:spPr>
              <a:xfrm>
                <a:off x="6291477" y="2324457"/>
                <a:ext cx="4168846" cy="910634"/>
              </a:xfrm>
              <a:prstGeom prst="rect">
                <a:avLst/>
              </a:prstGeom>
              <a:noFill/>
            </p:spPr>
            <p:txBody>
              <a:bodyPr wrap="square">
                <a:spAutoFit/>
              </a:bodyPr>
              <a:lstStyle/>
              <a:p>
                <a:pPr lvl="0" algn="ctr">
                  <a:lnSpc>
                    <a:spcPct val="150000"/>
                  </a:lnSpc>
                </a:pPr>
                <a14:m>
                  <m:oMathPara xmlns:m="http://schemas.openxmlformats.org/officeDocument/2006/math">
                    <m:oMathParaPr>
                      <m:jc m:val="center"/>
                    </m:oMathParaPr>
                    <m:oMath xmlns:m="http://schemas.openxmlformats.org/officeDocument/2006/math">
                      <m:r>
                        <m:rPr>
                          <m:nor/>
                        </m:rPr>
                        <a:rPr lang="ru-RU" sz="1200" smtClean="0">
                          <a:latin typeface="Arial" panose="020B0604020202020204" pitchFamily="34" charset="0"/>
                          <a:cs typeface="Arial" panose="020B0604020202020204" pitchFamily="34" charset="0"/>
                        </a:rPr>
                        <m:t>коэффициент, учитывающий все процессы, начиная от создания спецификации и заканчивая эксплуатацией и обслуживанием</m:t>
                      </m:r>
                    </m:oMath>
                  </m:oMathPara>
                </a14:m>
                <a:endParaRPr lang="ru-RU" sz="1200" i="1" dirty="0">
                  <a:effectLst/>
                  <a:latin typeface="Arial" panose="020B060402020202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6DF299E4-B51F-752E-CE51-ECD1807C8F0B}"/>
                  </a:ext>
                </a:extLst>
              </p:cNvPr>
              <p:cNvSpPr txBox="1">
                <a:spLocks noRot="1" noChangeAspect="1" noMove="1" noResize="1" noEditPoints="1" noAdjustHandles="1" noChangeArrowheads="1" noChangeShapeType="1" noTextEdit="1"/>
              </p:cNvSpPr>
              <p:nvPr/>
            </p:nvSpPr>
            <p:spPr>
              <a:xfrm>
                <a:off x="6291477" y="2324457"/>
                <a:ext cx="4168846" cy="910634"/>
              </a:xfrm>
              <a:prstGeom prst="rect">
                <a:avLst/>
              </a:prstGeom>
              <a:blipFill>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75842D6-E298-14C1-0949-974B0C8E0C76}"/>
                  </a:ext>
                </a:extLst>
              </p:cNvPr>
              <p:cNvSpPr txBox="1"/>
              <p:nvPr/>
            </p:nvSpPr>
            <p:spPr>
              <a:xfrm>
                <a:off x="3430638" y="2405930"/>
                <a:ext cx="2628839" cy="910634"/>
              </a:xfrm>
              <a:prstGeom prst="rect">
                <a:avLst/>
              </a:prstGeom>
              <a:noFill/>
            </p:spPr>
            <p:txBody>
              <a:bodyPr wrap="square">
                <a:spAutoFit/>
              </a:bodyPr>
              <a:lstStyle/>
              <a:p>
                <a:pPr lvl="0" algn="ctr">
                  <a:lnSpc>
                    <a:spcPct val="150000"/>
                  </a:lnSpc>
                </a:pPr>
                <a14:m>
                  <m:oMathPara xmlns:m="http://schemas.openxmlformats.org/officeDocument/2006/math">
                    <m:oMathParaPr>
                      <m:jc m:val="center"/>
                    </m:oMathParaPr>
                    <m:oMath xmlns:m="http://schemas.openxmlformats.org/officeDocument/2006/math">
                      <m:r>
                        <m:rPr>
                          <m:nor/>
                        </m:rPr>
                        <a:rPr lang="ru-RU" sz="1200">
                          <a:latin typeface="Arial" panose="020B0604020202020204" pitchFamily="34" charset="0"/>
                          <a:cs typeface="Arial" panose="020B0604020202020204" pitchFamily="34" charset="0"/>
                        </a:rPr>
                        <m:t>коэффициент, учитывающий влияние контроля и качества производства</m:t>
                      </m:r>
                    </m:oMath>
                  </m:oMathPara>
                </a14:m>
                <a:endParaRPr lang="ru-RU" sz="1200" dirty="0">
                  <a:latin typeface="Arial" panose="020B0604020202020204" pitchFamily="34" charset="0"/>
                  <a:cs typeface="Arial" panose="020B0604020202020204" pitchFamily="34" charset="0"/>
                </a:endParaRPr>
              </a:p>
            </p:txBody>
          </p:sp>
        </mc:Choice>
        <mc:Fallback xmlns="">
          <p:sp>
            <p:nvSpPr>
              <p:cNvPr id="16" name="TextBox 15">
                <a:extLst>
                  <a:ext uri="{FF2B5EF4-FFF2-40B4-BE49-F238E27FC236}">
                    <a16:creationId xmlns:a16="http://schemas.microsoft.com/office/drawing/2014/main" id="{975842D6-E298-14C1-0949-974B0C8E0C76}"/>
                  </a:ext>
                </a:extLst>
              </p:cNvPr>
              <p:cNvSpPr txBox="1">
                <a:spLocks noRot="1" noChangeAspect="1" noMove="1" noResize="1" noEditPoints="1" noAdjustHandles="1" noChangeArrowheads="1" noChangeShapeType="1" noTextEdit="1"/>
              </p:cNvSpPr>
              <p:nvPr/>
            </p:nvSpPr>
            <p:spPr>
              <a:xfrm>
                <a:off x="3430638" y="2405930"/>
                <a:ext cx="2628839" cy="910634"/>
              </a:xfrm>
              <a:prstGeom prst="rect">
                <a:avLst/>
              </a:prstGeom>
              <a:blipFill>
                <a:blip r:embed="rId5"/>
                <a:stretch>
                  <a:fillRect/>
                </a:stretch>
              </a:blipFill>
            </p:spPr>
            <p:txBody>
              <a:bodyPr/>
              <a:lstStyle/>
              <a:p>
                <a:r>
                  <a:rPr lang="ru-RU">
                    <a:noFill/>
                  </a:rPr>
                  <a:t> </a:t>
                </a:r>
              </a:p>
            </p:txBody>
          </p:sp>
        </mc:Fallback>
      </mc:AlternateContent>
      <p:sp>
        <p:nvSpPr>
          <p:cNvPr id="17" name="Прямоугольник 16">
            <a:extLst>
              <a:ext uri="{FF2B5EF4-FFF2-40B4-BE49-F238E27FC236}">
                <a16:creationId xmlns:a16="http://schemas.microsoft.com/office/drawing/2014/main" id="{DE7BB458-1B7F-A5E1-66BB-64428CA4962A}"/>
              </a:ext>
            </a:extLst>
          </p:cNvPr>
          <p:cNvSpPr/>
          <p:nvPr/>
        </p:nvSpPr>
        <p:spPr>
          <a:xfrm>
            <a:off x="1068389" y="2512845"/>
            <a:ext cx="1679480" cy="986438"/>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66B1B27-9DB2-CF7D-4923-3F176FD0771B}"/>
                  </a:ext>
                </a:extLst>
              </p:cNvPr>
              <p:cNvSpPr txBox="1"/>
              <p:nvPr/>
            </p:nvSpPr>
            <p:spPr>
              <a:xfrm>
                <a:off x="5064292" y="3535729"/>
                <a:ext cx="3046490" cy="49084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ru-RU" sz="2400" i="1" smtClean="0">
                          <a:latin typeface="Cambria Math" panose="02040503050406030204" pitchFamily="18" charset="0"/>
                        </a:rPr>
                        <m:t>𝜆</m:t>
                      </m:r>
                      <m:r>
                        <a:rPr lang="ru-RU" sz="2400" i="0">
                          <a:latin typeface="Cambria Math" panose="02040503050406030204" pitchFamily="18" charset="0"/>
                        </a:rPr>
                        <m:t>=</m:t>
                      </m:r>
                      <m:sSub>
                        <m:sSubPr>
                          <m:ctrlPr>
                            <a:rPr lang="ru-RU" sz="2400" i="1">
                              <a:solidFill>
                                <a:srgbClr val="836967"/>
                              </a:solidFill>
                              <a:latin typeface="Cambria Math" panose="02040503050406030204" pitchFamily="18" charset="0"/>
                            </a:rPr>
                          </m:ctrlPr>
                        </m:sSubPr>
                        <m:e>
                          <m:r>
                            <a:rPr lang="ru-RU" sz="2400" i="0">
                              <a:latin typeface="Cambria Math" panose="02040503050406030204" pitchFamily="18" charset="0"/>
                            </a:rPr>
                            <m:t>П</m:t>
                          </m:r>
                        </m:e>
                        <m:sub>
                          <m:r>
                            <a:rPr lang="ru-RU" sz="2400" i="1">
                              <a:latin typeface="Cambria Math" panose="02040503050406030204" pitchFamily="18" charset="0"/>
                            </a:rPr>
                            <m:t>𝑃𝑀</m:t>
                          </m:r>
                        </m:sub>
                      </m:sSub>
                      <m:sSub>
                        <m:sSubPr>
                          <m:ctrlPr>
                            <a:rPr lang="ru-RU" sz="2400" i="1">
                              <a:solidFill>
                                <a:srgbClr val="836967"/>
                              </a:solidFill>
                              <a:latin typeface="Cambria Math" panose="02040503050406030204" pitchFamily="18" charset="0"/>
                            </a:rPr>
                          </m:ctrlPr>
                        </m:sSubPr>
                        <m:e>
                          <m:r>
                            <a:rPr lang="ru-RU" sz="2400" i="0">
                              <a:latin typeface="Cambria Math" panose="02040503050406030204" pitchFamily="18" charset="0"/>
                            </a:rPr>
                            <m:t>П</m:t>
                          </m:r>
                        </m:e>
                        <m:sub>
                          <m:r>
                            <a:rPr lang="ru-RU" sz="2400" i="1">
                              <a:latin typeface="Cambria Math" panose="02040503050406030204" pitchFamily="18" charset="0"/>
                            </a:rPr>
                            <m:t>𝑃𝑟𝑜𝑐𝑒𝑠𝑠</m:t>
                          </m:r>
                        </m:sub>
                      </m:sSub>
                      <m:sSub>
                        <m:sSubPr>
                          <m:ctrlPr>
                            <a:rPr lang="ru-RU" sz="2400" i="1">
                              <a:solidFill>
                                <a:srgbClr val="836967"/>
                              </a:solidFill>
                              <a:latin typeface="Cambria Math" panose="02040503050406030204" pitchFamily="18" charset="0"/>
                            </a:rPr>
                          </m:ctrlPr>
                        </m:sSubPr>
                        <m:e>
                          <m:r>
                            <a:rPr lang="ru-RU" sz="2400" i="1">
                              <a:latin typeface="Cambria Math" panose="02040503050406030204" pitchFamily="18" charset="0"/>
                            </a:rPr>
                            <m:t>𝜆</m:t>
                          </m:r>
                        </m:e>
                        <m:sub>
                          <m:r>
                            <a:rPr lang="ru-RU" sz="2400" i="1">
                              <a:latin typeface="Cambria Math" panose="02040503050406030204" pitchFamily="18" charset="0"/>
                            </a:rPr>
                            <m:t>𝑃h𝑦</m:t>
                          </m:r>
                        </m:sub>
                      </m:sSub>
                    </m:oMath>
                  </m:oMathPara>
                </a14:m>
                <a:endParaRPr lang="ru-RU" sz="2400" dirty="0"/>
              </a:p>
            </p:txBody>
          </p:sp>
        </mc:Choice>
        <mc:Fallback xmlns="">
          <p:sp>
            <p:nvSpPr>
              <p:cNvPr id="18" name="TextBox 17">
                <a:extLst>
                  <a:ext uri="{FF2B5EF4-FFF2-40B4-BE49-F238E27FC236}">
                    <a16:creationId xmlns:a16="http://schemas.microsoft.com/office/drawing/2014/main" id="{466B1B27-9DB2-CF7D-4923-3F176FD0771B}"/>
                  </a:ext>
                </a:extLst>
              </p:cNvPr>
              <p:cNvSpPr txBox="1">
                <a:spLocks noRot="1" noChangeAspect="1" noMove="1" noResize="1" noEditPoints="1" noAdjustHandles="1" noChangeArrowheads="1" noChangeShapeType="1" noTextEdit="1"/>
              </p:cNvSpPr>
              <p:nvPr/>
            </p:nvSpPr>
            <p:spPr>
              <a:xfrm>
                <a:off x="5064292" y="3535729"/>
                <a:ext cx="3046490" cy="490840"/>
              </a:xfrm>
              <a:prstGeom prst="rect">
                <a:avLst/>
              </a:prstGeom>
              <a:blipFill>
                <a:blip r:embed="rId6"/>
                <a:stretch>
                  <a:fillRect b="-75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C1121B6-B623-E425-A1EB-A92323ADF5C6}"/>
                  </a:ext>
                </a:extLst>
              </p:cNvPr>
              <p:cNvSpPr txBox="1"/>
              <p:nvPr/>
            </p:nvSpPr>
            <p:spPr>
              <a:xfrm>
                <a:off x="4745058" y="4697047"/>
                <a:ext cx="3838392" cy="113826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sz="2400" i="1" smtClean="0">
                              <a:solidFill>
                                <a:srgbClr val="836967"/>
                              </a:solidFill>
                              <a:latin typeface="Cambria Math" panose="02040503050406030204" pitchFamily="18" charset="0"/>
                            </a:rPr>
                          </m:ctrlPr>
                        </m:sSubPr>
                        <m:e>
                          <m:r>
                            <a:rPr lang="ru-RU" sz="2400" i="1">
                              <a:latin typeface="Cambria Math" panose="02040503050406030204" pitchFamily="18" charset="0"/>
                            </a:rPr>
                            <m:t>𝜆</m:t>
                          </m:r>
                        </m:e>
                        <m:sub>
                          <m:r>
                            <a:rPr lang="ru-RU" sz="2400" i="1">
                              <a:latin typeface="Cambria Math" panose="02040503050406030204" pitchFamily="18" charset="0"/>
                            </a:rPr>
                            <m:t>𝑃h𝑦</m:t>
                          </m:r>
                        </m:sub>
                      </m:sSub>
                      <m:r>
                        <a:rPr lang="ru-RU" sz="2400" i="0">
                          <a:latin typeface="Cambria Math" panose="02040503050406030204" pitchFamily="18" charset="0"/>
                        </a:rPr>
                        <m:t>=</m:t>
                      </m:r>
                      <m:nary>
                        <m:naryPr>
                          <m:chr m:val="∑"/>
                          <m:limLoc m:val="undOvr"/>
                          <m:ctrlPr>
                            <a:rPr lang="ru-RU" sz="2400" i="1">
                              <a:latin typeface="Cambria Math" panose="02040503050406030204" pitchFamily="18" charset="0"/>
                            </a:rPr>
                          </m:ctrlPr>
                        </m:naryPr>
                        <m:sub>
                          <m:r>
                            <a:rPr lang="ru-RU" sz="2400" i="1">
                              <a:latin typeface="Cambria Math" panose="02040503050406030204" pitchFamily="18" charset="0"/>
                            </a:rPr>
                            <m:t>𝑖</m:t>
                          </m:r>
                          <m:r>
                            <a:rPr lang="ru-RU" sz="2400" i="0">
                              <a:latin typeface="Cambria Math" panose="02040503050406030204" pitchFamily="18" charset="0"/>
                            </a:rPr>
                            <m:t>=1</m:t>
                          </m:r>
                        </m:sub>
                        <m:sup>
                          <m:r>
                            <a:rPr lang="ru-RU" sz="2400" i="1">
                              <a:latin typeface="Cambria Math" panose="02040503050406030204" pitchFamily="18" charset="0"/>
                            </a:rPr>
                            <m:t>𝑃h𝑎𝑠𝑒</m:t>
                          </m:r>
                        </m:sup>
                        <m:e>
                          <m:sSub>
                            <m:sSubPr>
                              <m:ctrlPr>
                                <a:rPr lang="ru-RU" sz="2400" i="1">
                                  <a:solidFill>
                                    <a:srgbClr val="836967"/>
                                  </a:solidFill>
                                  <a:latin typeface="Cambria Math" panose="02040503050406030204" pitchFamily="18" charset="0"/>
                                </a:rPr>
                              </m:ctrlPr>
                            </m:sSubPr>
                            <m:e>
                              <m:d>
                                <m:dPr>
                                  <m:begChr m:val="["/>
                                  <m:endChr m:val="]"/>
                                  <m:ctrlPr>
                                    <a:rPr lang="ru-RU" sz="2400" i="1">
                                      <a:solidFill>
                                        <a:srgbClr val="836967"/>
                                      </a:solidFill>
                                      <a:latin typeface="Cambria Math" panose="02040503050406030204" pitchFamily="18" charset="0"/>
                                    </a:rPr>
                                  </m:ctrlPr>
                                </m:dPr>
                                <m:e>
                                  <m:f>
                                    <m:fPr>
                                      <m:ctrlPr>
                                        <a:rPr lang="ru-RU" sz="2400" i="1">
                                          <a:solidFill>
                                            <a:srgbClr val="836967"/>
                                          </a:solidFill>
                                          <a:latin typeface="Cambria Math" panose="02040503050406030204" pitchFamily="18" charset="0"/>
                                        </a:rPr>
                                      </m:ctrlPr>
                                    </m:fPr>
                                    <m:num>
                                      <m:sSub>
                                        <m:sSubPr>
                                          <m:ctrlPr>
                                            <a:rPr lang="ru-RU" sz="2400" i="1">
                                              <a:solidFill>
                                                <a:srgbClr val="836967"/>
                                              </a:solidFill>
                                              <a:latin typeface="Cambria Math" panose="02040503050406030204" pitchFamily="18" charset="0"/>
                                            </a:rPr>
                                          </m:ctrlPr>
                                        </m:sSubPr>
                                        <m:e>
                                          <m:r>
                                            <a:rPr lang="ru-RU" sz="2400" i="1">
                                              <a:latin typeface="Cambria Math" panose="02040503050406030204" pitchFamily="18" charset="0"/>
                                            </a:rPr>
                                            <m:t>𝑡</m:t>
                                          </m:r>
                                        </m:e>
                                        <m:sub>
                                          <m:r>
                                            <a:rPr lang="ru-RU" sz="2400" i="1">
                                              <a:latin typeface="Cambria Math" panose="02040503050406030204" pitchFamily="18" charset="0"/>
                                            </a:rPr>
                                            <m:t>𝑎𝑛𝑛𝑢𝑎𝑙</m:t>
                                          </m:r>
                                        </m:sub>
                                      </m:sSub>
                                    </m:num>
                                    <m:den>
                                      <m:r>
                                        <a:rPr lang="ru-RU" sz="2400" i="0">
                                          <a:latin typeface="Cambria Math" panose="02040503050406030204" pitchFamily="18" charset="0"/>
                                        </a:rPr>
                                        <m:t>8760</m:t>
                                      </m:r>
                                    </m:den>
                                  </m:f>
                                </m:e>
                              </m:d>
                            </m:e>
                            <m:sub>
                              <m:r>
                                <a:rPr lang="ru-RU" sz="2400" i="1">
                                  <a:latin typeface="Cambria Math" panose="02040503050406030204" pitchFamily="18" charset="0"/>
                                </a:rPr>
                                <m:t>𝑖</m:t>
                              </m:r>
                            </m:sub>
                          </m:sSub>
                          <m:sSub>
                            <m:sSubPr>
                              <m:ctrlPr>
                                <a:rPr lang="ru-RU" sz="2400" i="1">
                                  <a:solidFill>
                                    <a:srgbClr val="836967"/>
                                  </a:solidFill>
                                  <a:latin typeface="Cambria Math" panose="02040503050406030204" pitchFamily="18" charset="0"/>
                                </a:rPr>
                              </m:ctrlPr>
                            </m:sSubPr>
                            <m:e>
                              <m:r>
                                <a:rPr lang="ru-RU" sz="2400" i="0">
                                  <a:latin typeface="Cambria Math" panose="02040503050406030204" pitchFamily="18" charset="0"/>
                                </a:rPr>
                                <m:t>П</m:t>
                              </m:r>
                            </m:e>
                            <m:sub>
                              <m:r>
                                <a:rPr lang="ru-RU" sz="2400" i="1">
                                  <a:latin typeface="Cambria Math" panose="02040503050406030204" pitchFamily="18" charset="0"/>
                                </a:rPr>
                                <m:t>𝑖</m:t>
                              </m:r>
                            </m:sub>
                          </m:sSub>
                          <m:sSub>
                            <m:sSubPr>
                              <m:ctrlPr>
                                <a:rPr lang="ru-RU" sz="2400" i="1">
                                  <a:solidFill>
                                    <a:srgbClr val="836967"/>
                                  </a:solidFill>
                                  <a:latin typeface="Cambria Math" panose="02040503050406030204" pitchFamily="18" charset="0"/>
                                </a:rPr>
                              </m:ctrlPr>
                            </m:sSubPr>
                            <m:e>
                              <m:r>
                                <a:rPr lang="ru-RU" sz="2400" i="1">
                                  <a:latin typeface="Cambria Math" panose="02040503050406030204" pitchFamily="18" charset="0"/>
                                </a:rPr>
                                <m:t>𝜆</m:t>
                              </m:r>
                            </m:e>
                            <m:sub>
                              <m:r>
                                <a:rPr lang="ru-RU" sz="2400" i="1">
                                  <a:latin typeface="Cambria Math" panose="02040503050406030204" pitchFamily="18" charset="0"/>
                                </a:rPr>
                                <m:t>𝑖</m:t>
                              </m:r>
                            </m:sub>
                          </m:sSub>
                        </m:e>
                      </m:nary>
                    </m:oMath>
                  </m:oMathPara>
                </a14:m>
                <a:endParaRPr lang="ru-RU" sz="2400" dirty="0"/>
              </a:p>
            </p:txBody>
          </p:sp>
        </mc:Choice>
        <mc:Fallback xmlns="">
          <p:sp>
            <p:nvSpPr>
              <p:cNvPr id="19" name="TextBox 18">
                <a:extLst>
                  <a:ext uri="{FF2B5EF4-FFF2-40B4-BE49-F238E27FC236}">
                    <a16:creationId xmlns:a16="http://schemas.microsoft.com/office/drawing/2014/main" id="{BC1121B6-B623-E425-A1EB-A92323ADF5C6}"/>
                  </a:ext>
                </a:extLst>
              </p:cNvPr>
              <p:cNvSpPr txBox="1">
                <a:spLocks noRot="1" noChangeAspect="1" noMove="1" noResize="1" noEditPoints="1" noAdjustHandles="1" noChangeArrowheads="1" noChangeShapeType="1" noTextEdit="1"/>
              </p:cNvSpPr>
              <p:nvPr/>
            </p:nvSpPr>
            <p:spPr>
              <a:xfrm>
                <a:off x="4745058" y="4697047"/>
                <a:ext cx="3838392" cy="1138260"/>
              </a:xfrm>
              <a:prstGeom prst="rect">
                <a:avLst/>
              </a:prstGeom>
              <a:blipFill>
                <a:blip r:embed="rId7"/>
                <a:stretch>
                  <a:fillRect t="-101111" b="-157778"/>
                </a:stretch>
              </a:blipFill>
            </p:spPr>
            <p:txBody>
              <a:bodyPr/>
              <a:lstStyle/>
              <a:p>
                <a:r>
                  <a:rPr lang="ru-RU">
                    <a:noFill/>
                  </a:rPr>
                  <a:t> </a:t>
                </a:r>
              </a:p>
            </p:txBody>
          </p:sp>
        </mc:Fallback>
      </mc:AlternateContent>
      <p:sp>
        <p:nvSpPr>
          <p:cNvPr id="20" name="Овал 19">
            <a:extLst>
              <a:ext uri="{FF2B5EF4-FFF2-40B4-BE49-F238E27FC236}">
                <a16:creationId xmlns:a16="http://schemas.microsoft.com/office/drawing/2014/main" id="{3A119A99-93EC-AD2F-85CA-6A82E22622AC}"/>
              </a:ext>
            </a:extLst>
          </p:cNvPr>
          <p:cNvSpPr/>
          <p:nvPr/>
        </p:nvSpPr>
        <p:spPr>
          <a:xfrm>
            <a:off x="5739030" y="3535729"/>
            <a:ext cx="592517" cy="5452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a:extLst>
              <a:ext uri="{FF2B5EF4-FFF2-40B4-BE49-F238E27FC236}">
                <a16:creationId xmlns:a16="http://schemas.microsoft.com/office/drawing/2014/main" id="{19F043D7-0AC3-F651-C5FB-0056D3083D94}"/>
              </a:ext>
            </a:extLst>
          </p:cNvPr>
          <p:cNvSpPr/>
          <p:nvPr/>
        </p:nvSpPr>
        <p:spPr>
          <a:xfrm>
            <a:off x="6332389" y="3446635"/>
            <a:ext cx="1044941" cy="7264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Овал 21">
            <a:extLst>
              <a:ext uri="{FF2B5EF4-FFF2-40B4-BE49-F238E27FC236}">
                <a16:creationId xmlns:a16="http://schemas.microsoft.com/office/drawing/2014/main" id="{CD8B529B-9425-47B3-4715-0BE8476A2703}"/>
              </a:ext>
            </a:extLst>
          </p:cNvPr>
          <p:cNvSpPr/>
          <p:nvPr/>
        </p:nvSpPr>
        <p:spPr>
          <a:xfrm>
            <a:off x="7377330" y="3515560"/>
            <a:ext cx="671513" cy="5654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3" name="Прямая со стрелкой 22">
            <a:extLst>
              <a:ext uri="{FF2B5EF4-FFF2-40B4-BE49-F238E27FC236}">
                <a16:creationId xmlns:a16="http://schemas.microsoft.com/office/drawing/2014/main" id="{3C47BA6D-53EA-5938-811D-BB15358E362A}"/>
              </a:ext>
            </a:extLst>
          </p:cNvPr>
          <p:cNvCxnSpPr>
            <a:cxnSpLocks/>
          </p:cNvCxnSpPr>
          <p:nvPr/>
        </p:nvCxnSpPr>
        <p:spPr>
          <a:xfrm flipH="1" flipV="1">
            <a:off x="5064292" y="3213100"/>
            <a:ext cx="995185" cy="32263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a:extLst>
              <a:ext uri="{FF2B5EF4-FFF2-40B4-BE49-F238E27FC236}">
                <a16:creationId xmlns:a16="http://schemas.microsoft.com/office/drawing/2014/main" id="{49054A39-217F-0BB7-AC08-18FCB5073AD2}"/>
              </a:ext>
            </a:extLst>
          </p:cNvPr>
          <p:cNvCxnSpPr>
            <a:cxnSpLocks/>
            <a:stCxn id="21" idx="0"/>
          </p:cNvCxnSpPr>
          <p:nvPr/>
        </p:nvCxnSpPr>
        <p:spPr>
          <a:xfrm flipV="1">
            <a:off x="6854860" y="3006064"/>
            <a:ext cx="704256" cy="4405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a:extLst>
              <a:ext uri="{FF2B5EF4-FFF2-40B4-BE49-F238E27FC236}">
                <a16:creationId xmlns:a16="http://schemas.microsoft.com/office/drawing/2014/main" id="{E7A03D55-CE21-A021-4FB8-4533DBF36CF8}"/>
              </a:ext>
            </a:extLst>
          </p:cNvPr>
          <p:cNvCxnSpPr>
            <a:cxnSpLocks/>
          </p:cNvCxnSpPr>
          <p:nvPr/>
        </p:nvCxnSpPr>
        <p:spPr>
          <a:xfrm flipV="1">
            <a:off x="8044230" y="3781149"/>
            <a:ext cx="804618" cy="410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E2E8ADB0-BCFB-4C6A-A783-C047CA830753}"/>
                  </a:ext>
                </a:extLst>
              </p:cNvPr>
              <p:cNvSpPr txBox="1"/>
              <p:nvPr/>
            </p:nvSpPr>
            <p:spPr>
              <a:xfrm>
                <a:off x="8648700" y="3353717"/>
                <a:ext cx="2604211" cy="612155"/>
              </a:xfrm>
              <a:prstGeom prst="rect">
                <a:avLst/>
              </a:prstGeom>
              <a:noFill/>
            </p:spPr>
            <p:txBody>
              <a:bodyPr wrap="square">
                <a:spAutoFit/>
              </a:bodyPr>
              <a:lstStyle/>
              <a:p>
                <a:pPr algn="ctr">
                  <a:lnSpc>
                    <a:spcPct val="150000"/>
                  </a:lnSpc>
                </a:pPr>
                <a14:m>
                  <m:oMath xmlns:m="http://schemas.openxmlformats.org/officeDocument/2006/math">
                    <m:r>
                      <m:rPr>
                        <m:nor/>
                      </m:rPr>
                      <a:rPr lang="ru-RU" sz="1200" smtClean="0">
                        <a:latin typeface="Arial" panose="020B0604020202020204" pitchFamily="34" charset="0"/>
                        <a:cs typeface="Arial" panose="020B0604020202020204" pitchFamily="34" charset="0"/>
                      </a:rPr>
                      <m:t>оценка интенсивнос</m:t>
                    </m:r>
                  </m:oMath>
                </a14:m>
                <a:r>
                  <a:rPr lang="ru-RU" sz="1200" dirty="0">
                    <a:latin typeface="Arial" panose="020B0604020202020204" pitchFamily="34" charset="0"/>
                    <a:cs typeface="Arial" panose="020B0604020202020204" pitchFamily="34" charset="0"/>
                  </a:rPr>
                  <a:t>ти  отказов физического воздействия</a:t>
                </a:r>
              </a:p>
            </p:txBody>
          </p:sp>
        </mc:Choice>
        <mc:Fallback xmlns="">
          <p:sp>
            <p:nvSpPr>
              <p:cNvPr id="26" name="TextBox 25">
                <a:extLst>
                  <a:ext uri="{FF2B5EF4-FFF2-40B4-BE49-F238E27FC236}">
                    <a16:creationId xmlns:a16="http://schemas.microsoft.com/office/drawing/2014/main" id="{E2E8ADB0-BCFB-4C6A-A783-C047CA830753}"/>
                  </a:ext>
                </a:extLst>
              </p:cNvPr>
              <p:cNvSpPr txBox="1">
                <a:spLocks noRot="1" noChangeAspect="1" noMove="1" noResize="1" noEditPoints="1" noAdjustHandles="1" noChangeArrowheads="1" noChangeShapeType="1" noTextEdit="1"/>
              </p:cNvSpPr>
              <p:nvPr/>
            </p:nvSpPr>
            <p:spPr>
              <a:xfrm>
                <a:off x="8648700" y="3353717"/>
                <a:ext cx="2604211" cy="612155"/>
              </a:xfrm>
              <a:prstGeom prst="rect">
                <a:avLst/>
              </a:prstGeom>
              <a:blipFill>
                <a:blip r:embed="rId8"/>
                <a:stretch>
                  <a:fillRect b="-6122"/>
                </a:stretch>
              </a:blipFill>
            </p:spPr>
            <p:txBody>
              <a:bodyPr/>
              <a:lstStyle/>
              <a:p>
                <a:r>
                  <a:rPr lang="ru-RU">
                    <a:noFill/>
                  </a:rPr>
                  <a:t> </a:t>
                </a:r>
              </a:p>
            </p:txBody>
          </p:sp>
        </mc:Fallback>
      </mc:AlternateContent>
      <p:sp>
        <p:nvSpPr>
          <p:cNvPr id="27" name="TextBox 26">
            <a:extLst>
              <a:ext uri="{FF2B5EF4-FFF2-40B4-BE49-F238E27FC236}">
                <a16:creationId xmlns:a16="http://schemas.microsoft.com/office/drawing/2014/main" id="{02E42E64-388D-DC9F-DEE5-707A56AA3EF4}"/>
              </a:ext>
            </a:extLst>
          </p:cNvPr>
          <p:cNvSpPr txBox="1"/>
          <p:nvPr/>
        </p:nvSpPr>
        <p:spPr>
          <a:xfrm>
            <a:off x="8044230" y="4650609"/>
            <a:ext cx="4114089" cy="276999"/>
          </a:xfrm>
          <a:prstGeom prst="rect">
            <a:avLst/>
          </a:prstGeom>
          <a:noFill/>
        </p:spPr>
        <p:txBody>
          <a:bodyPr wrap="square">
            <a:spAutoFit/>
          </a:bodyPr>
          <a:lstStyle/>
          <a:p>
            <a:r>
              <a:rPr lang="ru-RU" sz="1200" dirty="0">
                <a:effectLst/>
                <a:latin typeface="Arial" panose="020B0604020202020204" pitchFamily="34" charset="0"/>
                <a:ea typeface="Times New Roman" panose="02020603050405020304" pitchFamily="18" charset="0"/>
                <a:cs typeface="Arial" panose="020B0604020202020204" pitchFamily="34" charset="0"/>
              </a:rPr>
              <a:t>продолжительность </a:t>
            </a:r>
            <a:r>
              <a:rPr lang="en-US" sz="1200" dirty="0" err="1">
                <a:effectLst/>
                <a:latin typeface="Arial" panose="020B0604020202020204" pitchFamily="34" charset="0"/>
                <a:ea typeface="Times New Roman" panose="02020603050405020304" pitchFamily="18" charset="0"/>
                <a:cs typeface="Arial" panose="020B0604020202020204" pitchFamily="34" charset="0"/>
              </a:rPr>
              <a:t>i</a:t>
            </a:r>
            <a:r>
              <a:rPr lang="ru-RU" sz="1200" dirty="0">
                <a:effectLst/>
                <a:latin typeface="Arial" panose="020B0604020202020204" pitchFamily="34" charset="0"/>
                <a:ea typeface="Times New Roman" panose="02020603050405020304" pitchFamily="18" charset="0"/>
                <a:cs typeface="Arial" panose="020B0604020202020204" pitchFamily="34" charset="0"/>
              </a:rPr>
              <a:t>-ой фазы в течение одного года</a:t>
            </a:r>
            <a:endParaRPr lang="ru-RU" sz="1200" dirty="0">
              <a:latin typeface="Arial" panose="020B0604020202020204" pitchFamily="34" charset="0"/>
              <a:cs typeface="Arial" panose="020B0604020202020204" pitchFamily="34" charset="0"/>
            </a:endParaRPr>
          </a:p>
        </p:txBody>
      </p:sp>
      <p:sp>
        <p:nvSpPr>
          <p:cNvPr id="28" name="Овал 27">
            <a:extLst>
              <a:ext uri="{FF2B5EF4-FFF2-40B4-BE49-F238E27FC236}">
                <a16:creationId xmlns:a16="http://schemas.microsoft.com/office/drawing/2014/main" id="{30CBD571-1157-AD1B-18BE-F4F57CC6B678}"/>
              </a:ext>
            </a:extLst>
          </p:cNvPr>
          <p:cNvSpPr/>
          <p:nvPr/>
        </p:nvSpPr>
        <p:spPr>
          <a:xfrm>
            <a:off x="6604568" y="4843568"/>
            <a:ext cx="1044941" cy="504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9" name="Прямая со стрелкой 28">
            <a:extLst>
              <a:ext uri="{FF2B5EF4-FFF2-40B4-BE49-F238E27FC236}">
                <a16:creationId xmlns:a16="http://schemas.microsoft.com/office/drawing/2014/main" id="{4B92F7CD-664B-9B4B-39A6-7980A4273941}"/>
              </a:ext>
            </a:extLst>
          </p:cNvPr>
          <p:cNvCxnSpPr>
            <a:cxnSpLocks/>
            <a:endCxn id="27" idx="1"/>
          </p:cNvCxnSpPr>
          <p:nvPr/>
        </p:nvCxnSpPr>
        <p:spPr>
          <a:xfrm flipV="1">
            <a:off x="7377330" y="4789109"/>
            <a:ext cx="666900" cy="965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970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265AB-0137-A076-4DDE-26B4EDB07DDC}"/>
            </a:ext>
          </a:extLst>
        </p:cNvPr>
        <p:cNvGrpSpPr/>
        <p:nvPr/>
      </p:nvGrpSpPr>
      <p:grpSpPr>
        <a:xfrm>
          <a:off x="0" y="0"/>
          <a:ext cx="0" cy="0"/>
          <a:chOff x="0" y="0"/>
          <a:chExt cx="0" cy="0"/>
        </a:xfrm>
      </p:grpSpPr>
      <p:sp>
        <p:nvSpPr>
          <p:cNvPr id="5" name="Текст 4">
            <a:extLst>
              <a:ext uri="{FF2B5EF4-FFF2-40B4-BE49-F238E27FC236}">
                <a16:creationId xmlns:a16="http://schemas.microsoft.com/office/drawing/2014/main" id="{38C89685-4153-0D10-C8B9-EE94987CF85B}"/>
              </a:ext>
            </a:extLst>
          </p:cNvPr>
          <p:cNvSpPr>
            <a:spLocks noGrp="1"/>
          </p:cNvSpPr>
          <p:nvPr>
            <p:ph type="body" sz="quarter" idx="13"/>
          </p:nvPr>
        </p:nvSpPr>
        <p:spPr>
          <a:xfrm>
            <a:off x="1229555" y="497132"/>
            <a:ext cx="1901825" cy="645867"/>
          </a:xfrm>
        </p:spPr>
        <p:txBody>
          <a:bodyPr/>
          <a:lstStyle/>
          <a:p>
            <a:r>
              <a:rPr lang="ru-RU" dirty="0"/>
              <a:t>Московский институт электроники и математики им. А.Н. Тихонова</a:t>
            </a:r>
          </a:p>
        </p:txBody>
      </p:sp>
      <p:sp>
        <p:nvSpPr>
          <p:cNvPr id="6" name="Текст 5">
            <a:extLst>
              <a:ext uri="{FF2B5EF4-FFF2-40B4-BE49-F238E27FC236}">
                <a16:creationId xmlns:a16="http://schemas.microsoft.com/office/drawing/2014/main" id="{AE2C20FD-B803-2275-9B2E-FE6DA9464DC9}"/>
              </a:ext>
            </a:extLst>
          </p:cNvPr>
          <p:cNvSpPr>
            <a:spLocks noGrp="1"/>
          </p:cNvSpPr>
          <p:nvPr>
            <p:ph type="body" sz="quarter" idx="14"/>
          </p:nvPr>
        </p:nvSpPr>
        <p:spPr>
          <a:xfrm>
            <a:off x="3459163" y="497133"/>
            <a:ext cx="2472946" cy="408109"/>
          </a:xfrm>
        </p:spPr>
        <p:txBody>
          <a:bodyPr/>
          <a:lstStyle/>
          <a:p>
            <a:r>
              <a:rPr lang="ru-RU" sz="1000" dirty="0">
                <a:solidFill>
                  <a:srgbClr val="002060"/>
                </a:solidFill>
                <a:latin typeface="HSE Sans" panose="02000000000000000000" pitchFamily="50" charset="-52"/>
                <a:cs typeface="Arial" panose="020B0604020202020204" pitchFamily="34" charset="0"/>
              </a:rPr>
              <a:t>Управление надежностью </a:t>
            </a:r>
            <a:r>
              <a:rPr lang="ru-RU" dirty="0">
                <a:solidFill>
                  <a:srgbClr val="002060"/>
                </a:solidFill>
                <a:latin typeface="HSE Sans" panose="02000000000000000000" pitchFamily="50" charset="-52"/>
                <a:cs typeface="Arial" panose="020B0604020202020204" pitchFamily="34" charset="0"/>
              </a:rPr>
              <a:t>на предприятиях</a:t>
            </a:r>
            <a:endParaRPr lang="ru-RU" sz="1000" dirty="0">
              <a:solidFill>
                <a:srgbClr val="002060"/>
              </a:solidFill>
              <a:latin typeface="HSE Sans" panose="02000000000000000000" pitchFamily="50" charset="-52"/>
              <a:cs typeface="Arial" panose="020B0604020202020204" pitchFamily="34" charset="0"/>
            </a:endParaRPr>
          </a:p>
        </p:txBody>
      </p:sp>
      <p:sp>
        <p:nvSpPr>
          <p:cNvPr id="7" name="Текст 6">
            <a:extLst>
              <a:ext uri="{FF2B5EF4-FFF2-40B4-BE49-F238E27FC236}">
                <a16:creationId xmlns:a16="http://schemas.microsoft.com/office/drawing/2014/main" id="{67D517B4-F9C2-F5AE-1138-2E1F15D2ECD8}"/>
              </a:ext>
            </a:extLst>
          </p:cNvPr>
          <p:cNvSpPr>
            <a:spLocks noGrp="1"/>
          </p:cNvSpPr>
          <p:nvPr>
            <p:ph type="body" sz="quarter" idx="15"/>
          </p:nvPr>
        </p:nvSpPr>
        <p:spPr>
          <a:xfrm>
            <a:off x="6259891" y="497133"/>
            <a:ext cx="3167887" cy="408109"/>
          </a:xfrm>
        </p:spPr>
        <p:txBody>
          <a:bodyPr/>
          <a:lstStyle/>
          <a:p>
            <a:r>
              <a:rPr lang="ru-RU" dirty="0"/>
              <a:t>Обзор и анализ существующих международных методов, методик управления надежностью ЭМ и исследование их применимости на российских предприятиях</a:t>
            </a:r>
          </a:p>
        </p:txBody>
      </p:sp>
      <p:sp>
        <p:nvSpPr>
          <p:cNvPr id="8" name="Заголовок 2">
            <a:extLst>
              <a:ext uri="{FF2B5EF4-FFF2-40B4-BE49-F238E27FC236}">
                <a16:creationId xmlns:a16="http://schemas.microsoft.com/office/drawing/2014/main" id="{F3DFDB38-467C-0654-119D-2C8FB7959767}"/>
              </a:ext>
            </a:extLst>
          </p:cNvPr>
          <p:cNvSpPr txBox="1">
            <a:spLocks/>
          </p:cNvSpPr>
          <p:nvPr/>
        </p:nvSpPr>
        <p:spPr>
          <a:xfrm>
            <a:off x="10599845" y="532481"/>
            <a:ext cx="464395" cy="408109"/>
          </a:xfrm>
          <a:prstGeom prst="rect">
            <a:avLst/>
          </a:prstGeom>
        </p:spPr>
        <p:txBody>
          <a:bodyPr lIns="0" tIns="0" rIns="0" bIns="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ru-RU" sz="2000" dirty="0"/>
              <a:t>/ 13</a:t>
            </a:r>
          </a:p>
        </p:txBody>
      </p:sp>
      <p:pic>
        <p:nvPicPr>
          <p:cNvPr id="3" name="Picture 2" descr="Флаг Франции — Википедия">
            <a:extLst>
              <a:ext uri="{FF2B5EF4-FFF2-40B4-BE49-F238E27FC236}">
                <a16:creationId xmlns:a16="http://schemas.microsoft.com/office/drawing/2014/main" id="{2DE10B13-60A3-4459-F02C-AED2DF8575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389" y="2520986"/>
            <a:ext cx="1679480" cy="985837"/>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2">
            <a:extLst>
              <a:ext uri="{FF2B5EF4-FFF2-40B4-BE49-F238E27FC236}">
                <a16:creationId xmlns:a16="http://schemas.microsoft.com/office/drawing/2014/main" id="{2A1F7CAD-08C1-3E1B-7292-CC0D00FD19E5}"/>
              </a:ext>
            </a:extLst>
          </p:cNvPr>
          <p:cNvSpPr>
            <a:spLocks noGrp="1"/>
          </p:cNvSpPr>
          <p:nvPr>
            <p:ph type="title"/>
          </p:nvPr>
        </p:nvSpPr>
        <p:spPr>
          <a:xfrm>
            <a:off x="585898" y="1447791"/>
            <a:ext cx="6950366" cy="404864"/>
          </a:xfrm>
        </p:spPr>
        <p:txBody>
          <a:bodyPr>
            <a:normAutofit/>
          </a:bodyPr>
          <a:lstStyle/>
          <a:p>
            <a:r>
              <a:rPr lang="en-US" dirty="0"/>
              <a:t>FIDES (</a:t>
            </a:r>
            <a:r>
              <a:rPr lang="en-US" dirty="0" err="1"/>
              <a:t>Ф</a:t>
            </a:r>
            <a:r>
              <a:rPr lang="ru-RU" dirty="0" err="1"/>
              <a:t>ранция</a:t>
            </a:r>
            <a:r>
              <a:rPr lang="ru-RU" dirty="0"/>
              <a:t>)</a:t>
            </a:r>
            <a:endParaRPr lang="ru-RU" sz="2400" dirty="0"/>
          </a:p>
        </p:txBody>
      </p:sp>
      <p:sp>
        <p:nvSpPr>
          <p:cNvPr id="17" name="Прямоугольник 16">
            <a:extLst>
              <a:ext uri="{FF2B5EF4-FFF2-40B4-BE49-F238E27FC236}">
                <a16:creationId xmlns:a16="http://schemas.microsoft.com/office/drawing/2014/main" id="{DC55C43D-3001-03AF-6F53-6DF3A7F8C4E6}"/>
              </a:ext>
            </a:extLst>
          </p:cNvPr>
          <p:cNvSpPr/>
          <p:nvPr/>
        </p:nvSpPr>
        <p:spPr>
          <a:xfrm>
            <a:off x="1068389" y="2512845"/>
            <a:ext cx="1679480" cy="986438"/>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a:extLst>
              <a:ext uri="{FF2B5EF4-FFF2-40B4-BE49-F238E27FC236}">
                <a16:creationId xmlns:a16="http://schemas.microsoft.com/office/drawing/2014/main" id="{DEC55DBE-81F2-C9F2-F5C2-CA0C3B5D85FB}"/>
              </a:ext>
            </a:extLst>
          </p:cNvPr>
          <p:cNvPicPr>
            <a:picLocks noChangeAspect="1"/>
          </p:cNvPicPr>
          <p:nvPr/>
        </p:nvPicPr>
        <p:blipFill>
          <a:blip r:embed="rId4"/>
          <a:stretch>
            <a:fillRect/>
          </a:stretch>
        </p:blipFill>
        <p:spPr>
          <a:xfrm>
            <a:off x="3857603" y="2003841"/>
            <a:ext cx="3564198" cy="782726"/>
          </a:xfrm>
          <a:prstGeom prst="rect">
            <a:avLst/>
          </a:prstGeom>
        </p:spPr>
      </p:pic>
      <p:sp>
        <p:nvSpPr>
          <p:cNvPr id="9" name="Овал 8">
            <a:extLst>
              <a:ext uri="{FF2B5EF4-FFF2-40B4-BE49-F238E27FC236}">
                <a16:creationId xmlns:a16="http://schemas.microsoft.com/office/drawing/2014/main" id="{0E97F4D0-4DD4-D337-2DAB-FD6347C729CE}"/>
              </a:ext>
            </a:extLst>
          </p:cNvPr>
          <p:cNvSpPr/>
          <p:nvPr/>
        </p:nvSpPr>
        <p:spPr>
          <a:xfrm>
            <a:off x="5093501" y="2122554"/>
            <a:ext cx="382389" cy="3902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a:extLst>
              <a:ext uri="{FF2B5EF4-FFF2-40B4-BE49-F238E27FC236}">
                <a16:creationId xmlns:a16="http://schemas.microsoft.com/office/drawing/2014/main" id="{FC782826-568A-8699-585E-99C55CE7A9A2}"/>
              </a:ext>
            </a:extLst>
          </p:cNvPr>
          <p:cNvSpPr/>
          <p:nvPr/>
        </p:nvSpPr>
        <p:spPr>
          <a:xfrm>
            <a:off x="7087611" y="2113909"/>
            <a:ext cx="382389" cy="3902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2" name="Прямая со стрелкой 11">
            <a:extLst>
              <a:ext uri="{FF2B5EF4-FFF2-40B4-BE49-F238E27FC236}">
                <a16:creationId xmlns:a16="http://schemas.microsoft.com/office/drawing/2014/main" id="{42F9E5AC-1E07-9316-52B2-923835D86B79}"/>
              </a:ext>
            </a:extLst>
          </p:cNvPr>
          <p:cNvCxnSpPr>
            <a:cxnSpLocks/>
            <a:stCxn id="9" idx="4"/>
          </p:cNvCxnSpPr>
          <p:nvPr/>
        </p:nvCxnSpPr>
        <p:spPr>
          <a:xfrm>
            <a:off x="5284696" y="2512845"/>
            <a:ext cx="355006" cy="2737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a:extLst>
              <a:ext uri="{FF2B5EF4-FFF2-40B4-BE49-F238E27FC236}">
                <a16:creationId xmlns:a16="http://schemas.microsoft.com/office/drawing/2014/main" id="{7A8F40F8-BB6B-47D7-3882-1225EE432D98}"/>
              </a:ext>
            </a:extLst>
          </p:cNvPr>
          <p:cNvCxnSpPr>
            <a:cxnSpLocks/>
            <a:stCxn id="10" idx="4"/>
          </p:cNvCxnSpPr>
          <p:nvPr/>
        </p:nvCxnSpPr>
        <p:spPr>
          <a:xfrm flipH="1">
            <a:off x="6711788" y="2504200"/>
            <a:ext cx="567018" cy="28236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1921593E-9DC6-2F5C-3ED8-814416284BF3}"/>
                  </a:ext>
                </a:extLst>
              </p:cNvPr>
              <p:cNvSpPr txBox="1"/>
              <p:nvPr/>
            </p:nvSpPr>
            <p:spPr>
              <a:xfrm>
                <a:off x="4781580" y="2666096"/>
                <a:ext cx="2628839" cy="369332"/>
              </a:xfrm>
              <a:prstGeom prst="rect">
                <a:avLst/>
              </a:prstGeom>
              <a:noFill/>
            </p:spPr>
            <p:txBody>
              <a:bodyPr wrap="square">
                <a:spAutoFit/>
              </a:bodyPr>
              <a:lstStyle/>
              <a:p>
                <a:pPr lvl="0" algn="ctr">
                  <a:lnSpc>
                    <a:spcPct val="150000"/>
                  </a:lnSpc>
                </a:pPr>
                <a14:m>
                  <m:oMathPara xmlns:m="http://schemas.openxmlformats.org/officeDocument/2006/math">
                    <m:oMathParaPr>
                      <m:jc m:val="center"/>
                    </m:oMathParaPr>
                    <m:oMath xmlns:m="http://schemas.openxmlformats.org/officeDocument/2006/math">
                      <m:r>
                        <m:rPr>
                          <m:nor/>
                        </m:rPr>
                        <a:rPr lang="ru-RU" sz="1200" b="0" i="0" smtClean="0">
                          <a:latin typeface="Arial" panose="020B0604020202020204" pitchFamily="34" charset="0"/>
                          <a:cs typeface="Arial" panose="020B0604020202020204" pitchFamily="34" charset="0"/>
                        </a:rPr>
                        <m:t>коэ</m:t>
                      </m:r>
                      <m:r>
                        <m:rPr>
                          <m:nor/>
                        </m:rPr>
                        <a:rPr lang="ru-RU" sz="1200">
                          <a:latin typeface="Arial" panose="020B0604020202020204" pitchFamily="34" charset="0"/>
                          <a:cs typeface="Arial" panose="020B0604020202020204" pitchFamily="34" charset="0"/>
                        </a:rPr>
                        <m:t>ффициент</m:t>
                      </m:r>
                      <m:r>
                        <m:rPr>
                          <m:nor/>
                        </m:rPr>
                        <a:rPr lang="ru-RU" sz="1200" b="0" i="0" smtClean="0">
                          <a:latin typeface="Arial" panose="020B0604020202020204" pitchFamily="34" charset="0"/>
                          <a:cs typeface="Arial" panose="020B0604020202020204" pitchFamily="34" charset="0"/>
                        </a:rPr>
                        <m:t>ы корреляции</m:t>
                      </m:r>
                    </m:oMath>
                  </m:oMathPara>
                </a14:m>
                <a:endParaRPr lang="ru-RU" sz="1200" dirty="0">
                  <a:latin typeface="Arial" panose="020B0604020202020204" pitchFamily="34" charset="0"/>
                  <a:cs typeface="Arial" panose="020B0604020202020204" pitchFamily="34" charset="0"/>
                </a:endParaRPr>
              </a:p>
            </p:txBody>
          </p:sp>
        </mc:Choice>
        <mc:Fallback xmlns="">
          <p:sp>
            <p:nvSpPr>
              <p:cNvPr id="32" name="TextBox 31">
                <a:extLst>
                  <a:ext uri="{FF2B5EF4-FFF2-40B4-BE49-F238E27FC236}">
                    <a16:creationId xmlns:a16="http://schemas.microsoft.com/office/drawing/2014/main" id="{1921593E-9DC6-2F5C-3ED8-814416284BF3}"/>
                  </a:ext>
                </a:extLst>
              </p:cNvPr>
              <p:cNvSpPr txBox="1">
                <a:spLocks noRot="1" noChangeAspect="1" noMove="1" noResize="1" noEditPoints="1" noAdjustHandles="1" noChangeArrowheads="1" noChangeShapeType="1" noTextEdit="1"/>
              </p:cNvSpPr>
              <p:nvPr/>
            </p:nvSpPr>
            <p:spPr>
              <a:xfrm>
                <a:off x="4781580" y="2666096"/>
                <a:ext cx="2628839" cy="369332"/>
              </a:xfrm>
              <a:prstGeom prst="rect">
                <a:avLst/>
              </a:prstGeom>
              <a:blipFill>
                <a:blip r:embed="rId5"/>
                <a:stretch>
                  <a:fillRect/>
                </a:stretch>
              </a:blipFill>
            </p:spPr>
            <p:txBody>
              <a:bodyPr/>
              <a:lstStyle/>
              <a:p>
                <a:r>
                  <a:rPr lang="ru-RU">
                    <a:noFill/>
                  </a:rPr>
                  <a:t> </a:t>
                </a:r>
              </a:p>
            </p:txBody>
          </p:sp>
        </mc:Fallback>
      </mc:AlternateContent>
      <p:pic>
        <p:nvPicPr>
          <p:cNvPr id="35" name="Рисунок 34">
            <a:extLst>
              <a:ext uri="{FF2B5EF4-FFF2-40B4-BE49-F238E27FC236}">
                <a16:creationId xmlns:a16="http://schemas.microsoft.com/office/drawing/2014/main" id="{F59B975B-9C0A-7629-AB57-F5052C138AA0}"/>
              </a:ext>
            </a:extLst>
          </p:cNvPr>
          <p:cNvPicPr>
            <a:picLocks noChangeAspect="1"/>
          </p:cNvPicPr>
          <p:nvPr/>
        </p:nvPicPr>
        <p:blipFill>
          <a:blip r:embed="rId6"/>
          <a:stretch>
            <a:fillRect/>
          </a:stretch>
        </p:blipFill>
        <p:spPr>
          <a:xfrm>
            <a:off x="3857603" y="3188679"/>
            <a:ext cx="5847792" cy="985837"/>
          </a:xfrm>
          <a:prstGeom prst="rect">
            <a:avLst/>
          </a:prstGeom>
        </p:spPr>
      </p:pic>
      <p:sp>
        <p:nvSpPr>
          <p:cNvPr id="36" name="Овал 35">
            <a:extLst>
              <a:ext uri="{FF2B5EF4-FFF2-40B4-BE49-F238E27FC236}">
                <a16:creationId xmlns:a16="http://schemas.microsoft.com/office/drawing/2014/main" id="{4E659889-1FF3-1B8E-467D-2527CC992620}"/>
              </a:ext>
            </a:extLst>
          </p:cNvPr>
          <p:cNvSpPr/>
          <p:nvPr/>
        </p:nvSpPr>
        <p:spPr>
          <a:xfrm>
            <a:off x="9236583" y="3352800"/>
            <a:ext cx="191195" cy="3133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7" name="Прямая со стрелкой 36">
            <a:extLst>
              <a:ext uri="{FF2B5EF4-FFF2-40B4-BE49-F238E27FC236}">
                <a16:creationId xmlns:a16="http://schemas.microsoft.com/office/drawing/2014/main" id="{1DCA7621-AA6C-E7A1-12C8-729488E85783}"/>
              </a:ext>
            </a:extLst>
          </p:cNvPr>
          <p:cNvCxnSpPr>
            <a:cxnSpLocks/>
            <a:stCxn id="36" idx="0"/>
          </p:cNvCxnSpPr>
          <p:nvPr/>
        </p:nvCxnSpPr>
        <p:spPr>
          <a:xfrm flipV="1">
            <a:off x="9332181" y="3004559"/>
            <a:ext cx="0" cy="34824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B0717F73-2A2F-9D6F-A29B-C4C666D395A0}"/>
                  </a:ext>
                </a:extLst>
              </p:cNvPr>
              <p:cNvSpPr txBox="1"/>
              <p:nvPr/>
            </p:nvSpPr>
            <p:spPr>
              <a:xfrm>
                <a:off x="8017760" y="2395204"/>
                <a:ext cx="2628839" cy="639983"/>
              </a:xfrm>
              <a:prstGeom prst="rect">
                <a:avLst/>
              </a:prstGeom>
              <a:noFill/>
            </p:spPr>
            <p:txBody>
              <a:bodyPr wrap="square">
                <a:spAutoFit/>
              </a:bodyPr>
              <a:lstStyle/>
              <a:p>
                <a:pPr lvl="0" algn="ctr">
                  <a:lnSpc>
                    <a:spcPct val="150000"/>
                  </a:lnSpc>
                </a:pPr>
                <a14:m>
                  <m:oMathPara xmlns:m="http://schemas.openxmlformats.org/officeDocument/2006/math">
                    <m:oMathParaPr>
                      <m:jc m:val="center"/>
                    </m:oMathParaPr>
                    <m:oMath xmlns:m="http://schemas.openxmlformats.org/officeDocument/2006/math">
                      <m:r>
                        <m:rPr>
                          <m:nor/>
                        </m:rPr>
                        <a:rPr lang="ru-RU" sz="1200">
                          <a:latin typeface="Arial" panose="020B0604020202020204" pitchFamily="34" charset="0"/>
                          <a:cs typeface="Arial" panose="020B0604020202020204" pitchFamily="34" charset="0"/>
                        </a:rPr>
                        <m:t>опыт взаимодействия покупателя товара со своим поставщиком</m:t>
                      </m:r>
                    </m:oMath>
                  </m:oMathPara>
                </a14:m>
                <a:endParaRPr lang="ru-RU" sz="1200" dirty="0">
                  <a:latin typeface="Arial" panose="020B0604020202020204" pitchFamily="34" charset="0"/>
                  <a:cs typeface="Arial" panose="020B0604020202020204" pitchFamily="34" charset="0"/>
                </a:endParaRPr>
              </a:p>
            </p:txBody>
          </p:sp>
        </mc:Choice>
        <mc:Fallback xmlns="">
          <p:sp>
            <p:nvSpPr>
              <p:cNvPr id="40" name="TextBox 39">
                <a:extLst>
                  <a:ext uri="{FF2B5EF4-FFF2-40B4-BE49-F238E27FC236}">
                    <a16:creationId xmlns:a16="http://schemas.microsoft.com/office/drawing/2014/main" id="{B0717F73-2A2F-9D6F-A29B-C4C666D395A0}"/>
                  </a:ext>
                </a:extLst>
              </p:cNvPr>
              <p:cNvSpPr txBox="1">
                <a:spLocks noRot="1" noChangeAspect="1" noMove="1" noResize="1" noEditPoints="1" noAdjustHandles="1" noChangeArrowheads="1" noChangeShapeType="1" noTextEdit="1"/>
              </p:cNvSpPr>
              <p:nvPr/>
            </p:nvSpPr>
            <p:spPr>
              <a:xfrm>
                <a:off x="8017760" y="2395204"/>
                <a:ext cx="2628839" cy="639983"/>
              </a:xfrm>
              <a:prstGeom prst="rect">
                <a:avLst/>
              </a:prstGeom>
              <a:blipFill>
                <a:blip r:embed="rId7"/>
                <a:stretch>
                  <a:fillRect/>
                </a:stretch>
              </a:blipFill>
            </p:spPr>
            <p:txBody>
              <a:bodyPr/>
              <a:lstStyle/>
              <a:p>
                <a:r>
                  <a:rPr lang="ru-RU">
                    <a:noFill/>
                  </a:rPr>
                  <a:t> </a:t>
                </a:r>
              </a:p>
            </p:txBody>
          </p:sp>
        </mc:Fallback>
      </mc:AlternateContent>
      <p:sp>
        <p:nvSpPr>
          <p:cNvPr id="41" name="Овал 40">
            <a:extLst>
              <a:ext uri="{FF2B5EF4-FFF2-40B4-BE49-F238E27FC236}">
                <a16:creationId xmlns:a16="http://schemas.microsoft.com/office/drawing/2014/main" id="{BA162D20-41FB-A517-79BC-A7D3E5011519}"/>
              </a:ext>
            </a:extLst>
          </p:cNvPr>
          <p:cNvSpPr/>
          <p:nvPr/>
        </p:nvSpPr>
        <p:spPr>
          <a:xfrm>
            <a:off x="5530381" y="3263916"/>
            <a:ext cx="481534" cy="3902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2" name="Прямая со стрелкой 41">
            <a:extLst>
              <a:ext uri="{FF2B5EF4-FFF2-40B4-BE49-F238E27FC236}">
                <a16:creationId xmlns:a16="http://schemas.microsoft.com/office/drawing/2014/main" id="{928753ED-0F65-B500-E0AE-FBC736925AED}"/>
              </a:ext>
            </a:extLst>
          </p:cNvPr>
          <p:cNvCxnSpPr>
            <a:cxnSpLocks/>
            <a:stCxn id="41" idx="4"/>
          </p:cNvCxnSpPr>
          <p:nvPr/>
        </p:nvCxnSpPr>
        <p:spPr>
          <a:xfrm>
            <a:off x="5771148" y="3654207"/>
            <a:ext cx="0" cy="52030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4B59B895-BE1D-1E6F-AF5B-E36698CBD072}"/>
                  </a:ext>
                </a:extLst>
              </p:cNvPr>
              <p:cNvSpPr txBox="1"/>
              <p:nvPr/>
            </p:nvSpPr>
            <p:spPr>
              <a:xfrm>
                <a:off x="4454497" y="4174516"/>
                <a:ext cx="2628839" cy="369332"/>
              </a:xfrm>
              <a:prstGeom prst="rect">
                <a:avLst/>
              </a:prstGeom>
              <a:noFill/>
            </p:spPr>
            <p:txBody>
              <a:bodyPr wrap="square">
                <a:spAutoFit/>
              </a:bodyPr>
              <a:lstStyle/>
              <a:p>
                <a:pPr lvl="0" algn="ctr">
                  <a:lnSpc>
                    <a:spcPct val="150000"/>
                  </a:lnSpc>
                </a:pPr>
                <a14:m>
                  <m:oMathPara xmlns:m="http://schemas.openxmlformats.org/officeDocument/2006/math">
                    <m:oMathParaPr>
                      <m:jc m:val="center"/>
                    </m:oMathParaPr>
                    <m:oMath xmlns:m="http://schemas.openxmlformats.org/officeDocument/2006/math">
                      <m:r>
                        <m:rPr>
                          <m:nor/>
                        </m:rPr>
                        <a:rPr lang="ru-RU" sz="1200">
                          <a:latin typeface="Arial" panose="020B0604020202020204" pitchFamily="34" charset="0"/>
                          <a:cs typeface="Arial" panose="020B0604020202020204" pitchFamily="34" charset="0"/>
                        </a:rPr>
                        <m:t>гарантия качества производителя</m:t>
                      </m:r>
                    </m:oMath>
                  </m:oMathPara>
                </a14:m>
                <a:endParaRPr lang="ru-RU" sz="1200" dirty="0">
                  <a:latin typeface="Arial" panose="020B0604020202020204" pitchFamily="34" charset="0"/>
                  <a:cs typeface="Arial" panose="020B0604020202020204" pitchFamily="34" charset="0"/>
                </a:endParaRPr>
              </a:p>
            </p:txBody>
          </p:sp>
        </mc:Choice>
        <mc:Fallback xmlns="">
          <p:sp>
            <p:nvSpPr>
              <p:cNvPr id="45" name="TextBox 44">
                <a:extLst>
                  <a:ext uri="{FF2B5EF4-FFF2-40B4-BE49-F238E27FC236}">
                    <a16:creationId xmlns:a16="http://schemas.microsoft.com/office/drawing/2014/main" id="{4B59B895-BE1D-1E6F-AF5B-E36698CBD072}"/>
                  </a:ext>
                </a:extLst>
              </p:cNvPr>
              <p:cNvSpPr txBox="1">
                <a:spLocks noRot="1" noChangeAspect="1" noMove="1" noResize="1" noEditPoints="1" noAdjustHandles="1" noChangeArrowheads="1" noChangeShapeType="1" noTextEdit="1"/>
              </p:cNvSpPr>
              <p:nvPr/>
            </p:nvSpPr>
            <p:spPr>
              <a:xfrm>
                <a:off x="4454497" y="4174516"/>
                <a:ext cx="2628839" cy="369332"/>
              </a:xfrm>
              <a:prstGeom prst="rect">
                <a:avLst/>
              </a:prstGeom>
              <a:blipFill>
                <a:blip r:embed="rId8"/>
                <a:stretch>
                  <a:fillRect/>
                </a:stretch>
              </a:blipFill>
            </p:spPr>
            <p:txBody>
              <a:bodyPr/>
              <a:lstStyle/>
              <a:p>
                <a:r>
                  <a:rPr lang="ru-RU">
                    <a:noFill/>
                  </a:rPr>
                  <a:t> </a:t>
                </a:r>
              </a:p>
            </p:txBody>
          </p:sp>
        </mc:Fallback>
      </mc:AlternateContent>
      <p:sp>
        <p:nvSpPr>
          <p:cNvPr id="46" name="Овал 45">
            <a:extLst>
              <a:ext uri="{FF2B5EF4-FFF2-40B4-BE49-F238E27FC236}">
                <a16:creationId xmlns:a16="http://schemas.microsoft.com/office/drawing/2014/main" id="{99FE5836-44C0-875A-7856-BF9631907C8E}"/>
              </a:ext>
            </a:extLst>
          </p:cNvPr>
          <p:cNvSpPr/>
          <p:nvPr/>
        </p:nvSpPr>
        <p:spPr>
          <a:xfrm>
            <a:off x="6970925" y="3275900"/>
            <a:ext cx="481534" cy="3902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7" name="Прямая со стрелкой 46">
            <a:extLst>
              <a:ext uri="{FF2B5EF4-FFF2-40B4-BE49-F238E27FC236}">
                <a16:creationId xmlns:a16="http://schemas.microsoft.com/office/drawing/2014/main" id="{FEC02DCD-7617-09FB-AD5B-E05F6A789B22}"/>
              </a:ext>
            </a:extLst>
          </p:cNvPr>
          <p:cNvCxnSpPr>
            <a:cxnSpLocks/>
            <a:stCxn id="46" idx="4"/>
          </p:cNvCxnSpPr>
          <p:nvPr/>
        </p:nvCxnSpPr>
        <p:spPr>
          <a:xfrm>
            <a:off x="7211692" y="3666191"/>
            <a:ext cx="0" cy="10286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9CCD46FE-3BCF-DF7B-D531-FD2ACE81D127}"/>
                  </a:ext>
                </a:extLst>
              </p:cNvPr>
              <p:cNvSpPr txBox="1"/>
              <p:nvPr/>
            </p:nvSpPr>
            <p:spPr>
              <a:xfrm>
                <a:off x="5897272" y="4715784"/>
                <a:ext cx="2628839" cy="369332"/>
              </a:xfrm>
              <a:prstGeom prst="rect">
                <a:avLst/>
              </a:prstGeom>
              <a:noFill/>
            </p:spPr>
            <p:txBody>
              <a:bodyPr wrap="square">
                <a:spAutoFit/>
              </a:bodyPr>
              <a:lstStyle/>
              <a:p>
                <a:pPr lvl="0" algn="ctr">
                  <a:lnSpc>
                    <a:spcPct val="150000"/>
                  </a:lnSpc>
                </a:pPr>
                <a14:m>
                  <m:oMathPara xmlns:m="http://schemas.openxmlformats.org/officeDocument/2006/math">
                    <m:oMathParaPr>
                      <m:jc m:val="center"/>
                    </m:oMathParaPr>
                    <m:oMath xmlns:m="http://schemas.openxmlformats.org/officeDocument/2006/math">
                      <m:r>
                        <m:rPr>
                          <m:nor/>
                        </m:rPr>
                        <a:rPr lang="ru-RU" sz="1200">
                          <a:latin typeface="Arial" panose="020B0604020202020204" pitchFamily="34" charset="0"/>
                          <a:cs typeface="Arial" panose="020B0604020202020204" pitchFamily="34" charset="0"/>
                        </a:rPr>
                        <m:t>гарантия качества </m:t>
                      </m:r>
                      <m:r>
                        <m:rPr>
                          <m:nor/>
                        </m:rPr>
                        <a:rPr lang="ru-RU" sz="1200" b="0" i="0" smtClean="0">
                          <a:latin typeface="Arial" panose="020B0604020202020204" pitchFamily="34" charset="0"/>
                          <a:cs typeface="Arial" panose="020B0604020202020204" pitchFamily="34" charset="0"/>
                        </a:rPr>
                        <m:t>товара</m:t>
                      </m:r>
                    </m:oMath>
                  </m:oMathPara>
                </a14:m>
                <a:endParaRPr lang="ru-RU" sz="1200" dirty="0">
                  <a:latin typeface="Arial" panose="020B0604020202020204" pitchFamily="34" charset="0"/>
                  <a:cs typeface="Arial" panose="020B0604020202020204" pitchFamily="34" charset="0"/>
                </a:endParaRPr>
              </a:p>
            </p:txBody>
          </p:sp>
        </mc:Choice>
        <mc:Fallback xmlns="">
          <p:sp>
            <p:nvSpPr>
              <p:cNvPr id="49" name="TextBox 48">
                <a:extLst>
                  <a:ext uri="{FF2B5EF4-FFF2-40B4-BE49-F238E27FC236}">
                    <a16:creationId xmlns:a16="http://schemas.microsoft.com/office/drawing/2014/main" id="{9CCD46FE-3BCF-DF7B-D531-FD2ACE81D127}"/>
                  </a:ext>
                </a:extLst>
              </p:cNvPr>
              <p:cNvSpPr txBox="1">
                <a:spLocks noRot="1" noChangeAspect="1" noMove="1" noResize="1" noEditPoints="1" noAdjustHandles="1" noChangeArrowheads="1" noChangeShapeType="1" noTextEdit="1"/>
              </p:cNvSpPr>
              <p:nvPr/>
            </p:nvSpPr>
            <p:spPr>
              <a:xfrm>
                <a:off x="5897272" y="4715784"/>
                <a:ext cx="2628839" cy="369332"/>
              </a:xfrm>
              <a:prstGeom prst="rect">
                <a:avLst/>
              </a:prstGeom>
              <a:blipFill>
                <a:blip r:embed="rId9"/>
                <a:stretch>
                  <a:fillRect/>
                </a:stretch>
              </a:blipFill>
            </p:spPr>
            <p:txBody>
              <a:bodyPr/>
              <a:lstStyle/>
              <a:p>
                <a:r>
                  <a:rPr lang="ru-RU">
                    <a:noFill/>
                  </a:rPr>
                  <a:t> </a:t>
                </a:r>
              </a:p>
            </p:txBody>
          </p:sp>
        </mc:Fallback>
      </mc:AlternateContent>
      <p:sp>
        <p:nvSpPr>
          <p:cNvPr id="50" name="Овал 49">
            <a:extLst>
              <a:ext uri="{FF2B5EF4-FFF2-40B4-BE49-F238E27FC236}">
                <a16:creationId xmlns:a16="http://schemas.microsoft.com/office/drawing/2014/main" id="{523891B5-5749-A2B5-FC39-9AE28B0049BC}"/>
              </a:ext>
            </a:extLst>
          </p:cNvPr>
          <p:cNvSpPr/>
          <p:nvPr/>
        </p:nvSpPr>
        <p:spPr>
          <a:xfrm>
            <a:off x="7883294" y="3285601"/>
            <a:ext cx="481534" cy="3902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1" name="Прямая со стрелкой 50">
            <a:extLst>
              <a:ext uri="{FF2B5EF4-FFF2-40B4-BE49-F238E27FC236}">
                <a16:creationId xmlns:a16="http://schemas.microsoft.com/office/drawing/2014/main" id="{722EDD7E-85A4-AE65-E98F-FFD820594298}"/>
              </a:ext>
            </a:extLst>
          </p:cNvPr>
          <p:cNvCxnSpPr>
            <a:cxnSpLocks/>
            <a:stCxn id="50" idx="4"/>
          </p:cNvCxnSpPr>
          <p:nvPr/>
        </p:nvCxnSpPr>
        <p:spPr>
          <a:xfrm>
            <a:off x="8124061" y="3675892"/>
            <a:ext cx="0" cy="52030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FBC1BCB6-417E-F777-2A33-2499F1991095}"/>
                  </a:ext>
                </a:extLst>
              </p:cNvPr>
              <p:cNvSpPr txBox="1"/>
              <p:nvPr/>
            </p:nvSpPr>
            <p:spPr>
              <a:xfrm>
                <a:off x="7574031" y="4170491"/>
                <a:ext cx="3025812" cy="369332"/>
              </a:xfrm>
              <a:prstGeom prst="rect">
                <a:avLst/>
              </a:prstGeom>
              <a:noFill/>
            </p:spPr>
            <p:txBody>
              <a:bodyPr wrap="square">
                <a:spAutoFit/>
              </a:bodyPr>
              <a:lstStyle/>
              <a:p>
                <a:pPr lvl="0" algn="ctr">
                  <a:lnSpc>
                    <a:spcPct val="150000"/>
                  </a:lnSpc>
                </a:pPr>
                <a14:m>
                  <m:oMathPara xmlns:m="http://schemas.openxmlformats.org/officeDocument/2006/math">
                    <m:oMathParaPr>
                      <m:jc m:val="center"/>
                    </m:oMathParaPr>
                    <m:oMath xmlns:m="http://schemas.openxmlformats.org/officeDocument/2006/math">
                      <m:r>
                        <m:rPr>
                          <m:nor/>
                        </m:rPr>
                        <a:rPr lang="ru-RU" sz="1200">
                          <a:latin typeface="Arial" panose="020B0604020202020204" pitchFamily="34" charset="0"/>
                          <a:cs typeface="Arial" panose="020B0604020202020204" pitchFamily="34" charset="0"/>
                        </a:rPr>
                        <m:t>обеспечение надежности компонентов</m:t>
                      </m:r>
                    </m:oMath>
                  </m:oMathPara>
                </a14:m>
                <a:endParaRPr lang="ru-RU" sz="1200" dirty="0">
                  <a:latin typeface="Arial" panose="020B0604020202020204" pitchFamily="34" charset="0"/>
                  <a:cs typeface="Arial" panose="020B0604020202020204" pitchFamily="34" charset="0"/>
                </a:endParaRPr>
              </a:p>
            </p:txBody>
          </p:sp>
        </mc:Choice>
        <mc:Fallback xmlns="">
          <p:sp>
            <p:nvSpPr>
              <p:cNvPr id="52" name="TextBox 51">
                <a:extLst>
                  <a:ext uri="{FF2B5EF4-FFF2-40B4-BE49-F238E27FC236}">
                    <a16:creationId xmlns:a16="http://schemas.microsoft.com/office/drawing/2014/main" id="{FBC1BCB6-417E-F777-2A33-2499F1991095}"/>
                  </a:ext>
                </a:extLst>
              </p:cNvPr>
              <p:cNvSpPr txBox="1">
                <a:spLocks noRot="1" noChangeAspect="1" noMove="1" noResize="1" noEditPoints="1" noAdjustHandles="1" noChangeArrowheads="1" noChangeShapeType="1" noTextEdit="1"/>
              </p:cNvSpPr>
              <p:nvPr/>
            </p:nvSpPr>
            <p:spPr>
              <a:xfrm>
                <a:off x="7574031" y="4170491"/>
                <a:ext cx="3025812" cy="369332"/>
              </a:xfrm>
              <a:prstGeom prst="rect">
                <a:avLst/>
              </a:prstGeom>
              <a:blipFill>
                <a:blip r:embed="rId10"/>
                <a:stretch>
                  <a:fillRect/>
                </a:stretch>
              </a:blipFill>
            </p:spPr>
            <p:txBody>
              <a:bodyPr/>
              <a:lstStyle/>
              <a:p>
                <a:r>
                  <a:rPr lang="ru-RU">
                    <a:noFill/>
                  </a:rPr>
                  <a:t> </a:t>
                </a:r>
              </a:p>
            </p:txBody>
          </p:sp>
        </mc:Fallback>
      </mc:AlternateContent>
      <p:pic>
        <p:nvPicPr>
          <p:cNvPr id="53" name="Рисунок 52">
            <a:extLst>
              <a:ext uri="{FF2B5EF4-FFF2-40B4-BE49-F238E27FC236}">
                <a16:creationId xmlns:a16="http://schemas.microsoft.com/office/drawing/2014/main" id="{E8EA4AF6-B166-555A-80FB-29F5DF542EB8}"/>
              </a:ext>
            </a:extLst>
          </p:cNvPr>
          <p:cNvPicPr>
            <a:picLocks noChangeAspect="1"/>
          </p:cNvPicPr>
          <p:nvPr/>
        </p:nvPicPr>
        <p:blipFill>
          <a:blip r:embed="rId11"/>
          <a:stretch>
            <a:fillRect/>
          </a:stretch>
        </p:blipFill>
        <p:spPr>
          <a:xfrm>
            <a:off x="3857634" y="5160353"/>
            <a:ext cx="3421692" cy="767481"/>
          </a:xfrm>
          <a:prstGeom prst="rect">
            <a:avLst/>
          </a:prstGeom>
        </p:spPr>
      </p:pic>
      <p:pic>
        <p:nvPicPr>
          <p:cNvPr id="54" name="Рисунок 53">
            <a:extLst>
              <a:ext uri="{FF2B5EF4-FFF2-40B4-BE49-F238E27FC236}">
                <a16:creationId xmlns:a16="http://schemas.microsoft.com/office/drawing/2014/main" id="{41FBFCEA-45BD-57CB-501C-1BD9A6BC720D}"/>
              </a:ext>
            </a:extLst>
          </p:cNvPr>
          <p:cNvPicPr>
            <a:picLocks noChangeAspect="1"/>
          </p:cNvPicPr>
          <p:nvPr/>
        </p:nvPicPr>
        <p:blipFill>
          <a:blip r:embed="rId12"/>
          <a:stretch>
            <a:fillRect/>
          </a:stretch>
        </p:blipFill>
        <p:spPr>
          <a:xfrm>
            <a:off x="3854581" y="5824501"/>
            <a:ext cx="6161778" cy="809881"/>
          </a:xfrm>
          <a:prstGeom prst="rect">
            <a:avLst/>
          </a:prstGeom>
        </p:spPr>
      </p:pic>
    </p:spTree>
    <p:extLst>
      <p:ext uri="{BB962C8B-B14F-4D97-AF65-F5344CB8AC3E}">
        <p14:creationId xmlns:p14="http://schemas.microsoft.com/office/powerpoint/2010/main" val="2297353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6954-1FD9-1A69-DE18-1CD10EF85B77}"/>
            </a:ext>
          </a:extLst>
        </p:cNvPr>
        <p:cNvGrpSpPr/>
        <p:nvPr/>
      </p:nvGrpSpPr>
      <p:grpSpPr>
        <a:xfrm>
          <a:off x="0" y="0"/>
          <a:ext cx="0" cy="0"/>
          <a:chOff x="0" y="0"/>
          <a:chExt cx="0" cy="0"/>
        </a:xfrm>
      </p:grpSpPr>
      <p:sp>
        <p:nvSpPr>
          <p:cNvPr id="5" name="Текст 4">
            <a:extLst>
              <a:ext uri="{FF2B5EF4-FFF2-40B4-BE49-F238E27FC236}">
                <a16:creationId xmlns:a16="http://schemas.microsoft.com/office/drawing/2014/main" id="{F58349E3-9165-F3A2-C765-3E5CDD3626D6}"/>
              </a:ext>
            </a:extLst>
          </p:cNvPr>
          <p:cNvSpPr>
            <a:spLocks noGrp="1"/>
          </p:cNvSpPr>
          <p:nvPr>
            <p:ph type="body" sz="quarter" idx="13"/>
          </p:nvPr>
        </p:nvSpPr>
        <p:spPr>
          <a:xfrm>
            <a:off x="1229555" y="497132"/>
            <a:ext cx="1901825" cy="645867"/>
          </a:xfrm>
        </p:spPr>
        <p:txBody>
          <a:bodyPr/>
          <a:lstStyle/>
          <a:p>
            <a:r>
              <a:rPr lang="ru-RU" dirty="0"/>
              <a:t>Московский институт электроники и математики им. А.Н. Тихонова</a:t>
            </a:r>
          </a:p>
        </p:txBody>
      </p:sp>
      <p:sp>
        <p:nvSpPr>
          <p:cNvPr id="6" name="Текст 5">
            <a:extLst>
              <a:ext uri="{FF2B5EF4-FFF2-40B4-BE49-F238E27FC236}">
                <a16:creationId xmlns:a16="http://schemas.microsoft.com/office/drawing/2014/main" id="{A46711C1-6686-B5E3-642C-8008289F9111}"/>
              </a:ext>
            </a:extLst>
          </p:cNvPr>
          <p:cNvSpPr>
            <a:spLocks noGrp="1"/>
          </p:cNvSpPr>
          <p:nvPr>
            <p:ph type="body" sz="quarter" idx="14"/>
          </p:nvPr>
        </p:nvSpPr>
        <p:spPr>
          <a:xfrm>
            <a:off x="3459163" y="497133"/>
            <a:ext cx="2472946" cy="408109"/>
          </a:xfrm>
        </p:spPr>
        <p:txBody>
          <a:bodyPr/>
          <a:lstStyle/>
          <a:p>
            <a:r>
              <a:rPr lang="ru-RU" sz="1000" dirty="0">
                <a:solidFill>
                  <a:srgbClr val="002060"/>
                </a:solidFill>
                <a:latin typeface="HSE Sans" panose="02000000000000000000" pitchFamily="50" charset="-52"/>
                <a:cs typeface="Arial" panose="020B0604020202020204" pitchFamily="34" charset="0"/>
              </a:rPr>
              <a:t>Управление надежностью </a:t>
            </a:r>
            <a:r>
              <a:rPr lang="ru-RU" dirty="0">
                <a:solidFill>
                  <a:srgbClr val="002060"/>
                </a:solidFill>
                <a:latin typeface="HSE Sans" panose="02000000000000000000" pitchFamily="50" charset="-52"/>
                <a:cs typeface="Arial" panose="020B0604020202020204" pitchFamily="34" charset="0"/>
              </a:rPr>
              <a:t>на предприятиях</a:t>
            </a:r>
            <a:endParaRPr lang="ru-RU" sz="1000" dirty="0">
              <a:solidFill>
                <a:srgbClr val="002060"/>
              </a:solidFill>
              <a:latin typeface="HSE Sans" panose="02000000000000000000" pitchFamily="50" charset="-52"/>
              <a:cs typeface="Arial" panose="020B0604020202020204" pitchFamily="34" charset="0"/>
            </a:endParaRPr>
          </a:p>
        </p:txBody>
      </p:sp>
      <p:sp>
        <p:nvSpPr>
          <p:cNvPr id="7" name="Текст 6">
            <a:extLst>
              <a:ext uri="{FF2B5EF4-FFF2-40B4-BE49-F238E27FC236}">
                <a16:creationId xmlns:a16="http://schemas.microsoft.com/office/drawing/2014/main" id="{A7170BCA-A8EF-F328-CBF2-2C14FC300B03}"/>
              </a:ext>
            </a:extLst>
          </p:cNvPr>
          <p:cNvSpPr>
            <a:spLocks noGrp="1"/>
          </p:cNvSpPr>
          <p:nvPr>
            <p:ph type="body" sz="quarter" idx="15"/>
          </p:nvPr>
        </p:nvSpPr>
        <p:spPr>
          <a:xfrm>
            <a:off x="6259891" y="497133"/>
            <a:ext cx="3167887" cy="408109"/>
          </a:xfrm>
        </p:spPr>
        <p:txBody>
          <a:bodyPr/>
          <a:lstStyle/>
          <a:p>
            <a:r>
              <a:rPr lang="ru-RU" dirty="0"/>
              <a:t>Обзор и анализ существующих международных методов, методик управления надежностью ЭМ и исследование их применимости на российских предприятиях</a:t>
            </a:r>
          </a:p>
        </p:txBody>
      </p:sp>
      <p:sp>
        <p:nvSpPr>
          <p:cNvPr id="8" name="Заголовок 2">
            <a:extLst>
              <a:ext uri="{FF2B5EF4-FFF2-40B4-BE49-F238E27FC236}">
                <a16:creationId xmlns:a16="http://schemas.microsoft.com/office/drawing/2014/main" id="{84E8DBF6-0A90-8CCB-80F9-17FFC338D14D}"/>
              </a:ext>
            </a:extLst>
          </p:cNvPr>
          <p:cNvSpPr txBox="1">
            <a:spLocks/>
          </p:cNvSpPr>
          <p:nvPr/>
        </p:nvSpPr>
        <p:spPr>
          <a:xfrm>
            <a:off x="10599845" y="532481"/>
            <a:ext cx="464395" cy="408109"/>
          </a:xfrm>
          <a:prstGeom prst="rect">
            <a:avLst/>
          </a:prstGeom>
        </p:spPr>
        <p:txBody>
          <a:bodyPr lIns="0" tIns="0" rIns="0" bIns="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ru-RU" sz="2000" dirty="0"/>
              <a:t>/ 13</a:t>
            </a:r>
          </a:p>
        </p:txBody>
      </p:sp>
      <p:pic>
        <p:nvPicPr>
          <p:cNvPr id="3" name="Picture 2" descr="Флаг Франции — Википедия">
            <a:extLst>
              <a:ext uri="{FF2B5EF4-FFF2-40B4-BE49-F238E27FC236}">
                <a16:creationId xmlns:a16="http://schemas.microsoft.com/office/drawing/2014/main" id="{23D4C42E-53DE-AB1A-6107-3B23C294F4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389" y="2520986"/>
            <a:ext cx="1679480" cy="985837"/>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2">
            <a:extLst>
              <a:ext uri="{FF2B5EF4-FFF2-40B4-BE49-F238E27FC236}">
                <a16:creationId xmlns:a16="http://schemas.microsoft.com/office/drawing/2014/main" id="{82A2FB53-B380-FF34-F0C5-313EB682879A}"/>
              </a:ext>
            </a:extLst>
          </p:cNvPr>
          <p:cNvSpPr>
            <a:spLocks noGrp="1"/>
          </p:cNvSpPr>
          <p:nvPr>
            <p:ph type="title"/>
          </p:nvPr>
        </p:nvSpPr>
        <p:spPr>
          <a:xfrm>
            <a:off x="585898" y="1447791"/>
            <a:ext cx="6950366" cy="404864"/>
          </a:xfrm>
        </p:spPr>
        <p:txBody>
          <a:bodyPr>
            <a:normAutofit/>
          </a:bodyPr>
          <a:lstStyle/>
          <a:p>
            <a:r>
              <a:rPr lang="en-US" dirty="0"/>
              <a:t>FIDES (</a:t>
            </a:r>
            <a:r>
              <a:rPr lang="en-US" dirty="0" err="1"/>
              <a:t>Ф</a:t>
            </a:r>
            <a:r>
              <a:rPr lang="ru-RU" dirty="0" err="1"/>
              <a:t>ранция</a:t>
            </a:r>
            <a:r>
              <a:rPr lang="ru-RU" dirty="0"/>
              <a:t>)</a:t>
            </a:r>
            <a:endParaRPr lang="ru-RU" sz="2400" dirty="0"/>
          </a:p>
        </p:txBody>
      </p:sp>
      <p:sp>
        <p:nvSpPr>
          <p:cNvPr id="17" name="Прямоугольник 16">
            <a:extLst>
              <a:ext uri="{FF2B5EF4-FFF2-40B4-BE49-F238E27FC236}">
                <a16:creationId xmlns:a16="http://schemas.microsoft.com/office/drawing/2014/main" id="{A02CB07C-5A81-A0E3-6B72-DB8AD35280B8}"/>
              </a:ext>
            </a:extLst>
          </p:cNvPr>
          <p:cNvSpPr/>
          <p:nvPr/>
        </p:nvSpPr>
        <p:spPr>
          <a:xfrm>
            <a:off x="1068389" y="2512845"/>
            <a:ext cx="1679480" cy="986438"/>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Рисунок 10">
            <a:extLst>
              <a:ext uri="{FF2B5EF4-FFF2-40B4-BE49-F238E27FC236}">
                <a16:creationId xmlns:a16="http://schemas.microsoft.com/office/drawing/2014/main" id="{42E5FCC8-358C-3578-1EED-0AAE1C5EC412}"/>
              </a:ext>
            </a:extLst>
          </p:cNvPr>
          <p:cNvPicPr>
            <a:picLocks noChangeAspect="1"/>
          </p:cNvPicPr>
          <p:nvPr/>
        </p:nvPicPr>
        <p:blipFill>
          <a:blip r:embed="rId4"/>
          <a:stretch>
            <a:fillRect/>
          </a:stretch>
        </p:blipFill>
        <p:spPr>
          <a:xfrm>
            <a:off x="3762001" y="1852655"/>
            <a:ext cx="6737834" cy="4759552"/>
          </a:xfrm>
          <a:prstGeom prst="rect">
            <a:avLst/>
          </a:prstGeom>
        </p:spPr>
      </p:pic>
    </p:spTree>
    <p:extLst>
      <p:ext uri="{BB962C8B-B14F-4D97-AF65-F5344CB8AC3E}">
        <p14:creationId xmlns:p14="http://schemas.microsoft.com/office/powerpoint/2010/main" val="310771934"/>
      </p:ext>
    </p:extLst>
  </p:cSld>
  <p:clrMapOvr>
    <a:masterClrMapping/>
  </p:clrMapOvr>
</p:sld>
</file>

<file path=ppt/theme/theme1.xml><?xml version="1.0" encoding="utf-8"?>
<a:theme xmlns:a="http://schemas.openxmlformats.org/drawingml/2006/main" name="Office Theme">
  <a:themeElements>
    <a:clrScheme name="Пользовательские 1">
      <a:dk1>
        <a:srgbClr val="0F2C68"/>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000" dirty="0">
            <a:latin typeface="HSE Sans"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Документ" ma:contentTypeID="0x0101002A9C74E6E830D74E9B0FDDB4017A5417" ma:contentTypeVersion="13" ma:contentTypeDescription="Создание документа." ma:contentTypeScope="" ma:versionID="d4e423622451d608a8a05f4da7a1e1a2">
  <xsd:schema xmlns:xsd="http://www.w3.org/2001/XMLSchema" xmlns:xs="http://www.w3.org/2001/XMLSchema" xmlns:p="http://schemas.microsoft.com/office/2006/metadata/properties" xmlns:ns2="9875bd71-cde8-496c-a136-433f55d5e6d0" xmlns:ns3="e96afe77-3acb-4328-97fc-408e1bde3ecd" targetNamespace="http://schemas.microsoft.com/office/2006/metadata/properties" ma:root="true" ma:fieldsID="4831203c63c08b9f52ea6d3ee0d7a96e" ns2:_="" ns3:_="">
    <xsd:import namespace="9875bd71-cde8-496c-a136-433f55d5e6d0"/>
    <xsd:import namespace="e96afe77-3acb-4328-97fc-408e1bde3ec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5bd71-cde8-496c-a136-433f55d5e6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96afe77-3acb-4328-97fc-408e1bde3ecd" elementFormDefault="qualified">
    <xsd:import namespace="http://schemas.microsoft.com/office/2006/documentManagement/types"/>
    <xsd:import namespace="http://schemas.microsoft.com/office/infopath/2007/PartnerControls"/>
    <xsd:element name="SharedWithUsers" ma:index="18" nillable="true" ma:displayName="Общий доступ с использованием"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Совместно с подробностями"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4386AA-1848-4C75-B336-1053927CB025}">
  <ds:schemaRefs>
    <ds:schemaRef ds:uri="http://schemas.microsoft.com/sharepoint/v3/contenttype/forms"/>
  </ds:schemaRefs>
</ds:datastoreItem>
</file>

<file path=customXml/itemProps2.xml><?xml version="1.0" encoding="utf-8"?>
<ds:datastoreItem xmlns:ds="http://schemas.openxmlformats.org/officeDocument/2006/customXml" ds:itemID="{433DAF31-D8A6-49A0-9A5D-8B2EA5B1C511}">
  <ds:schemaRefs>
    <ds:schemaRef ds:uri="http://purl.org/dc/elements/1.1/"/>
    <ds:schemaRef ds:uri="http://schemas.microsoft.com/office/2006/documentManagement/types"/>
    <ds:schemaRef ds:uri="http://schemas.microsoft.com/office/infopath/2007/PartnerControls"/>
    <ds:schemaRef ds:uri="http://purl.org/dc/dcmitype/"/>
    <ds:schemaRef ds:uri="e96afe77-3acb-4328-97fc-408e1bde3ecd"/>
    <ds:schemaRef ds:uri="http://schemas.microsoft.com/office/2006/metadata/properties"/>
    <ds:schemaRef ds:uri="http://purl.org/dc/terms/"/>
    <ds:schemaRef ds:uri="http://www.w3.org/XML/1998/namespace"/>
    <ds:schemaRef ds:uri="http://schemas.openxmlformats.org/package/2006/metadata/core-properties"/>
    <ds:schemaRef ds:uri="9875bd71-cde8-496c-a136-433f55d5e6d0"/>
  </ds:schemaRefs>
</ds:datastoreItem>
</file>

<file path=customXml/itemProps3.xml><?xml version="1.0" encoding="utf-8"?>
<ds:datastoreItem xmlns:ds="http://schemas.openxmlformats.org/officeDocument/2006/customXml" ds:itemID="{4D4651DD-DCCC-4759-B2F6-7F520BDCC2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5bd71-cde8-496c-a136-433f55d5e6d0"/>
    <ds:schemaRef ds:uri="e96afe77-3acb-4328-97fc-408e1bde3e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10243</TotalTime>
  <Words>1029</Words>
  <Application>Microsoft Office PowerPoint</Application>
  <PresentationFormat>Широкоэкранный</PresentationFormat>
  <Paragraphs>136</Paragraphs>
  <Slides>13</Slides>
  <Notes>11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13</vt:i4>
      </vt:variant>
    </vt:vector>
  </HeadingPairs>
  <TitlesOfParts>
    <vt:vector size="18" baseType="lpstr">
      <vt:lpstr>Arial</vt:lpstr>
      <vt:lpstr>Calibri</vt:lpstr>
      <vt:lpstr>Cambria Math</vt:lpstr>
      <vt:lpstr>HSE Sans</vt:lpstr>
      <vt:lpstr>Office Theme</vt:lpstr>
      <vt:lpstr>Научно-учебная группа  «Управление надежностью на предприятиях»  Доклад подготовлен в ходе проведения исследования  Проект № 24-00-024 «Развитие методов прогнозирования показателей надежности электронных модулей»  в рамках Программы «Научный фонд Национального исследовательского университета  «Высшая школа экономики» (НИУ ВШЭ)» в 2025 г.</vt:lpstr>
      <vt:lpstr>Надежность ЭРИ 2006 (РФ)</vt:lpstr>
      <vt:lpstr>Надежность ЭРИ 2006 (РФ)</vt:lpstr>
      <vt:lpstr>RIAC-HDBK-217Plus (США)</vt:lpstr>
      <vt:lpstr>RIAC-HDBK-217Plus (США)</vt:lpstr>
      <vt:lpstr>RIAC-HDBK-217Plus (США)</vt:lpstr>
      <vt:lpstr>FIDES (Франция)</vt:lpstr>
      <vt:lpstr>FIDES (Франция)</vt:lpstr>
      <vt:lpstr>FIDES (Франция)</vt:lpstr>
      <vt:lpstr>Siemens SN29500 (Германия)</vt:lpstr>
      <vt:lpstr>Siemens SN29500 (Германия)</vt:lpstr>
      <vt:lpstr>GJB/z 299B (Китай)</vt:lpstr>
      <vt:lpstr>Научно-учебная группа  «Управление надежностью на предприятиях»  Доклад подготовлен в ходе проведения исследования  Проект № 24-00-024 «Развитие методов прогнозирования показателей надежности электронных модулей»  в рамках Программы «Научный фонд Национального исследовательского университета  «Высшая школа экономики» (НИУ ВШЭ)» в 2025 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Кутьков Юрий Юрьевич</dc:creator>
  <cp:lastModifiedBy>Вячеслав Цветков</cp:lastModifiedBy>
  <cp:revision>281</cp:revision>
  <cp:lastPrinted>2021-11-11T13:08:42Z</cp:lastPrinted>
  <dcterms:created xsi:type="dcterms:W3CDTF">2021-11-11T08:52:47Z</dcterms:created>
  <dcterms:modified xsi:type="dcterms:W3CDTF">2025-03-13T16:00:10Z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0x0101002A9C74E6E830D74E9B0FDDB4017A5417</vt:lpwstr>
  </property>
</Properties>
</file>