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71" r:id="rId5"/>
    <p:sldId id="390" r:id="rId6"/>
    <p:sldId id="370" r:id="rId7"/>
    <p:sldId id="369" r:id="rId8"/>
    <p:sldId id="372" r:id="rId9"/>
    <p:sldId id="374" r:id="rId10"/>
    <p:sldId id="375" r:id="rId11"/>
    <p:sldId id="376" r:id="rId12"/>
    <p:sldId id="389" r:id="rId13"/>
    <p:sldId id="388" r:id="rId14"/>
    <p:sldId id="391" r:id="rId15"/>
    <p:sldId id="379" r:id="rId16"/>
    <p:sldId id="392" r:id="rId17"/>
    <p:sldId id="400" r:id="rId18"/>
    <p:sldId id="393" r:id="rId19"/>
    <p:sldId id="394" r:id="rId20"/>
    <p:sldId id="395" r:id="rId21"/>
    <p:sldId id="399" r:id="rId22"/>
    <p:sldId id="396" r:id="rId23"/>
    <p:sldId id="397" r:id="rId24"/>
    <p:sldId id="402" r:id="rId25"/>
    <p:sldId id="398" r:id="rId26"/>
    <p:sldId id="380" r:id="rId27"/>
    <p:sldId id="403" r:id="rId28"/>
    <p:sldId id="404" r:id="rId29"/>
    <p:sldId id="401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4" autoAdjust="0"/>
    <p:restoredTop sz="94526" autoAdjust="0"/>
  </p:normalViewPr>
  <p:slideViewPr>
    <p:cSldViewPr snapToGrid="0" snapToObjects="1">
      <p:cViewPr varScale="1">
        <p:scale>
          <a:sx n="100" d="100"/>
          <a:sy n="100" d="100"/>
        </p:scale>
        <p:origin x="1254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22.01.2025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861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445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4207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031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847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7613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3824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7614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7993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7400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278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982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4090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4469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877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670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298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674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505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626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94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9615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671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22.01.2025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microsoft.com/office/2007/relationships/hdphoto" Target="../media/hdphoto4.wdp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20.01.2025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«ВВЕДЕНИЕ В ПРОБЛЕМАТИКУ НУГ.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ЗАДАЧ»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Королев Павел Сергеевич,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к.т.н., доцент Департамента электронной инженерии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19DD4-D8DC-44D9-A4C7-D29A8C50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846" y="3689666"/>
            <a:ext cx="822701" cy="8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99024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Стадии жизненного цикла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594AAE-80B1-4F97-9BD6-42F4BAD3A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29" y="2456069"/>
            <a:ext cx="114966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3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99024"/>
            <a:ext cx="10414612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 иностранных опросников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4086E4-0421-406E-9621-B1C480A18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" t="2229" r="1069"/>
          <a:stretch/>
        </p:blipFill>
        <p:spPr bwMode="auto">
          <a:xfrm>
            <a:off x="418614" y="2194876"/>
            <a:ext cx="4818485" cy="2433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C67FC6-CC19-4BEF-8610-5F9CDEF25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007" y="2093276"/>
            <a:ext cx="5119512" cy="3674228"/>
          </a:xfrm>
          <a:prstGeom prst="rect">
            <a:avLst/>
          </a:prstGeom>
        </p:spPr>
      </p:pic>
      <p:pic>
        <p:nvPicPr>
          <p:cNvPr id="3074" name="Picture 2" descr="Флаг США">
            <a:extLst>
              <a:ext uri="{FF2B5EF4-FFF2-40B4-BE49-F238E27FC236}">
                <a16:creationId xmlns:a16="http://schemas.microsoft.com/office/drawing/2014/main" id="{4A1AB7F0-9BC0-40E1-9DA7-75C42DA0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33" y="6132368"/>
            <a:ext cx="986446" cy="55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B354DDF-9FD3-47D0-AF05-A0813368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9" y="6101683"/>
            <a:ext cx="876589" cy="5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6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7657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Онтология разработанного опросника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4F1874-3E57-4E88-BE89-4DA17996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78" y="1690716"/>
            <a:ext cx="4177322" cy="490547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F4F42FA-9A60-4F62-8F0F-51914D69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39" y="1400089"/>
            <a:ext cx="1279949" cy="9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99024"/>
            <a:ext cx="10414612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 предлагаемого аудита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629DDF-D17D-4E06-AED6-10E8BEF15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7" y="1939123"/>
            <a:ext cx="10837393" cy="305022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DD3E10-FC4B-48C2-ADC1-EADBE8BAF820}"/>
              </a:ext>
            </a:extLst>
          </p:cNvPr>
          <p:cNvSpPr/>
          <p:nvPr/>
        </p:nvSpPr>
        <p:spPr>
          <a:xfrm>
            <a:off x="1143689" y="5329382"/>
            <a:ext cx="3862420" cy="8774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Коэффициента качества производства аппаратуры Ка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F737A82-2233-42A4-B927-1A77430018AB}"/>
              </a:ext>
            </a:extLst>
          </p:cNvPr>
          <p:cNvSpPr/>
          <p:nvPr/>
        </p:nvSpPr>
        <p:spPr>
          <a:xfrm>
            <a:off x="6994925" y="5329382"/>
            <a:ext cx="3862420" cy="8774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Коэффициента качества технологического процесса </a:t>
            </a:r>
            <a:r>
              <a:rPr lang="ru-RU" dirty="0" err="1"/>
              <a:t>Ктп</a:t>
            </a:r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6F66F7BF-19BB-42E5-BF02-87BD6A706385}"/>
              </a:ext>
            </a:extLst>
          </p:cNvPr>
          <p:cNvSpPr/>
          <p:nvPr/>
        </p:nvSpPr>
        <p:spPr>
          <a:xfrm>
            <a:off x="5619264" y="5634182"/>
            <a:ext cx="640628" cy="3140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8789012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Взаимосвязь СМК и СМН с показателями надежности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FBF59B-A6CB-4289-9047-4B160D4D7E4C}"/>
              </a:ext>
            </a:extLst>
          </p:cNvPr>
          <p:cNvSpPr/>
          <p:nvPr/>
        </p:nvSpPr>
        <p:spPr>
          <a:xfrm>
            <a:off x="1520944" y="2343617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Надежность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7FAEB4-6D3F-4AFE-8288-6DED957349F6}"/>
              </a:ext>
            </a:extLst>
          </p:cNvPr>
          <p:cNvSpPr/>
          <p:nvPr/>
        </p:nvSpPr>
        <p:spPr>
          <a:xfrm>
            <a:off x="8329992" y="2343617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Качество технологического процесса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E2AF7C-ADEF-48E9-B7BC-A83D7CC1896E}"/>
              </a:ext>
            </a:extLst>
          </p:cNvPr>
          <p:cNvSpPr/>
          <p:nvPr/>
        </p:nvSpPr>
        <p:spPr>
          <a:xfrm>
            <a:off x="4016718" y="3528942"/>
            <a:ext cx="4313274" cy="9698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Коэффициент качества производства </a:t>
            </a:r>
            <a:r>
              <a:rPr lang="en-US" dirty="0"/>
              <a:t>Ka</a:t>
            </a:r>
            <a:r>
              <a:rPr lang="ru-RU" dirty="0"/>
              <a:t> / технологического процесса </a:t>
            </a:r>
            <a:r>
              <a:rPr lang="ru-RU" dirty="0" err="1"/>
              <a:t>Ктр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41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99024"/>
            <a:ext cx="10414612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 предлагаемого аудита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8F8CA9-65DA-41A9-AF44-F1839738D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54" y="2053889"/>
            <a:ext cx="6951564" cy="45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99024"/>
            <a:ext cx="10414612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 Ка 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Ктп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00495D-B7D9-4F78-B93F-43B52BED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7" y="3480571"/>
            <a:ext cx="5825171" cy="3193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1FF7C8-F4C3-495B-AF89-4E42509BF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438" y="1256145"/>
            <a:ext cx="5940425" cy="35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71049C-42CF-44B6-9236-94509253DDDB}"/>
              </a:ext>
            </a:extLst>
          </p:cNvPr>
          <p:cNvSpPr/>
          <p:nvPr/>
        </p:nvSpPr>
        <p:spPr>
          <a:xfrm>
            <a:off x="800815" y="2517898"/>
            <a:ext cx="10590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39236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9380139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7CDEA1-D0E2-4BFD-BAD2-A5AE2CDFAD46}"/>
              </a:ext>
            </a:extLst>
          </p:cNvPr>
          <p:cNvSpPr/>
          <p:nvPr/>
        </p:nvSpPr>
        <p:spPr>
          <a:xfrm>
            <a:off x="585897" y="1981880"/>
            <a:ext cx="11208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Глобальная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цель: повышение надежности электронных модулей различного назначения посредством обеспечения необходимой точности расчетной оценки единичных показателей безотказности на ранних этапах проектирования.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Частная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цель: повышение достоверности количественной расчетной оценки единичных показателей надежности электронных модулей на этапах проектирования с помощью учета состояния СМК организации-исполнителя (предприятия).</a:t>
            </a:r>
          </a:p>
        </p:txBody>
      </p:sp>
    </p:spTree>
    <p:extLst>
      <p:ext uri="{BB962C8B-B14F-4D97-AF65-F5344CB8AC3E}">
        <p14:creationId xmlns:p14="http://schemas.microsoft.com/office/powerpoint/2010/main" val="344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9380139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 исследования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7CDEA1-D0E2-4BFD-BAD2-A5AE2CDFAD46}"/>
              </a:ext>
            </a:extLst>
          </p:cNvPr>
          <p:cNvSpPr/>
          <p:nvPr/>
        </p:nvSpPr>
        <p:spPr>
          <a:xfrm>
            <a:off x="585897" y="1981880"/>
            <a:ext cx="112089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метода/методики присваивания весовых коэффициентов вопросам опросника для экспертной оценки.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методологии обеспечения надежности и качества электронных модулей на протяжении всех стадий жизненного цикла.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 присваивания весовых коэффициентов вопросам опросника для экспертной оценки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метода/методики оценки численных значений  вопросам экспертного опросника в зависимости от возможных ответов. Разработка концепции стандарта организации по оценке качества технологического процесса при оценке надежности.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Обзор и анализ существующих методов учета влияния внешних воздействующих факторов на общий уровень надежности электронных модулей.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 дифференциальной оценки влияния внешних воздействующих факторов на прогнозируемые значения показателей надежности электронных модулей.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существующих международных методов, методик управления надежностью электронных модулей и анализ их применимости на российских предприятиях.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формата рекламаций по разрабатываемому электронному модулю первого уровня с указанием конкретных причин выявленных проблем.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 методики оценки надёжности беспилотных летательных аппаратов, производимых на российских предприятиях.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банка вопросов для экспертной оценки качества обеспечения надежности беспилотных летательных аппаратов при технологическом процессе.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информационной системы для поддержки надежности и качества выпускаемых электронных модулей российскими предприятиями.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модуля формирования отчетов о проведенных аудитах.</a:t>
            </a:r>
          </a:p>
        </p:txBody>
      </p:sp>
    </p:spTree>
    <p:extLst>
      <p:ext uri="{BB962C8B-B14F-4D97-AF65-F5344CB8AC3E}">
        <p14:creationId xmlns:p14="http://schemas.microsoft.com/office/powerpoint/2010/main" val="174164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71049C-42CF-44B6-9236-94509253DDDB}"/>
              </a:ext>
            </a:extLst>
          </p:cNvPr>
          <p:cNvSpPr/>
          <p:nvPr/>
        </p:nvSpPr>
        <p:spPr>
          <a:xfrm>
            <a:off x="696467" y="2055436"/>
            <a:ext cx="10590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b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ДЛЯ НОВЫХ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92958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9380139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 исследования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7CDEA1-D0E2-4BFD-BAD2-A5AE2CDFAD46}"/>
              </a:ext>
            </a:extLst>
          </p:cNvPr>
          <p:cNvSpPr/>
          <p:nvPr/>
        </p:nvSpPr>
        <p:spPr>
          <a:xfrm>
            <a:off x="585897" y="1981880"/>
            <a:ext cx="112089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методологии обеспечения надежности и качества изделий FIDES. 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системы рекомендаций для предприятий в рамках экспертной системы для минимизации доработок электронных модулей.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структуры экспертной системы для прохождения аудита. 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методики проведения аудита. 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вопросов в базу данных.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методов и методик обеспечения надежности и качества изделий в ведущих странах мира. 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CAQ-систем. 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методов оценки влияния доработок на уровень надежности электронных модулей.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ПО.</a:t>
            </a:r>
          </a:p>
        </p:txBody>
      </p:sp>
    </p:spTree>
    <p:extLst>
      <p:ext uri="{BB962C8B-B14F-4D97-AF65-F5344CB8AC3E}">
        <p14:creationId xmlns:p14="http://schemas.microsoft.com/office/powerpoint/2010/main" val="18986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71049C-42CF-44B6-9236-94509253DDDB}"/>
              </a:ext>
            </a:extLst>
          </p:cNvPr>
          <p:cNvSpPr/>
          <p:nvPr/>
        </p:nvSpPr>
        <p:spPr>
          <a:xfrm>
            <a:off x="717687" y="1972953"/>
            <a:ext cx="10590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ПРИОРИТЕТЫ и ОРГАНИЗАЦИЯ РАБОТЫ НУГ</a:t>
            </a:r>
          </a:p>
        </p:txBody>
      </p:sp>
    </p:spTree>
    <p:extLst>
      <p:ext uri="{BB962C8B-B14F-4D97-AF65-F5344CB8AC3E}">
        <p14:creationId xmlns:p14="http://schemas.microsoft.com/office/powerpoint/2010/main" val="408824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9380139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Приоритеты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7CDEA1-D0E2-4BFD-BAD2-A5AE2CDFAD46}"/>
              </a:ext>
            </a:extLst>
          </p:cNvPr>
          <p:cNvSpPr/>
          <p:nvPr/>
        </p:nvSpPr>
        <p:spPr>
          <a:xfrm>
            <a:off x="585897" y="1981880"/>
            <a:ext cx="112089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Получение свидетельства о регистрации программы ЭВМ;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Получение свидетельства о регистрации базы данных;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Апробация научных и прикладных результатов у предприятий-партнеров по имеющимся соглашениям (порядка 30 организаций).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Активная работа со студентами и аспирантами.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4 шт. научных публикаций из списка «D» и 1-2 шт. уровнем выше.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 выпуск национального государственного стандарта по оценке коэффициента качества технологического процесса.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и продукт прикладного характера на стыке фундаментальных исследований и реального промышленного производственного сектора электроники.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конференциях.</a:t>
            </a:r>
          </a:p>
        </p:txBody>
      </p:sp>
    </p:spTree>
    <p:extLst>
      <p:ext uri="{BB962C8B-B14F-4D97-AF65-F5344CB8AC3E}">
        <p14:creationId xmlns:p14="http://schemas.microsoft.com/office/powerpoint/2010/main" val="10270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НУГ. Структура коллектива и функции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ABD6AC-8DA3-41E6-A74A-9E9DB517B8E2}"/>
              </a:ext>
            </a:extLst>
          </p:cNvPr>
          <p:cNvSpPr/>
          <p:nvPr/>
        </p:nvSpPr>
        <p:spPr>
          <a:xfrm>
            <a:off x="4670240" y="2177364"/>
            <a:ext cx="2347755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НУГ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EDE891-3A3D-4956-843B-3E719CB5B48C}"/>
              </a:ext>
            </a:extLst>
          </p:cNvPr>
          <p:cNvSpPr/>
          <p:nvPr/>
        </p:nvSpPr>
        <p:spPr>
          <a:xfrm>
            <a:off x="4670240" y="3124197"/>
            <a:ext cx="2347755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НУГ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91DD96-2BB3-4A8F-B7E1-E11629B8E5EC}"/>
              </a:ext>
            </a:extLst>
          </p:cNvPr>
          <p:cNvSpPr/>
          <p:nvPr/>
        </p:nvSpPr>
        <p:spPr>
          <a:xfrm>
            <a:off x="2322485" y="4086880"/>
            <a:ext cx="2347755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разработки программного обеспечения и анализа данных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61B0541-1F02-4C71-9B32-C4EAB883477C}"/>
              </a:ext>
            </a:extLst>
          </p:cNvPr>
          <p:cNvSpPr/>
          <p:nvPr/>
        </p:nvSpPr>
        <p:spPr>
          <a:xfrm>
            <a:off x="7032779" y="4074605"/>
            <a:ext cx="2347755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научного отдела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8516E9-4C8E-44D2-8E04-D51853878C15}"/>
              </a:ext>
            </a:extLst>
          </p:cNvPr>
          <p:cNvSpPr/>
          <p:nvPr/>
        </p:nvSpPr>
        <p:spPr>
          <a:xfrm>
            <a:off x="7023071" y="2329449"/>
            <a:ext cx="1309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5D75461-A5D7-4981-A69D-7F27454275F0}"/>
              </a:ext>
            </a:extLst>
          </p:cNvPr>
          <p:cNvSpPr/>
          <p:nvPr/>
        </p:nvSpPr>
        <p:spPr>
          <a:xfrm>
            <a:off x="7032779" y="3263064"/>
            <a:ext cx="1309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CDA8B19-38B9-4747-BD59-2985EF8978BC}"/>
              </a:ext>
            </a:extLst>
          </p:cNvPr>
          <p:cNvSpPr/>
          <p:nvPr/>
        </p:nvSpPr>
        <p:spPr>
          <a:xfrm>
            <a:off x="1281702" y="4232696"/>
            <a:ext cx="12076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Мкртчян Г.А.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DCAD4A-E49E-4A3B-903C-85453538E66C}"/>
              </a:ext>
            </a:extLst>
          </p:cNvPr>
          <p:cNvSpPr/>
          <p:nvPr/>
        </p:nvSpPr>
        <p:spPr>
          <a:xfrm>
            <a:off x="9482134" y="4225746"/>
            <a:ext cx="1309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В.Э.</a:t>
            </a:r>
          </a:p>
        </p:txBody>
      </p:sp>
      <p:sp>
        <p:nvSpPr>
          <p:cNvPr id="25" name="Стрелка: вверх-вниз 24">
            <a:extLst>
              <a:ext uri="{FF2B5EF4-FFF2-40B4-BE49-F238E27FC236}">
                <a16:creationId xmlns:a16="http://schemas.microsoft.com/office/drawing/2014/main" id="{2FC3B519-0A47-4A78-8599-9739B0453100}"/>
              </a:ext>
            </a:extLst>
          </p:cNvPr>
          <p:cNvSpPr/>
          <p:nvPr/>
        </p:nvSpPr>
        <p:spPr>
          <a:xfrm>
            <a:off x="5844117" y="2764002"/>
            <a:ext cx="103262" cy="297513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: вверх-вниз 25">
            <a:extLst>
              <a:ext uri="{FF2B5EF4-FFF2-40B4-BE49-F238E27FC236}">
                <a16:creationId xmlns:a16="http://schemas.microsoft.com/office/drawing/2014/main" id="{F7FE10E8-8D64-4150-A562-1D6BADC96104}"/>
              </a:ext>
            </a:extLst>
          </p:cNvPr>
          <p:cNvSpPr/>
          <p:nvPr/>
        </p:nvSpPr>
        <p:spPr>
          <a:xfrm rot="3131802">
            <a:off x="4416022" y="3633732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: вверх-вниз 26">
            <a:extLst>
              <a:ext uri="{FF2B5EF4-FFF2-40B4-BE49-F238E27FC236}">
                <a16:creationId xmlns:a16="http://schemas.microsoft.com/office/drawing/2014/main" id="{65909CE8-D436-4C31-A35D-58B4FC60ACB9}"/>
              </a:ext>
            </a:extLst>
          </p:cNvPr>
          <p:cNvSpPr/>
          <p:nvPr/>
        </p:nvSpPr>
        <p:spPr>
          <a:xfrm>
            <a:off x="3318304" y="4786800"/>
            <a:ext cx="103262" cy="297513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84B6E32-8D2E-4B3D-AFE5-EFB209CDACCA}"/>
              </a:ext>
            </a:extLst>
          </p:cNvPr>
          <p:cNvSpPr/>
          <p:nvPr/>
        </p:nvSpPr>
        <p:spPr>
          <a:xfrm>
            <a:off x="2900420" y="5162751"/>
            <a:ext cx="1802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Мешочков Д.М.</a:t>
            </a:r>
          </a:p>
          <a:p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Буцкий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Д.О.</a:t>
            </a:r>
          </a:p>
          <a:p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Е.Е.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елка: вверх-вниз 29">
            <a:extLst>
              <a:ext uri="{FF2B5EF4-FFF2-40B4-BE49-F238E27FC236}">
                <a16:creationId xmlns:a16="http://schemas.microsoft.com/office/drawing/2014/main" id="{24F2669F-D43B-4007-9F09-CB779415B6B7}"/>
              </a:ext>
            </a:extLst>
          </p:cNvPr>
          <p:cNvSpPr/>
          <p:nvPr/>
        </p:nvSpPr>
        <p:spPr>
          <a:xfrm>
            <a:off x="8190153" y="4740897"/>
            <a:ext cx="103262" cy="297513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F8DD6DE-98BF-4324-A7E0-D89820827B92}"/>
              </a:ext>
            </a:extLst>
          </p:cNvPr>
          <p:cNvSpPr/>
          <p:nvPr/>
        </p:nvSpPr>
        <p:spPr>
          <a:xfrm>
            <a:off x="7772268" y="5116848"/>
            <a:ext cx="1825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Ландер Л.Б.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Костюк А.А.</a:t>
            </a:r>
          </a:p>
        </p:txBody>
      </p:sp>
      <p:sp>
        <p:nvSpPr>
          <p:cNvPr id="32" name="Стрелка: вверх-вниз 31">
            <a:extLst>
              <a:ext uri="{FF2B5EF4-FFF2-40B4-BE49-F238E27FC236}">
                <a16:creationId xmlns:a16="http://schemas.microsoft.com/office/drawing/2014/main" id="{B130AE57-B9AB-4A13-BDA2-790F0A2FE520}"/>
              </a:ext>
            </a:extLst>
          </p:cNvPr>
          <p:cNvSpPr/>
          <p:nvPr/>
        </p:nvSpPr>
        <p:spPr>
          <a:xfrm rot="5400000">
            <a:off x="5895747" y="4132159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B9F356E-CA7A-4A07-B80A-E67423EEB039}"/>
              </a:ext>
            </a:extLst>
          </p:cNvPr>
          <p:cNvSpPr/>
          <p:nvPr/>
        </p:nvSpPr>
        <p:spPr>
          <a:xfrm>
            <a:off x="487846" y="6361647"/>
            <a:ext cx="10815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Всего 9 человек, из них: 2 взрослых исполнителя, 1 магистрант, 2 аспиранта и 4 бакалавра.</a:t>
            </a:r>
          </a:p>
        </p:txBody>
      </p:sp>
      <p:sp>
        <p:nvSpPr>
          <p:cNvPr id="36" name="Стрелка: вверх-вниз 35">
            <a:extLst>
              <a:ext uri="{FF2B5EF4-FFF2-40B4-BE49-F238E27FC236}">
                <a16:creationId xmlns:a16="http://schemas.microsoft.com/office/drawing/2014/main" id="{2F97D2DC-44DF-4049-9849-B502907E5DB4}"/>
              </a:ext>
            </a:extLst>
          </p:cNvPr>
          <p:cNvSpPr/>
          <p:nvPr/>
        </p:nvSpPr>
        <p:spPr>
          <a:xfrm rot="5400000">
            <a:off x="5844115" y="5053834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: вверх-вниз 37">
            <a:extLst>
              <a:ext uri="{FF2B5EF4-FFF2-40B4-BE49-F238E27FC236}">
                <a16:creationId xmlns:a16="http://schemas.microsoft.com/office/drawing/2014/main" id="{13107C7A-BED5-427E-9E8F-7117D669274C}"/>
              </a:ext>
            </a:extLst>
          </p:cNvPr>
          <p:cNvSpPr/>
          <p:nvPr/>
        </p:nvSpPr>
        <p:spPr>
          <a:xfrm rot="7956477">
            <a:off x="7181893" y="3624312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775FF25-BA46-43EB-A0CF-C90CB454EE77}"/>
              </a:ext>
            </a:extLst>
          </p:cNvPr>
          <p:cNvSpPr/>
          <p:nvPr/>
        </p:nvSpPr>
        <p:spPr>
          <a:xfrm>
            <a:off x="803706" y="5031208"/>
            <a:ext cx="18022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научных исследований и разработка программного обеспечения, участие в конференциях и написание тезисов научных работ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E6780E7-AC96-4228-B002-3389F77442DA}"/>
              </a:ext>
            </a:extLst>
          </p:cNvPr>
          <p:cNvSpPr/>
          <p:nvPr/>
        </p:nvSpPr>
        <p:spPr>
          <a:xfrm>
            <a:off x="9890192" y="5038410"/>
            <a:ext cx="1802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научных исследований и создание (заполнение) базы данных опросника, участие в конференциях, написание тезисов и научных статей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FF74F72-ADC5-4AD2-84C9-0E7F88A48FFA}"/>
              </a:ext>
            </a:extLst>
          </p:cNvPr>
          <p:cNvSpPr/>
          <p:nvPr/>
        </p:nvSpPr>
        <p:spPr>
          <a:xfrm>
            <a:off x="8573272" y="1989049"/>
            <a:ext cx="2347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 ходом проекта, распределение задач, мониторинг деятельности членов НУГ, применение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agile-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подхода, научная консультация членов НУГ, написание научных статей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38543A4-30DD-4A54-888B-6BF3813B30B6}"/>
              </a:ext>
            </a:extLst>
          </p:cNvPr>
          <p:cNvSpPr/>
          <p:nvPr/>
        </p:nvSpPr>
        <p:spPr>
          <a:xfrm>
            <a:off x="8573272" y="3100612"/>
            <a:ext cx="2347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Помощь с руководством проекта, распределение задач, научная консультация членов НУГ, написание научных статей</a:t>
            </a:r>
          </a:p>
        </p:txBody>
      </p:sp>
    </p:spTree>
    <p:extLst>
      <p:ext uri="{BB962C8B-B14F-4D97-AF65-F5344CB8AC3E}">
        <p14:creationId xmlns:p14="http://schemas.microsoft.com/office/powerpoint/2010/main" val="224201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71049C-42CF-44B6-9236-94509253DDDB}"/>
              </a:ext>
            </a:extLst>
          </p:cNvPr>
          <p:cNvSpPr/>
          <p:nvPr/>
        </p:nvSpPr>
        <p:spPr>
          <a:xfrm>
            <a:off x="523723" y="2915062"/>
            <a:ext cx="10590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ССЫЛКИ</a:t>
            </a:r>
          </a:p>
        </p:txBody>
      </p:sp>
    </p:spTree>
    <p:extLst>
      <p:ext uri="{BB962C8B-B14F-4D97-AF65-F5344CB8AC3E}">
        <p14:creationId xmlns:p14="http://schemas.microsoft.com/office/powerpoint/2010/main" val="2473606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Ссылки на материалы НУГ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6E2535-6910-4870-9FE1-05EB4CD10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46" y="1991201"/>
            <a:ext cx="4734646" cy="4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2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20.01.2025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«Введение в проблематику НУГ.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задач»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Королев Павел Сергеевич,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к.т.н., доцент Департамента электронной инженерии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19DD4-D8DC-44D9-A4C7-D29A8C50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846" y="3689666"/>
            <a:ext cx="822701" cy="8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Иерархия электронных модулей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C82892-F329-4FF7-973D-A9E32E3D96ED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00"/>
          <a:stretch/>
        </p:blipFill>
        <p:spPr bwMode="auto">
          <a:xfrm>
            <a:off x="5186184" y="1020198"/>
            <a:ext cx="6829485" cy="567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2D548808-083B-4B47-975A-6547D70BA8F2}"/>
              </a:ext>
            </a:extLst>
          </p:cNvPr>
          <p:cNvSpPr/>
          <p:nvPr/>
        </p:nvSpPr>
        <p:spPr>
          <a:xfrm>
            <a:off x="4798711" y="4677798"/>
            <a:ext cx="6829485" cy="11600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Монтаж печатных плат в компании АТБ Электроника">
            <a:extLst>
              <a:ext uri="{FF2B5EF4-FFF2-40B4-BE49-F238E27FC236}">
                <a16:creationId xmlns:a16="http://schemas.microsoft.com/office/drawing/2014/main" id="{F3A6DFC4-1694-462B-8405-535906C0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23" y="5101230"/>
            <a:ext cx="2300018" cy="147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EC935E-AB3F-4C81-9F8F-AB10B876BB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27" t="21471" r="6320" b="12413"/>
          <a:stretch/>
        </p:blipFill>
        <p:spPr>
          <a:xfrm>
            <a:off x="585898" y="2120907"/>
            <a:ext cx="3189933" cy="2465173"/>
          </a:xfrm>
          <a:prstGeom prst="rect">
            <a:avLst/>
          </a:prstGeom>
        </p:spPr>
      </p:pic>
      <p:pic>
        <p:nvPicPr>
          <p:cNvPr id="12" name="Picture 8" descr="Подробнее о выходных документах_AD | Altium Designer 21 Техническая  документация">
            <a:extLst>
              <a:ext uri="{FF2B5EF4-FFF2-40B4-BE49-F238E27FC236}">
                <a16:creationId xmlns:a16="http://schemas.microsoft.com/office/drawing/2014/main" id="{DCADEE20-1FF9-4A61-A0FF-98A3CEC4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3" y="5101230"/>
            <a:ext cx="1882911" cy="1480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Существующая проблема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F537B44-C499-4CC2-B212-CE154C494B4F}"/>
              </a:ext>
            </a:extLst>
          </p:cNvPr>
          <p:cNvSpPr/>
          <p:nvPr/>
        </p:nvSpPr>
        <p:spPr>
          <a:xfrm>
            <a:off x="5575739" y="3178953"/>
            <a:ext cx="84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Расчет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C4A17-AB89-4B27-A5FF-3FCF8B469F20}"/>
              </a:ext>
            </a:extLst>
          </p:cNvPr>
          <p:cNvSpPr/>
          <p:nvPr/>
        </p:nvSpPr>
        <p:spPr>
          <a:xfrm>
            <a:off x="1520944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Результаты расчетной оценки показателей надежности электронных модулей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FDBECAC-4DD4-43DC-8EBE-06782C7FAB36}"/>
              </a:ext>
            </a:extLst>
          </p:cNvPr>
          <p:cNvSpPr/>
          <p:nvPr/>
        </p:nvSpPr>
        <p:spPr>
          <a:xfrm>
            <a:off x="8262242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Реальная статистика отказов при эксплуатации электронных модулей</a:t>
            </a:r>
          </a:p>
        </p:txBody>
      </p:sp>
      <p:pic>
        <p:nvPicPr>
          <p:cNvPr id="2050" name="Picture 2" descr="Расчеты – Бесплатные иконки: технологии">
            <a:extLst>
              <a:ext uri="{FF2B5EF4-FFF2-40B4-BE49-F238E27FC236}">
                <a16:creationId xmlns:a16="http://schemas.microsoft.com/office/drawing/2014/main" id="{3776896F-36AE-44FD-9461-6132117BA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16" y="2224783"/>
            <a:ext cx="1028027" cy="10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атистика – Бесплатные иконки: бизнес и финансы">
            <a:extLst>
              <a:ext uri="{FF2B5EF4-FFF2-40B4-BE49-F238E27FC236}">
                <a16:creationId xmlns:a16="http://schemas.microsoft.com/office/drawing/2014/main" id="{5231A11E-7FC9-42AF-AA60-23C10EE1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66" y="2251869"/>
            <a:ext cx="989923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B48A10A4-AFE1-435A-BDBF-A4BCE521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8" y="3966152"/>
            <a:ext cx="1752628" cy="1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3521995-A8D9-4C93-BEE6-953779BB066A}"/>
              </a:ext>
            </a:extLst>
          </p:cNvPr>
          <p:cNvCxnSpPr/>
          <p:nvPr/>
        </p:nvCxnSpPr>
        <p:spPr>
          <a:xfrm>
            <a:off x="5544377" y="2383752"/>
            <a:ext cx="0" cy="13224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07C2140-0051-46C1-A310-88035CF6DD1C}"/>
              </a:ext>
            </a:extLst>
          </p:cNvPr>
          <p:cNvCxnSpPr>
            <a:cxnSpLocks/>
          </p:cNvCxnSpPr>
          <p:nvPr/>
        </p:nvCxnSpPr>
        <p:spPr>
          <a:xfrm flipH="1">
            <a:off x="5529264" y="2612353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16C43EC7-6C44-4D7B-B8B7-EC7A9DA3E8EE}"/>
              </a:ext>
            </a:extLst>
          </p:cNvPr>
          <p:cNvCxnSpPr>
            <a:cxnSpLocks/>
          </p:cNvCxnSpPr>
          <p:nvPr/>
        </p:nvCxnSpPr>
        <p:spPr>
          <a:xfrm flipH="1">
            <a:off x="5529264" y="3482670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1257404-31A3-4A7E-9661-A175DAA2C26B}"/>
              </a:ext>
            </a:extLst>
          </p:cNvPr>
          <p:cNvSpPr/>
          <p:nvPr/>
        </p:nvSpPr>
        <p:spPr>
          <a:xfrm>
            <a:off x="5571501" y="2328297"/>
            <a:ext cx="1086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D35FC3D-8175-42B7-A680-183585D4EC9D}"/>
              </a:ext>
            </a:extLst>
          </p:cNvPr>
          <p:cNvCxnSpPr>
            <a:cxnSpLocks/>
          </p:cNvCxnSpPr>
          <p:nvPr/>
        </p:nvCxnSpPr>
        <p:spPr>
          <a:xfrm>
            <a:off x="6450550" y="2690431"/>
            <a:ext cx="0" cy="7091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60A3798E-0981-468E-BD43-DB590F591612}"/>
              </a:ext>
            </a:extLst>
          </p:cNvPr>
          <p:cNvSpPr/>
          <p:nvPr/>
        </p:nvSpPr>
        <p:spPr>
          <a:xfrm>
            <a:off x="6529014" y="2708757"/>
            <a:ext cx="108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в несколько порядков</a:t>
            </a:r>
          </a:p>
        </p:txBody>
      </p:sp>
      <p:pic>
        <p:nvPicPr>
          <p:cNvPr id="2062" name="Picture 14" descr="Ремонт – Бесплатные иконки: инструменты редактирования">
            <a:extLst>
              <a:ext uri="{FF2B5EF4-FFF2-40B4-BE49-F238E27FC236}">
                <a16:creationId xmlns:a16="http://schemas.microsoft.com/office/drawing/2014/main" id="{7CE94239-8A6E-4FED-BF96-A24FE2E3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36" y="4759205"/>
            <a:ext cx="630382" cy="6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mart tv – Бесплатные иконки: технологии">
            <a:extLst>
              <a:ext uri="{FF2B5EF4-FFF2-40B4-BE49-F238E27FC236}">
                <a16:creationId xmlns:a16="http://schemas.microsoft.com/office/drawing/2014/main" id="{B5ECAF67-BB86-46F1-B68C-9E808B98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63" y="4636764"/>
            <a:ext cx="875932" cy="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72746E5F-1395-4CAA-9051-F6F2CD868B5C}"/>
              </a:ext>
            </a:extLst>
          </p:cNvPr>
          <p:cNvSpPr txBox="1"/>
          <p:nvPr/>
        </p:nvSpPr>
        <p:spPr>
          <a:xfrm>
            <a:off x="3048630" y="5889255"/>
            <a:ext cx="609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достигается целевой уровень надежности из-за наличия недостатков в стратегии ее обеспечения!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0B6A9603-BEC5-478B-91FF-03E7FD21B613}"/>
              </a:ext>
            </a:extLst>
          </p:cNvPr>
          <p:cNvSpPr/>
          <p:nvPr/>
        </p:nvSpPr>
        <p:spPr>
          <a:xfrm>
            <a:off x="1418112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CCB275F-E215-4DAF-941F-C60D89C10C02}"/>
              </a:ext>
            </a:extLst>
          </p:cNvPr>
          <p:cNvSpPr/>
          <p:nvPr/>
        </p:nvSpPr>
        <p:spPr>
          <a:xfrm>
            <a:off x="8147397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E13E55A-D015-4C78-9B46-E2576EB1DDD3}"/>
              </a:ext>
            </a:extLst>
          </p:cNvPr>
          <p:cNvSpPr/>
          <p:nvPr/>
        </p:nvSpPr>
        <p:spPr>
          <a:xfrm rot="16200000">
            <a:off x="4279920" y="2846945"/>
            <a:ext cx="2106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 отказов 1/ч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6B465FEC-50DC-4137-AE9A-F4E708E20651}"/>
              </a:ext>
            </a:extLst>
          </p:cNvPr>
          <p:cNvSpPr/>
          <p:nvPr/>
        </p:nvSpPr>
        <p:spPr>
          <a:xfrm>
            <a:off x="6734581" y="4211190"/>
            <a:ext cx="133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Завышенная оценка надежности!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F3946B-1D9C-41CB-AFB2-4FA91B29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585" y="1037278"/>
            <a:ext cx="1279949" cy="9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" grpId="0" animBg="1"/>
      <p:bldP spid="61" grpId="0" animBg="1"/>
      <p:bldP spid="76" grpId="0"/>
      <p:bldP spid="77" grpId="0"/>
      <p:bldP spid="85" grpId="0"/>
      <p:bldP spid="86" grpId="0"/>
      <p:bldP spid="87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проблемы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BA9A64-866C-4D58-8DCF-C2BC6D0F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33" y="1935781"/>
            <a:ext cx="9645924" cy="47217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BED0AB-A1D1-468A-97FC-4467CE51CE4D}"/>
              </a:ext>
            </a:extLst>
          </p:cNvPr>
          <p:cNvSpPr/>
          <p:nvPr/>
        </p:nvSpPr>
        <p:spPr>
          <a:xfrm>
            <a:off x="171202" y="5899900"/>
            <a:ext cx="1825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Центра исследования надежности RIAC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CA7D1-9549-4066-B14A-AC4DBD17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250" y="3581961"/>
            <a:ext cx="425122" cy="414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CFAC9-2098-403D-BEF3-93B69D29A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24" y="1995054"/>
            <a:ext cx="471539" cy="4657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8F2280-2951-48AC-AC98-B2E8345F7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250" y="2460795"/>
            <a:ext cx="508250" cy="512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736563-06A1-4465-8B71-11E1D4F05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601" y="4062675"/>
            <a:ext cx="466060" cy="4679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0E5293-7353-4F2D-B547-3DC5D2DD7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407" y="4581323"/>
            <a:ext cx="508250" cy="5145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69013B-2086-4782-87CA-0D45B376A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17952">
            <a:off x="3132440" y="5674661"/>
            <a:ext cx="259801" cy="432317"/>
          </a:xfrm>
          <a:prstGeom prst="rect">
            <a:avLst/>
          </a:prstGeom>
        </p:spPr>
      </p:pic>
      <p:pic>
        <p:nvPicPr>
          <p:cNvPr id="1026" name="Picture 2" descr="Корпус для пк на 3д принтере | Пикабу">
            <a:extLst>
              <a:ext uri="{FF2B5EF4-FFF2-40B4-BE49-F238E27FC236}">
                <a16:creationId xmlns:a16="http://schemas.microsoft.com/office/drawing/2014/main" id="{E9980ACD-A505-4F29-AD88-9AB2C5550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4652"/>
          <a:stretch/>
        </p:blipFill>
        <p:spPr bwMode="auto">
          <a:xfrm>
            <a:off x="3485637" y="5050009"/>
            <a:ext cx="725475" cy="62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чество – Бесплатные иконки: маркетинг">
            <a:extLst>
              <a:ext uri="{FF2B5EF4-FFF2-40B4-BE49-F238E27FC236}">
                <a16:creationId xmlns:a16="http://schemas.microsoft.com/office/drawing/2014/main" id="{C124C061-854E-4601-8346-CDC2F946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5" y="2831607"/>
            <a:ext cx="508251" cy="5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4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Существующая методика оценки показателей надежности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EFC10A-C91E-4DB4-82D9-DDBBE7AA4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3"/>
          <a:stretch/>
        </p:blipFill>
        <p:spPr>
          <a:xfrm>
            <a:off x="338835" y="1913111"/>
            <a:ext cx="11514329" cy="4716956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856966D5-7CCA-4A4E-8B4A-813A924FB35B}"/>
              </a:ext>
            </a:extLst>
          </p:cNvPr>
          <p:cNvSpPr/>
          <p:nvPr/>
        </p:nvSpPr>
        <p:spPr>
          <a:xfrm>
            <a:off x="6892007" y="4760926"/>
            <a:ext cx="1753229" cy="8539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78222E8-C58F-400B-BD7E-86742F247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585" y="1447791"/>
            <a:ext cx="1279949" cy="9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Система менеджмента качества">
            <a:extLst>
              <a:ext uri="{FF2B5EF4-FFF2-40B4-BE49-F238E27FC236}">
                <a16:creationId xmlns:a16="http://schemas.microsoft.com/office/drawing/2014/main" id="{1CD7EED2-1558-4B87-8993-F31A1A697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 bwMode="auto">
          <a:xfrm>
            <a:off x="8467372" y="3444595"/>
            <a:ext cx="3541264" cy="32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качества производства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43AAF-D337-4B4C-95CB-2416096C6C65}"/>
              </a:ext>
            </a:extLst>
          </p:cNvPr>
          <p:cNvSpPr txBox="1"/>
          <p:nvPr/>
        </p:nvSpPr>
        <p:spPr>
          <a:xfrm>
            <a:off x="2244407" y="3888406"/>
            <a:ext cx="505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Недостаток: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интегральным и усредненным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 для высоконадежных ЭМ1 прошлого поколения (до 2000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.)!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3B8462-1C09-4C4B-8C1C-8138F39358B2}"/>
              </a:ext>
            </a:extLst>
          </p:cNvPr>
          <p:cNvSpPr/>
          <p:nvPr/>
        </p:nvSpPr>
        <p:spPr>
          <a:xfrm>
            <a:off x="1834197" y="5310369"/>
            <a:ext cx="2741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Положения «РК - …»: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AA90F-D5B2-4613-9B8B-BB1D1142F8F3}"/>
              </a:ext>
            </a:extLst>
          </p:cNvPr>
          <p:cNvSpPr txBox="1"/>
          <p:nvPr/>
        </p:nvSpPr>
        <p:spPr>
          <a:xfrm>
            <a:off x="4400298" y="5279591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7A9CD2-5F9F-4ACF-8DFC-7193E30B923F}"/>
              </a:ext>
            </a:extLst>
          </p:cNvPr>
          <p:cNvSpPr/>
          <p:nvPr/>
        </p:nvSpPr>
        <p:spPr>
          <a:xfrm>
            <a:off x="183364" y="6410675"/>
            <a:ext cx="346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Справочник «Надежность ЭРИ» 2006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FF25EB-756A-4F79-9D70-6EE205815120}"/>
              </a:ext>
            </a:extLst>
          </p:cNvPr>
          <p:cNvSpPr/>
          <p:nvPr/>
        </p:nvSpPr>
        <p:spPr>
          <a:xfrm>
            <a:off x="7278973" y="3074852"/>
            <a:ext cx="4646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Суммарная интенсивность отказов ЭМ0 (ЭРИ)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163BF5-9756-4B4E-A966-C579200006E3}"/>
              </a:ext>
            </a:extLst>
          </p:cNvPr>
          <p:cNvSpPr/>
          <p:nvPr/>
        </p:nvSpPr>
        <p:spPr>
          <a:xfrm>
            <a:off x="2854755" y="3079245"/>
            <a:ext cx="4017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«Коэффициент качества производства»</a:t>
            </a:r>
          </a:p>
        </p:txBody>
      </p:sp>
      <p:sp>
        <p:nvSpPr>
          <p:cNvPr id="21" name="Стрелка вправо 16">
            <a:extLst>
              <a:ext uri="{FF2B5EF4-FFF2-40B4-BE49-F238E27FC236}">
                <a16:creationId xmlns:a16="http://schemas.microsoft.com/office/drawing/2014/main" id="{C9409DE5-9EB7-4211-A89E-CC89E292E0B1}"/>
              </a:ext>
            </a:extLst>
          </p:cNvPr>
          <p:cNvSpPr/>
          <p:nvPr/>
        </p:nvSpPr>
        <p:spPr>
          <a:xfrm rot="7849094">
            <a:off x="6316085" y="2807779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16">
            <a:extLst>
              <a:ext uri="{FF2B5EF4-FFF2-40B4-BE49-F238E27FC236}">
                <a16:creationId xmlns:a16="http://schemas.microsoft.com/office/drawing/2014/main" id="{F27F2720-9BF4-4AB7-B5B8-3AC64AE2FC19}"/>
              </a:ext>
            </a:extLst>
          </p:cNvPr>
          <p:cNvSpPr/>
          <p:nvPr/>
        </p:nvSpPr>
        <p:spPr>
          <a:xfrm rot="3179081">
            <a:off x="7491910" y="2808935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16">
            <a:extLst>
              <a:ext uri="{FF2B5EF4-FFF2-40B4-BE49-F238E27FC236}">
                <a16:creationId xmlns:a16="http://schemas.microsoft.com/office/drawing/2014/main" id="{E863B552-49A5-4B55-B34C-6AD7C69D487A}"/>
              </a:ext>
            </a:extLst>
          </p:cNvPr>
          <p:cNvSpPr/>
          <p:nvPr/>
        </p:nvSpPr>
        <p:spPr>
          <a:xfrm rot="5400000">
            <a:off x="4730646" y="3595009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16">
            <a:extLst>
              <a:ext uri="{FF2B5EF4-FFF2-40B4-BE49-F238E27FC236}">
                <a16:creationId xmlns:a16="http://schemas.microsoft.com/office/drawing/2014/main" id="{9B3C1A27-7974-4625-AF8C-7F437357BA6A}"/>
              </a:ext>
            </a:extLst>
          </p:cNvPr>
          <p:cNvSpPr/>
          <p:nvPr/>
        </p:nvSpPr>
        <p:spPr>
          <a:xfrm rot="5400000">
            <a:off x="4730646" y="4889786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0C1E86-6120-4BA7-866F-809E7E1079E9}"/>
              </a:ext>
            </a:extLst>
          </p:cNvPr>
          <p:cNvSpPr/>
          <p:nvPr/>
        </p:nvSpPr>
        <p:spPr>
          <a:xfrm>
            <a:off x="1806509" y="5682690"/>
            <a:ext cx="4289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КГВС «Мороз-6, 7» и «Климат 8» 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CA7916-E8B7-4348-83D8-0BBD95CB305E}"/>
              </a:ext>
            </a:extLst>
          </p:cNvPr>
          <p:cNvSpPr txBox="1"/>
          <p:nvPr/>
        </p:nvSpPr>
        <p:spPr>
          <a:xfrm>
            <a:off x="5538736" y="5895727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9888E037-3854-477C-AEDC-80D15CC0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68" y="4941389"/>
            <a:ext cx="1033688" cy="10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F01CCBB-99D4-4F5C-BA08-C967D341F461}"/>
              </a:ext>
            </a:extLst>
          </p:cNvPr>
          <p:cNvSpPr/>
          <p:nvPr/>
        </p:nvSpPr>
        <p:spPr>
          <a:xfrm>
            <a:off x="6397916" y="4974589"/>
            <a:ext cx="2025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1. Эффективно ли функционирует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СМК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2. Какой 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для ЭМ1 гражданского назначения?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3. Как оценить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для других уровней ЭМ?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F3F3F7-9AD7-4D5A-8976-A05EF7B8E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417" y="2192152"/>
            <a:ext cx="2192228" cy="551890"/>
          </a:xfrm>
          <a:prstGeom prst="rect">
            <a:avLst/>
          </a:prstGeom>
        </p:spPr>
      </p:pic>
      <p:pic>
        <p:nvPicPr>
          <p:cNvPr id="29" name="Picture 2" descr="Спутник Пространство Коммуникации - Бесплатная векторная графика на Pixabay  - Pixabay">
            <a:extLst>
              <a:ext uri="{FF2B5EF4-FFF2-40B4-BE49-F238E27FC236}">
                <a16:creationId xmlns:a16="http://schemas.microsoft.com/office/drawing/2014/main" id="{7BAC82DB-4A1C-4712-9E11-C7688BAC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1" y="5130203"/>
            <a:ext cx="1120018" cy="5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Танк – Бесплатные иконки: транспорт">
            <a:extLst>
              <a:ext uri="{FF2B5EF4-FFF2-40B4-BE49-F238E27FC236}">
                <a16:creationId xmlns:a16="http://schemas.microsoft.com/office/drawing/2014/main" id="{945E76EF-F42E-4F13-9F72-3D42C541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9" y="5682690"/>
            <a:ext cx="789252" cy="7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 требований к постановкам задач на разработку с помощью архитектурного  проекта - Практические курсы по бизнес-анализу – обучение системных и  бизнес-аналитиков, курсы BABOK">
            <a:extLst>
              <a:ext uri="{FF2B5EF4-FFF2-40B4-BE49-F238E27FC236}">
                <a16:creationId xmlns:a16="http://schemas.microsoft.com/office/drawing/2014/main" id="{76BC2FE0-5742-4168-891C-3641186B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1" y="2242649"/>
            <a:ext cx="1830846" cy="8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ечатные платы — РЕЗОНИТ — Производство и монтаж печатных плат">
            <a:extLst>
              <a:ext uri="{FF2B5EF4-FFF2-40B4-BE49-F238E27FC236}">
                <a16:creationId xmlns:a16="http://schemas.microsoft.com/office/drawing/2014/main" id="{F93A003E-29EF-4D24-B8C8-F58D4DAB3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1418" r="6859" b="6811"/>
          <a:stretch/>
        </p:blipFill>
        <p:spPr bwMode="auto">
          <a:xfrm>
            <a:off x="368127" y="3157165"/>
            <a:ext cx="1937512" cy="1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ребования – Бесплатные иконки: файлы и папки">
            <a:extLst>
              <a:ext uri="{FF2B5EF4-FFF2-40B4-BE49-F238E27FC236}">
                <a16:creationId xmlns:a16="http://schemas.microsoft.com/office/drawing/2014/main" id="{F37B304D-77B7-48C1-A835-665E8AC3A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5396" r="11829" b="4508"/>
          <a:stretch/>
        </p:blipFill>
        <p:spPr bwMode="auto">
          <a:xfrm>
            <a:off x="3624231" y="2101193"/>
            <a:ext cx="681498" cy="7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изогнутая вверх 1">
            <a:extLst>
              <a:ext uri="{FF2B5EF4-FFF2-40B4-BE49-F238E27FC236}">
                <a16:creationId xmlns:a16="http://schemas.microsoft.com/office/drawing/2014/main" id="{8DF5D661-7790-40DE-BC50-5C0CB4C78704}"/>
              </a:ext>
            </a:extLst>
          </p:cNvPr>
          <p:cNvSpPr/>
          <p:nvPr/>
        </p:nvSpPr>
        <p:spPr>
          <a:xfrm rot="16200000">
            <a:off x="4392808" y="2534705"/>
            <a:ext cx="673126" cy="34842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16">
            <a:extLst>
              <a:ext uri="{FF2B5EF4-FFF2-40B4-BE49-F238E27FC236}">
                <a16:creationId xmlns:a16="http://schemas.microsoft.com/office/drawing/2014/main" id="{564056CE-9079-42FF-BA39-E69C2A917D24}"/>
              </a:ext>
            </a:extLst>
          </p:cNvPr>
          <p:cNvSpPr/>
          <p:nvPr/>
        </p:nvSpPr>
        <p:spPr>
          <a:xfrm rot="10433982">
            <a:off x="2476274" y="2473280"/>
            <a:ext cx="837878" cy="15891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16">
            <a:extLst>
              <a:ext uri="{FF2B5EF4-FFF2-40B4-BE49-F238E27FC236}">
                <a16:creationId xmlns:a16="http://schemas.microsoft.com/office/drawing/2014/main" id="{A8FAF670-1EA9-400B-9F3F-36A5AAA46243}"/>
              </a:ext>
            </a:extLst>
          </p:cNvPr>
          <p:cNvSpPr/>
          <p:nvPr/>
        </p:nvSpPr>
        <p:spPr>
          <a:xfrm rot="9352578">
            <a:off x="2084776" y="3035958"/>
            <a:ext cx="1358464" cy="15818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280EE9D5-59E6-4981-8E2F-55177FEE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39" y="1535443"/>
            <a:ext cx="1279949" cy="9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2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9380139" cy="40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Причины неэффективного функционирования СМК на предприятиях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7CDEA1-D0E2-4BFD-BAD2-A5AE2CDFAD46}"/>
              </a:ext>
            </a:extLst>
          </p:cNvPr>
          <p:cNvSpPr/>
          <p:nvPr/>
        </p:nvSpPr>
        <p:spPr>
          <a:xfrm>
            <a:off x="585897" y="2323625"/>
            <a:ext cx="10848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Отстраненность высшего руководства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ISO 9001 реализуются не в полной мере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Некомпетентность в интерпретации требований ISO 9001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(без учета отраслевой специфики)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Непонимание организации СМК подавляющим большинством персонала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Фиктивное «внедрение» СМК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Нарушение этапов процесса сертификации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Невыполнение организацией в полном объеме требований ISO 9001 по обеспечению удовлетворенности потребителей и отсутствие ориентации органов по сертификации на проверку этого требования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Низкая достоверность статистических данных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Недостаточный объем аудиторских проверок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9485C4-7F3D-4A6F-86F0-AC14F751C894}"/>
              </a:ext>
            </a:extLst>
          </p:cNvPr>
          <p:cNvSpPr txBox="1"/>
          <p:nvPr/>
        </p:nvSpPr>
        <p:spPr>
          <a:xfrm>
            <a:off x="621901" y="5410209"/>
            <a:ext cx="1073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статистических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данных </a:t>
            </a:r>
            <a:r>
              <a:rPr lang="ru-RU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оценки «коэффициента качества производства».</a:t>
            </a:r>
          </a:p>
          <a:p>
            <a:pPr algn="just"/>
            <a:r>
              <a:rPr lang="ru-RU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расширять объем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экспертных оценок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последовательный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 полноты выполнения необходимых требований (мероприятий).</a:t>
            </a:r>
          </a:p>
        </p:txBody>
      </p:sp>
      <p:pic>
        <p:nvPicPr>
          <p:cNvPr id="4098" name="Picture 2" descr="Фон внимание (54 фото) » Фоны и обои для рабочего стола. Картинки для  заставки на телефон">
            <a:extLst>
              <a:ext uri="{FF2B5EF4-FFF2-40B4-BE49-F238E27FC236}">
                <a16:creationId xmlns:a16="http://schemas.microsoft.com/office/drawing/2014/main" id="{942F470F-EEC7-40BB-8366-D6D81EF89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2935" r="38060" b="3570"/>
          <a:stretch/>
        </p:blipFill>
        <p:spPr bwMode="auto">
          <a:xfrm>
            <a:off x="11062965" y="5329961"/>
            <a:ext cx="371653" cy="9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3D3EF3E-77CF-4B98-B94F-E7A10FC3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11" y="1294802"/>
            <a:ext cx="2072612" cy="7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менеджмента качества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D3EF3E-77CF-4B98-B94F-E7A10FC3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11" y="1294802"/>
            <a:ext cx="2072612" cy="7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5467D62-D9CD-4648-B39F-73B5F89BA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75" y="1861709"/>
            <a:ext cx="4848140" cy="4858569"/>
          </a:xfrm>
          <a:prstGeom prst="rect">
            <a:avLst/>
          </a:prstGeom>
        </p:spPr>
      </p:pic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CEEC8ECF-BB83-4332-8117-2ECD0819BA80}"/>
              </a:ext>
            </a:extLst>
          </p:cNvPr>
          <p:cNvCxnSpPr>
            <a:cxnSpLocks/>
          </p:cNvCxnSpPr>
          <p:nvPr/>
        </p:nvCxnSpPr>
        <p:spPr>
          <a:xfrm>
            <a:off x="5530952" y="2940803"/>
            <a:ext cx="1479334" cy="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9662D62-4644-4AAD-BE0B-8B5231B62563}"/>
              </a:ext>
            </a:extLst>
          </p:cNvPr>
          <p:cNvSpPr/>
          <p:nvPr/>
        </p:nvSpPr>
        <p:spPr>
          <a:xfrm>
            <a:off x="7010286" y="2762365"/>
            <a:ext cx="4280443" cy="3693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требований потребителей и стремление превзойти их ожидания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BF33FF0-11F9-40DA-B9BD-09648444917B}"/>
              </a:ext>
            </a:extLst>
          </p:cNvPr>
          <p:cNvCxnSpPr>
            <a:cxnSpLocks/>
          </p:cNvCxnSpPr>
          <p:nvPr/>
        </p:nvCxnSpPr>
        <p:spPr>
          <a:xfrm>
            <a:off x="5530952" y="3436768"/>
            <a:ext cx="1479334" cy="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6CCD1FD9-E1E8-4614-B45F-701B3040C81B}"/>
              </a:ext>
            </a:extLst>
          </p:cNvPr>
          <p:cNvSpPr/>
          <p:nvPr/>
        </p:nvSpPr>
        <p:spPr>
          <a:xfrm>
            <a:off x="7010286" y="3258330"/>
            <a:ext cx="4280443" cy="3693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Единство цели и направления деятельности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EEB88656-A190-4278-9821-C9EDB4DFEA7D}"/>
              </a:ext>
            </a:extLst>
          </p:cNvPr>
          <p:cNvCxnSpPr>
            <a:cxnSpLocks/>
          </p:cNvCxnSpPr>
          <p:nvPr/>
        </p:nvCxnSpPr>
        <p:spPr>
          <a:xfrm>
            <a:off x="5530952" y="3918652"/>
            <a:ext cx="1479334" cy="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673F0D92-2DB4-4475-89B4-F34465CB1CA0}"/>
              </a:ext>
            </a:extLst>
          </p:cNvPr>
          <p:cNvSpPr/>
          <p:nvPr/>
        </p:nvSpPr>
        <p:spPr>
          <a:xfrm>
            <a:off x="7010286" y="3740214"/>
            <a:ext cx="4280443" cy="3693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Компетентность персонала для создания ценности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2B33B695-B5BB-455F-AFD1-34EEB3DF732E}"/>
              </a:ext>
            </a:extLst>
          </p:cNvPr>
          <p:cNvCxnSpPr>
            <a:cxnSpLocks/>
          </p:cNvCxnSpPr>
          <p:nvPr/>
        </p:nvCxnSpPr>
        <p:spPr>
          <a:xfrm>
            <a:off x="5530952" y="4414617"/>
            <a:ext cx="1479334" cy="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D80F74A-5B47-487A-90C1-391E964E837D}"/>
              </a:ext>
            </a:extLst>
          </p:cNvPr>
          <p:cNvSpPr/>
          <p:nvPr/>
        </p:nvSpPr>
        <p:spPr>
          <a:xfrm>
            <a:off x="7010286" y="4236179"/>
            <a:ext cx="4280443" cy="3693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последовательных и прогнозируемых результатов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FE3D00F6-08AF-4412-8C8D-883934786983}"/>
              </a:ext>
            </a:extLst>
          </p:cNvPr>
          <p:cNvCxnSpPr>
            <a:cxnSpLocks/>
          </p:cNvCxnSpPr>
          <p:nvPr/>
        </p:nvCxnSpPr>
        <p:spPr>
          <a:xfrm>
            <a:off x="5530952" y="4909020"/>
            <a:ext cx="1479334" cy="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CC303A8F-50A6-4BFE-AB99-8DBC507F4793}"/>
              </a:ext>
            </a:extLst>
          </p:cNvPr>
          <p:cNvSpPr/>
          <p:nvPr/>
        </p:nvSpPr>
        <p:spPr>
          <a:xfrm>
            <a:off x="7010286" y="4730582"/>
            <a:ext cx="4280443" cy="3693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Уровни осуществления деятельности (полнота выполнения)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3823A636-9BB3-4B14-ABC2-EF2A4EC9E61D}"/>
              </a:ext>
            </a:extLst>
          </p:cNvPr>
          <p:cNvCxnSpPr>
            <a:cxnSpLocks/>
          </p:cNvCxnSpPr>
          <p:nvPr/>
        </p:nvCxnSpPr>
        <p:spPr>
          <a:xfrm>
            <a:off x="5530952" y="5381357"/>
            <a:ext cx="1479334" cy="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44BE2873-745E-4496-B9B9-CE2D8C1BD6D3}"/>
              </a:ext>
            </a:extLst>
          </p:cNvPr>
          <p:cNvSpPr/>
          <p:nvPr/>
        </p:nvSpPr>
        <p:spPr>
          <a:xfrm>
            <a:off x="7010286" y="5202919"/>
            <a:ext cx="4280443" cy="3693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Решения, основанные на анализе статистических и оценке экспертных данных</a:t>
            </a: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FBF18CA3-CDD9-4D82-8483-00D84C621A9E}"/>
              </a:ext>
            </a:extLst>
          </p:cNvPr>
          <p:cNvCxnSpPr>
            <a:cxnSpLocks/>
          </p:cNvCxnSpPr>
          <p:nvPr/>
        </p:nvCxnSpPr>
        <p:spPr>
          <a:xfrm>
            <a:off x="5537254" y="5885983"/>
            <a:ext cx="1479334" cy="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52F55BF-1AAF-491E-963F-2A00B2FAF68F}"/>
              </a:ext>
            </a:extLst>
          </p:cNvPr>
          <p:cNvSpPr/>
          <p:nvPr/>
        </p:nvSpPr>
        <p:spPr>
          <a:xfrm>
            <a:off x="7016588" y="5707545"/>
            <a:ext cx="4280443" cy="3693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Взаимоотношение с поставщиками</a:t>
            </a:r>
          </a:p>
        </p:txBody>
      </p:sp>
    </p:spTree>
    <p:extLst>
      <p:ext uri="{BB962C8B-B14F-4D97-AF65-F5344CB8AC3E}">
        <p14:creationId xmlns:p14="http://schemas.microsoft.com/office/powerpoint/2010/main" val="94692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10815</TotalTime>
  <Words>1721</Words>
  <Application>Microsoft Office PowerPoint</Application>
  <PresentationFormat>Широкоэкранный</PresentationFormat>
  <Paragraphs>237</Paragraphs>
  <Slides>26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HSE Sans</vt:lpstr>
      <vt:lpstr>Times New Roman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  <vt:lpstr>Презентация PowerPoint</vt:lpstr>
      <vt:lpstr>Иерархия электронных модулей</vt:lpstr>
      <vt:lpstr>Существующая проблема</vt:lpstr>
      <vt:lpstr>Подтверждение проблемы</vt:lpstr>
      <vt:lpstr>Существующая методика оценки показателей надежности</vt:lpstr>
      <vt:lpstr>Коэффициент качества производства</vt:lpstr>
      <vt:lpstr>Причины неэффективного функционирования СМК на предприятиях </vt:lpstr>
      <vt:lpstr>Принципы менеджмента качества. Изменения</vt:lpstr>
      <vt:lpstr>Стадии жизненного цикла ЭМ</vt:lpstr>
      <vt:lpstr>Структура иностранных опросников</vt:lpstr>
      <vt:lpstr>Онтология разработанного опросника</vt:lpstr>
      <vt:lpstr>Принцип предлагаемого аудита</vt:lpstr>
      <vt:lpstr>Взаимосвязь СМК и СМН с показателями надежности</vt:lpstr>
      <vt:lpstr>Принцип предлагаемого аудита</vt:lpstr>
      <vt:lpstr>Результат Ка / Ктп</vt:lpstr>
      <vt:lpstr>Презентация PowerPoint</vt:lpstr>
      <vt:lpstr>Цель исследования</vt:lpstr>
      <vt:lpstr>Задачи исследования</vt:lpstr>
      <vt:lpstr>Задачи исследования</vt:lpstr>
      <vt:lpstr>Презентация PowerPoint</vt:lpstr>
      <vt:lpstr>Приоритеты</vt:lpstr>
      <vt:lpstr>Организация работы НУГ. Структура коллектива и функции</vt:lpstr>
      <vt:lpstr>Презентация PowerPoint</vt:lpstr>
      <vt:lpstr>Ссылки на материалы НУГ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490</cp:revision>
  <cp:lastPrinted>2021-11-11T13:08:42Z</cp:lastPrinted>
  <dcterms:created xsi:type="dcterms:W3CDTF">2021-11-11T08:52:47Z</dcterms:created>
  <dcterms:modified xsi:type="dcterms:W3CDTF">2025-01-22T19:28:59Z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