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Arial Narrow"/>
      <p:regular r:id="rId16"/>
      <p:bold r:id="rId17"/>
      <p:italic r:id="rId18"/>
      <p:boldItalic r:id="rId19"/>
    </p:embeddedFont>
    <p:embeddedFont>
      <p:font typeface="Roboto Condensed"/>
      <p:regular r:id="rId20"/>
      <p:bold r:id="rId21"/>
      <p:italic r:id="rId22"/>
      <p:boldItalic r:id="rId23"/>
    </p:embeddedFont>
    <p:embeddedFont>
      <p:font typeface="Roboto Condensed Medium"/>
      <p:regular r:id="rId24"/>
      <p:bold r:id="rId25"/>
      <p:italic r:id="rId26"/>
      <p:boldItalic r:id="rId27"/>
    </p:embeddedFont>
    <p:embeddedFont>
      <p:font typeface="Carli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regular.fntdata"/><Relationship Id="rId22" Type="http://schemas.openxmlformats.org/officeDocument/2006/relationships/font" Target="fonts/RobotoCondensed-italic.fntdata"/><Relationship Id="rId21" Type="http://schemas.openxmlformats.org/officeDocument/2006/relationships/font" Target="fonts/RobotoCondensed-bold.fntdata"/><Relationship Id="rId24" Type="http://schemas.openxmlformats.org/officeDocument/2006/relationships/font" Target="fonts/RobotoCondensedMedium-regular.fntdata"/><Relationship Id="rId23" Type="http://schemas.openxmlformats.org/officeDocument/2006/relationships/font" Target="fonts/RobotoCondense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CondensedMedium-italic.fntdata"/><Relationship Id="rId25" Type="http://schemas.openxmlformats.org/officeDocument/2006/relationships/font" Target="fonts/RobotoCondensedMedium-bold.fntdata"/><Relationship Id="rId28" Type="http://schemas.openxmlformats.org/officeDocument/2006/relationships/font" Target="fonts/Carlito-regular.fntdata"/><Relationship Id="rId27" Type="http://schemas.openxmlformats.org/officeDocument/2006/relationships/font" Target="fonts/RobotoCondensedMedium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arli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arlito-boldItalic.fntdata"/><Relationship Id="rId30" Type="http://schemas.openxmlformats.org/officeDocument/2006/relationships/font" Target="fonts/Carlit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ArialNarrow-bold.fntdata"/><Relationship Id="rId16" Type="http://schemas.openxmlformats.org/officeDocument/2006/relationships/font" Target="fonts/ArialNarrow-regular.fntdata"/><Relationship Id="rId19" Type="http://schemas.openxmlformats.org/officeDocument/2006/relationships/font" Target="fonts/ArialNarrow-boldItalic.fntdata"/><Relationship Id="rId18" Type="http://schemas.openxmlformats.org/officeDocument/2006/relationships/font" Target="fonts/ArialNarrow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14e876e1f1_2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4" name="Google Shape;164;g314e876e1f1_2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14e876e1f1_0_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4" name="Google Shape;174;g314e876e1f1_0_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75" name="Google Shape;175;g314e876e1f1_0_1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314e876e1f1_0_1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314e876e1f1_0_1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8" name="Google Shape;178;g314e876e1f1_0_1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4e876e1f1_0_9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2" name="Google Shape;192;g314e876e1f1_0_9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93" name="Google Shape;193;g314e876e1f1_0_96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314e876e1f1_0_96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314e876e1f1_0_96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6" name="Google Shape;196;g314e876e1f1_0_96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14e876e1f1_0_83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8" name="Google Shape;208;g314e876e1f1_0_83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09" name="Google Shape;209;g314e876e1f1_0_835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314e876e1f1_0_835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314e876e1f1_0_835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2" name="Google Shape;212;g314e876e1f1_0_835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14e876e1f1_0_55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4" name="Google Shape;224;g314e876e1f1_0_55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5" name="Google Shape;225;g314e876e1f1_0_557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314e876e1f1_0_557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‹#›</a:t>
            </a:r>
            <a:endParaRPr/>
          </a:p>
        </p:txBody>
      </p:sp>
      <p:sp>
        <p:nvSpPr>
          <p:cNvPr id="227" name="Google Shape;227;g314e876e1f1_0_557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8" name="Google Shape;228;g314e876e1f1_0_557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14e876e1f1_0_37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6" name="Google Shape;236;g314e876e1f1_0_37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7" name="Google Shape;237;g314e876e1f1_0_372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314e876e1f1_0_372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‹#›</a:t>
            </a:r>
            <a:endParaRPr/>
          </a:p>
        </p:txBody>
      </p:sp>
      <p:sp>
        <p:nvSpPr>
          <p:cNvPr id="239" name="Google Shape;239;g314e876e1f1_0_372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0" name="Google Shape;240;g314e876e1f1_0_372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14e876e1f1_0_28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9" name="Google Shape;249;g314e876e1f1_0_28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50" name="Google Shape;250;g314e876e1f1_0_282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314e876e1f1_0_282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‹#›</a:t>
            </a:r>
            <a:endParaRPr/>
          </a:p>
        </p:txBody>
      </p:sp>
      <p:sp>
        <p:nvSpPr>
          <p:cNvPr id="252" name="Google Shape;252;g314e876e1f1_0_282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3" name="Google Shape;253;g314e876e1f1_0_282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14e876e1f1_0_18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1" name="Google Shape;261;g314e876e1f1_0_18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62" name="Google Shape;262;g314e876e1f1_0_189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314e876e1f1_0_18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‹#›</a:t>
            </a:r>
            <a:endParaRPr/>
          </a:p>
        </p:txBody>
      </p:sp>
      <p:sp>
        <p:nvSpPr>
          <p:cNvPr id="264" name="Google Shape;264;g314e876e1f1_0_189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5" name="Google Shape;265;g314e876e1f1_0_189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14e876e1f1_2_2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6" name="Google Shape;276;g314e876e1f1_2_2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51" name="Google Shape;5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899" y="348272"/>
            <a:ext cx="336207" cy="336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13"/>
          <p:cNvCxnSpPr/>
          <p:nvPr/>
        </p:nvCxnSpPr>
        <p:spPr>
          <a:xfrm>
            <a:off x="2474015" y="348272"/>
            <a:ext cx="0" cy="4395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" name="Google Shape;53;p13"/>
          <p:cNvCxnSpPr/>
          <p:nvPr/>
        </p:nvCxnSpPr>
        <p:spPr>
          <a:xfrm>
            <a:off x="4574562" y="348272"/>
            <a:ext cx="0" cy="4395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" name="Google Shape;54;p13"/>
          <p:cNvCxnSpPr/>
          <p:nvPr/>
        </p:nvCxnSpPr>
        <p:spPr>
          <a:xfrm>
            <a:off x="7707811" y="348272"/>
            <a:ext cx="0" cy="4395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" name="Google Shape;55;p13"/>
          <p:cNvSpPr txBox="1"/>
          <p:nvPr/>
        </p:nvSpPr>
        <p:spPr>
          <a:xfrm>
            <a:off x="7807651" y="399209"/>
            <a:ext cx="504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b="0" i="0" lang="ru" sz="15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5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8732901" y="348272"/>
            <a:ext cx="0" cy="4395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" name="Google Shape;57;p13"/>
          <p:cNvSpPr/>
          <p:nvPr>
            <p:ph idx="2" type="pic"/>
          </p:nvPr>
        </p:nvSpPr>
        <p:spPr>
          <a:xfrm>
            <a:off x="5013490" y="1085842"/>
            <a:ext cx="3243900" cy="3243900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58" name="Google Shape;58;p13"/>
          <p:cNvSpPr txBox="1"/>
          <p:nvPr>
            <p:ph type="title"/>
          </p:nvPr>
        </p:nvSpPr>
        <p:spPr>
          <a:xfrm>
            <a:off x="439424" y="1085843"/>
            <a:ext cx="39342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439423" y="1784747"/>
            <a:ext cx="3934200" cy="25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3" type="body"/>
          </p:nvPr>
        </p:nvSpPr>
        <p:spPr>
          <a:xfrm>
            <a:off x="857767" y="405678"/>
            <a:ext cx="14262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4" type="body"/>
          </p:nvPr>
        </p:nvSpPr>
        <p:spPr>
          <a:xfrm>
            <a:off x="2594372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5" type="body"/>
          </p:nvPr>
        </p:nvSpPr>
        <p:spPr>
          <a:xfrm>
            <a:off x="4694919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circle with white text&#10;&#10;Description automatically generated with low confidence" id="64" name="Google Shape;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394" y="721630"/>
            <a:ext cx="664875" cy="664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4"/>
          <p:cNvCxnSpPr/>
          <p:nvPr/>
        </p:nvCxnSpPr>
        <p:spPr>
          <a:xfrm>
            <a:off x="4567659" y="739002"/>
            <a:ext cx="0" cy="6303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14"/>
          <p:cNvCxnSpPr/>
          <p:nvPr/>
        </p:nvCxnSpPr>
        <p:spPr>
          <a:xfrm>
            <a:off x="6481936" y="739002"/>
            <a:ext cx="0" cy="6303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14"/>
          <p:cNvCxnSpPr/>
          <p:nvPr/>
        </p:nvCxnSpPr>
        <p:spPr>
          <a:xfrm>
            <a:off x="8384285" y="739002"/>
            <a:ext cx="0" cy="6303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" name="Google Shape;68;p14"/>
          <p:cNvSpPr txBox="1"/>
          <p:nvPr>
            <p:ph type="title"/>
          </p:nvPr>
        </p:nvSpPr>
        <p:spPr>
          <a:xfrm>
            <a:off x="770975" y="1803503"/>
            <a:ext cx="5725500" cy="1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1556210" y="890881"/>
            <a:ext cx="28866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4694565" y="880372"/>
            <a:ext cx="1708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3" type="body"/>
          </p:nvPr>
        </p:nvSpPr>
        <p:spPr>
          <a:xfrm>
            <a:off x="6590040" y="880372"/>
            <a:ext cx="16632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4" type="body"/>
          </p:nvPr>
        </p:nvSpPr>
        <p:spPr>
          <a:xfrm>
            <a:off x="770975" y="3618686"/>
            <a:ext cx="57189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74" name="Google Shape;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899" y="348272"/>
            <a:ext cx="336207" cy="336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5"/>
          <p:cNvCxnSpPr/>
          <p:nvPr/>
        </p:nvCxnSpPr>
        <p:spPr>
          <a:xfrm>
            <a:off x="2474015" y="348272"/>
            <a:ext cx="0" cy="4395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" name="Google Shape;76;p15"/>
          <p:cNvCxnSpPr/>
          <p:nvPr/>
        </p:nvCxnSpPr>
        <p:spPr>
          <a:xfrm>
            <a:off x="4574562" y="348272"/>
            <a:ext cx="0" cy="4395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" name="Google Shape;77;p15"/>
          <p:cNvCxnSpPr/>
          <p:nvPr/>
        </p:nvCxnSpPr>
        <p:spPr>
          <a:xfrm>
            <a:off x="7707811" y="348272"/>
            <a:ext cx="0" cy="4395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" name="Google Shape;78;p15"/>
          <p:cNvSpPr txBox="1"/>
          <p:nvPr/>
        </p:nvSpPr>
        <p:spPr>
          <a:xfrm>
            <a:off x="7807651" y="399209"/>
            <a:ext cx="504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b="0" i="0" lang="ru" sz="15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5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" name="Google Shape;79;p15"/>
          <p:cNvCxnSpPr/>
          <p:nvPr/>
        </p:nvCxnSpPr>
        <p:spPr>
          <a:xfrm>
            <a:off x="8732901" y="348272"/>
            <a:ext cx="0" cy="4395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39340" y="1085299"/>
            <a:ext cx="829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2" type="body"/>
          </p:nvPr>
        </p:nvSpPr>
        <p:spPr>
          <a:xfrm>
            <a:off x="439341" y="4304392"/>
            <a:ext cx="51183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5"/>
          <p:cNvSpPr/>
          <p:nvPr>
            <p:ph idx="3" type="tbl"/>
          </p:nvPr>
        </p:nvSpPr>
        <p:spPr>
          <a:xfrm>
            <a:off x="439340" y="1488057"/>
            <a:ext cx="8294100" cy="26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4" type="body"/>
          </p:nvPr>
        </p:nvSpPr>
        <p:spPr>
          <a:xfrm>
            <a:off x="857767" y="405678"/>
            <a:ext cx="14262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5" type="body"/>
          </p:nvPr>
        </p:nvSpPr>
        <p:spPr>
          <a:xfrm>
            <a:off x="2594372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6" type="body"/>
          </p:nvPr>
        </p:nvSpPr>
        <p:spPr>
          <a:xfrm>
            <a:off x="4694919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18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61156" y="1453357"/>
            <a:ext cx="38862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20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2286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117" name="Google Shape;117;p21"/>
          <p:cNvSpPr txBox="1"/>
          <p:nvPr>
            <p:ph idx="2" type="body"/>
          </p:nvPr>
        </p:nvSpPr>
        <p:spPr>
          <a:xfrm>
            <a:off x="23241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118" name="Google Shape;118;p21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228600" y="767556"/>
            <a:ext cx="20202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124" name="Google Shape;124;p22"/>
          <p:cNvSpPr txBox="1"/>
          <p:nvPr>
            <p:ph idx="2" type="body"/>
          </p:nvPr>
        </p:nvSpPr>
        <p:spPr>
          <a:xfrm>
            <a:off x="228600" y="1087438"/>
            <a:ext cx="2020200" cy="19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125" name="Google Shape;125;p22"/>
          <p:cNvSpPr txBox="1"/>
          <p:nvPr>
            <p:ph idx="3" type="body"/>
          </p:nvPr>
        </p:nvSpPr>
        <p:spPr>
          <a:xfrm>
            <a:off x="2322513" y="767556"/>
            <a:ext cx="20208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126" name="Google Shape;126;p22"/>
          <p:cNvSpPr txBox="1"/>
          <p:nvPr>
            <p:ph idx="4" type="body"/>
          </p:nvPr>
        </p:nvSpPr>
        <p:spPr>
          <a:xfrm>
            <a:off x="2322513" y="1087438"/>
            <a:ext cx="2020800" cy="19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127" name="Google Shape;127;p22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228600" y="136525"/>
            <a:ext cx="15042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1787525" y="136525"/>
            <a:ext cx="25560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38" name="Google Shape;138;p24"/>
          <p:cNvSpPr txBox="1"/>
          <p:nvPr>
            <p:ph idx="2" type="body"/>
          </p:nvPr>
        </p:nvSpPr>
        <p:spPr>
          <a:xfrm>
            <a:off x="228600" y="717550"/>
            <a:ext cx="15042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39" name="Google Shape;139;p24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896144" y="2400300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4" name="Google Shape;144;p25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896144" y="2683669"/>
            <a:ext cx="2743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46" name="Google Shape;146;p25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7" name="Google Shape;147;p25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 rot="5400000">
            <a:off x="1154550" y="-125850"/>
            <a:ext cx="2262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52" name="Google Shape;152;p26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3" name="Google Shape;153;p26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4" name="Google Shape;154;p26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 rot="5400000">
            <a:off x="2366100" y="1085919"/>
            <a:ext cx="2925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 rot="5400000">
            <a:off x="270600" y="95319"/>
            <a:ext cx="2925900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9" name="Google Shape;159;p27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60" name="Google Shape;160;p27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7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7.png"/><Relationship Id="rId5" Type="http://schemas.openxmlformats.org/officeDocument/2006/relationships/image" Target="../media/image7.jpg"/><Relationship Id="rId6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7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7.png"/><Relationship Id="rId5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7.png"/><Relationship Id="rId5" Type="http://schemas.openxmlformats.org/officeDocument/2006/relationships/image" Target="../media/image23.png"/><Relationship Id="rId6" Type="http://schemas.openxmlformats.org/officeDocument/2006/relationships/image" Target="../media/image20.png"/><Relationship Id="rId7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770975" y="1675500"/>
            <a:ext cx="7662900" cy="1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None/>
            </a:pPr>
            <a:r>
              <a:rPr lang="ru" sz="2100">
                <a:solidFill>
                  <a:srgbClr val="0F2C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 НУГ №24-00-017</a:t>
            </a:r>
            <a:endParaRPr sz="2100">
              <a:solidFill>
                <a:srgbClr val="0F2C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None/>
            </a:pPr>
            <a:r>
              <a:rPr b="1" lang="ru" sz="2700">
                <a:solidFill>
                  <a:srgbClr val="0F2C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1" lang="ru" sz="1900">
                <a:solidFill>
                  <a:srgbClr val="0F2C6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Подходы к параллелизации моделирования сценариев движения подключенного и беспилотного транспорта на различных уровнях масштаба</a:t>
            </a:r>
            <a:r>
              <a:rPr lang="ru" sz="2100">
                <a:solidFill>
                  <a:srgbClr val="0F2C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endParaRPr sz="2100">
              <a:solidFill>
                <a:srgbClr val="0F2C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1541528" y="862346"/>
            <a:ext cx="28866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100">
                <a:solidFill>
                  <a:srgbClr val="0F2C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Московский институт электроники и математики им. А.Н. Тихонова</a:t>
            </a:r>
            <a:endParaRPr sz="1100">
              <a:solidFill>
                <a:srgbClr val="0F2C6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500"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168" name="Google Shape;168;p29"/>
          <p:cNvSpPr txBox="1"/>
          <p:nvPr>
            <p:ph idx="3" type="body"/>
          </p:nvPr>
        </p:nvSpPr>
        <p:spPr>
          <a:xfrm>
            <a:off x="7148508" y="851836"/>
            <a:ext cx="16632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900"/>
              <a:buFont typeface="Arial"/>
              <a:buNone/>
            </a:pPr>
            <a:r>
              <a:rPr lang="ru" sz="1200">
                <a:latin typeface="Roboto Condensed"/>
                <a:ea typeface="Roboto Condensed"/>
                <a:cs typeface="Roboto Condensed"/>
                <a:sym typeface="Roboto Condensed"/>
              </a:rPr>
              <a:t>Москва 2024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9" name="Google Shape;169;p29"/>
          <p:cNvSpPr/>
          <p:nvPr/>
        </p:nvSpPr>
        <p:spPr>
          <a:xfrm>
            <a:off x="4428065" y="627074"/>
            <a:ext cx="423600" cy="918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9"/>
          <p:cNvSpPr/>
          <p:nvPr/>
        </p:nvSpPr>
        <p:spPr>
          <a:xfrm>
            <a:off x="6159204" y="699252"/>
            <a:ext cx="423600" cy="918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9"/>
          <p:cNvSpPr/>
          <p:nvPr/>
        </p:nvSpPr>
        <p:spPr>
          <a:xfrm>
            <a:off x="8010144" y="665226"/>
            <a:ext cx="423600" cy="918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/>
          <p:nvPr/>
        </p:nvSpPr>
        <p:spPr>
          <a:xfrm>
            <a:off x="0" y="-2230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Icon  Description automatically generated" id="181" name="Google Shape;181;p30"/>
          <p:cNvSpPr/>
          <p:nvPr/>
        </p:nvSpPr>
        <p:spPr>
          <a:xfrm>
            <a:off x="387990" y="348300"/>
            <a:ext cx="335880" cy="335880"/>
          </a:xfrm>
          <a:custGeom>
            <a:rect b="b" l="l" r="r" t="t"/>
            <a:pathLst>
              <a:path extrusionOk="0" h="671760" w="671760">
                <a:moveTo>
                  <a:pt x="0" y="0"/>
                </a:moveTo>
                <a:lnTo>
                  <a:pt x="671760" y="0"/>
                </a:lnTo>
                <a:lnTo>
                  <a:pt x="671760" y="671760"/>
                </a:lnTo>
                <a:lnTo>
                  <a:pt x="0" y="671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30"/>
          <p:cNvSpPr/>
          <p:nvPr/>
        </p:nvSpPr>
        <p:spPr>
          <a:xfrm>
            <a:off x="3340350" y="1100600"/>
            <a:ext cx="5462979" cy="3374261"/>
          </a:xfrm>
          <a:custGeom>
            <a:rect b="b" l="l" r="r" t="t"/>
            <a:pathLst>
              <a:path extrusionOk="0" h="6748521" w="10980863">
                <a:moveTo>
                  <a:pt x="0" y="0"/>
                </a:moveTo>
                <a:lnTo>
                  <a:pt x="10980863" y="0"/>
                </a:lnTo>
                <a:lnTo>
                  <a:pt x="10980863" y="6748521"/>
                </a:lnTo>
                <a:lnTo>
                  <a:pt x="0" y="6748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30"/>
          <p:cNvSpPr txBox="1"/>
          <p:nvPr/>
        </p:nvSpPr>
        <p:spPr>
          <a:xfrm>
            <a:off x="7807590" y="365993"/>
            <a:ext cx="743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184" name="Google Shape;184;p30"/>
          <p:cNvSpPr txBox="1"/>
          <p:nvPr/>
        </p:nvSpPr>
        <p:spPr>
          <a:xfrm>
            <a:off x="832410" y="310200"/>
            <a:ext cx="6875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F2C68"/>
                </a:solidFill>
              </a:rPr>
              <a:t>Актуальность</a:t>
            </a:r>
            <a:endParaRPr sz="700"/>
          </a:p>
        </p:txBody>
      </p:sp>
      <p:sp>
        <p:nvSpPr>
          <p:cNvPr id="185" name="Google Shape;185;p30"/>
          <p:cNvSpPr txBox="1"/>
          <p:nvPr/>
        </p:nvSpPr>
        <p:spPr>
          <a:xfrm>
            <a:off x="138850" y="1100600"/>
            <a:ext cx="3000300" cy="3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100"/>
              <a:buFont typeface="Times New Roman"/>
              <a:buAutoNum type="arabicParenR"/>
            </a:pPr>
            <a:r>
              <a:rPr lang="ru" sz="1100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Государственные органы и технологические компании активно заинтересованы в развитии интеллектуальных транспортных систем (ИТС) с использованием подключенного беспилотного транспорта.</a:t>
            </a:r>
            <a:endParaRPr sz="1100"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100"/>
              <a:buFont typeface="Times New Roman"/>
              <a:buAutoNum type="arabicParenR"/>
            </a:pPr>
            <a:r>
              <a:rPr lang="ru" sz="1100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Использование алгоритмов CoP и CDA для решения задач транспортной системы:</a:t>
            </a:r>
            <a:endParaRPr sz="1100"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100"/>
              <a:buFont typeface="Times New Roman"/>
              <a:buChar char="●"/>
            </a:pPr>
            <a:r>
              <a:rPr lang="ru" sz="1100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 эффективности перевозок</a:t>
            </a:r>
            <a:endParaRPr sz="1100"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100"/>
              <a:buFont typeface="Times New Roman"/>
              <a:buChar char="●"/>
            </a:pPr>
            <a:r>
              <a:rPr lang="ru" sz="1100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Увеличение доступности транспортных услуг</a:t>
            </a:r>
            <a:endParaRPr sz="1100"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100"/>
              <a:buFont typeface="Times New Roman"/>
              <a:buChar char="●"/>
            </a:pPr>
            <a:r>
              <a:rPr lang="ru" sz="1100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Снижение задержек</a:t>
            </a:r>
            <a:endParaRPr sz="1100"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100"/>
              <a:buFont typeface="Times New Roman"/>
              <a:buChar char="●"/>
            </a:pPr>
            <a:r>
              <a:rPr lang="ru" sz="1100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Уменьшение вредных выбросов</a:t>
            </a:r>
            <a:endParaRPr sz="1100"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30"/>
          <p:cNvSpPr txBox="1"/>
          <p:nvPr/>
        </p:nvSpPr>
        <p:spPr>
          <a:xfrm>
            <a:off x="7354073" y="2499950"/>
            <a:ext cx="1102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rgbClr val="0F2C68"/>
                </a:solidFill>
                <a:latin typeface="Carlito"/>
                <a:ea typeface="Carlito"/>
                <a:cs typeface="Carlito"/>
                <a:sym typeface="Carlito"/>
              </a:rPr>
              <a:t>.</a:t>
            </a:r>
            <a:endParaRPr sz="700"/>
          </a:p>
        </p:txBody>
      </p:sp>
      <p:sp>
        <p:nvSpPr>
          <p:cNvPr id="187" name="Google Shape;187;p30"/>
          <p:cNvSpPr txBox="1"/>
          <p:nvPr/>
        </p:nvSpPr>
        <p:spPr>
          <a:xfrm>
            <a:off x="23200" y="1618250"/>
            <a:ext cx="25353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132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0"/>
          <p:cNvSpPr txBox="1"/>
          <p:nvPr/>
        </p:nvSpPr>
        <p:spPr>
          <a:xfrm>
            <a:off x="59625" y="2244075"/>
            <a:ext cx="27075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23200" y="2644900"/>
            <a:ext cx="23076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Icon  Description automatically generated" id="199" name="Google Shape;199;p31"/>
          <p:cNvSpPr/>
          <p:nvPr/>
        </p:nvSpPr>
        <p:spPr>
          <a:xfrm>
            <a:off x="387990" y="348300"/>
            <a:ext cx="335880" cy="335880"/>
          </a:xfrm>
          <a:custGeom>
            <a:rect b="b" l="l" r="r" t="t"/>
            <a:pathLst>
              <a:path extrusionOk="0" h="671760" w="671760">
                <a:moveTo>
                  <a:pt x="0" y="0"/>
                </a:moveTo>
                <a:lnTo>
                  <a:pt x="671760" y="0"/>
                </a:lnTo>
                <a:lnTo>
                  <a:pt x="671760" y="671760"/>
                </a:lnTo>
                <a:lnTo>
                  <a:pt x="0" y="671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31"/>
          <p:cNvSpPr/>
          <p:nvPr/>
        </p:nvSpPr>
        <p:spPr>
          <a:xfrm>
            <a:off x="627867" y="684180"/>
            <a:ext cx="5268160" cy="2222505"/>
          </a:xfrm>
          <a:custGeom>
            <a:rect b="b" l="l" r="r" t="t"/>
            <a:pathLst>
              <a:path extrusionOk="0" h="4445010" w="10536320">
                <a:moveTo>
                  <a:pt x="0" y="0"/>
                </a:moveTo>
                <a:lnTo>
                  <a:pt x="10536320" y="0"/>
                </a:lnTo>
                <a:lnTo>
                  <a:pt x="10536320" y="4445010"/>
                </a:lnTo>
                <a:lnTo>
                  <a:pt x="0" y="44450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31"/>
          <p:cNvSpPr/>
          <p:nvPr/>
        </p:nvSpPr>
        <p:spPr>
          <a:xfrm>
            <a:off x="3400304" y="2621835"/>
            <a:ext cx="5476111" cy="2310234"/>
          </a:xfrm>
          <a:custGeom>
            <a:rect b="b" l="l" r="r" t="t"/>
            <a:pathLst>
              <a:path extrusionOk="0" h="4620468" w="10952221">
                <a:moveTo>
                  <a:pt x="0" y="0"/>
                </a:moveTo>
                <a:lnTo>
                  <a:pt x="10952221" y="0"/>
                </a:lnTo>
                <a:lnTo>
                  <a:pt x="10952221" y="4620468"/>
                </a:lnTo>
                <a:lnTo>
                  <a:pt x="0" y="46204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31"/>
          <p:cNvSpPr txBox="1"/>
          <p:nvPr/>
        </p:nvSpPr>
        <p:spPr>
          <a:xfrm>
            <a:off x="832410" y="310200"/>
            <a:ext cx="6875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F2C68"/>
                </a:solidFill>
              </a:rPr>
              <a:t>Актуальность</a:t>
            </a:r>
            <a:endParaRPr sz="700"/>
          </a:p>
        </p:txBody>
      </p:sp>
      <p:sp>
        <p:nvSpPr>
          <p:cNvPr id="203" name="Google Shape;203;p31"/>
          <p:cNvSpPr txBox="1"/>
          <p:nvPr/>
        </p:nvSpPr>
        <p:spPr>
          <a:xfrm>
            <a:off x="7354073" y="2499950"/>
            <a:ext cx="1102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rgbClr val="0F2C68"/>
                </a:solidFill>
                <a:latin typeface="Carlito"/>
                <a:ea typeface="Carlito"/>
                <a:cs typeface="Carlito"/>
                <a:sym typeface="Carlito"/>
              </a:rPr>
              <a:t>.</a:t>
            </a:r>
            <a:endParaRPr sz="700"/>
          </a:p>
        </p:txBody>
      </p:sp>
      <p:sp>
        <p:nvSpPr>
          <p:cNvPr id="204" name="Google Shape;204;p31"/>
          <p:cNvSpPr txBox="1"/>
          <p:nvPr/>
        </p:nvSpPr>
        <p:spPr>
          <a:xfrm>
            <a:off x="322400" y="3003450"/>
            <a:ext cx="2887200" cy="20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Для масштабного моделирования сценариев дорожного движения требуется параллельное моделирование, что позволит эффективно анализировать взаимодействие различных элементов системы.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6414850" y="1098900"/>
            <a:ext cx="20106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нынешнее время существует множество запросов от различных компаний, которые просят моделировать сотни автомобилей.</a:t>
            </a:r>
            <a:endParaRPr sz="1200"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/>
          <p:nvPr/>
        </p:nvSpPr>
        <p:spPr>
          <a:xfrm>
            <a:off x="0" y="5390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Icon  Description automatically generated" id="215" name="Google Shape;215;p32"/>
          <p:cNvSpPr/>
          <p:nvPr/>
        </p:nvSpPr>
        <p:spPr>
          <a:xfrm>
            <a:off x="387990" y="348300"/>
            <a:ext cx="335880" cy="335880"/>
          </a:xfrm>
          <a:custGeom>
            <a:rect b="b" l="l" r="r" t="t"/>
            <a:pathLst>
              <a:path extrusionOk="0" h="671760" w="671760">
                <a:moveTo>
                  <a:pt x="0" y="0"/>
                </a:moveTo>
                <a:lnTo>
                  <a:pt x="671760" y="0"/>
                </a:lnTo>
                <a:lnTo>
                  <a:pt x="671760" y="671760"/>
                </a:lnTo>
                <a:lnTo>
                  <a:pt x="0" y="671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32"/>
          <p:cNvSpPr/>
          <p:nvPr/>
        </p:nvSpPr>
        <p:spPr>
          <a:xfrm>
            <a:off x="595286" y="1144580"/>
            <a:ext cx="873315" cy="635600"/>
          </a:xfrm>
          <a:custGeom>
            <a:rect b="b" l="l" r="r" t="t"/>
            <a:pathLst>
              <a:path extrusionOk="0" h="1271200" w="1746629">
                <a:moveTo>
                  <a:pt x="0" y="0"/>
                </a:moveTo>
                <a:lnTo>
                  <a:pt x="1746629" y="0"/>
                </a:lnTo>
                <a:lnTo>
                  <a:pt x="1746629" y="1271200"/>
                </a:lnTo>
                <a:lnTo>
                  <a:pt x="0" y="127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32"/>
          <p:cNvSpPr/>
          <p:nvPr/>
        </p:nvSpPr>
        <p:spPr>
          <a:xfrm>
            <a:off x="527479" y="2198253"/>
            <a:ext cx="941130" cy="662320"/>
          </a:xfrm>
          <a:custGeom>
            <a:rect b="b" l="l" r="r" t="t"/>
            <a:pathLst>
              <a:path extrusionOk="0" h="1324640" w="1882260">
                <a:moveTo>
                  <a:pt x="0" y="0"/>
                </a:moveTo>
                <a:lnTo>
                  <a:pt x="1882260" y="0"/>
                </a:lnTo>
                <a:lnTo>
                  <a:pt x="1882260" y="1324640"/>
                </a:lnTo>
                <a:lnTo>
                  <a:pt x="0" y="1324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32"/>
          <p:cNvSpPr/>
          <p:nvPr/>
        </p:nvSpPr>
        <p:spPr>
          <a:xfrm>
            <a:off x="595286" y="3476325"/>
            <a:ext cx="749364" cy="749364"/>
          </a:xfrm>
          <a:custGeom>
            <a:rect b="b" l="l" r="r" t="t"/>
            <a:pathLst>
              <a:path extrusionOk="0" h="1498727" w="1498727">
                <a:moveTo>
                  <a:pt x="0" y="0"/>
                </a:moveTo>
                <a:lnTo>
                  <a:pt x="1498727" y="0"/>
                </a:lnTo>
                <a:lnTo>
                  <a:pt x="1498727" y="1498727"/>
                </a:lnTo>
                <a:lnTo>
                  <a:pt x="0" y="14987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32"/>
          <p:cNvSpPr txBox="1"/>
          <p:nvPr/>
        </p:nvSpPr>
        <p:spPr>
          <a:xfrm>
            <a:off x="819720" y="332340"/>
            <a:ext cx="6875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800" u="none" cap="none" strike="noStrike">
                <a:solidFill>
                  <a:srgbClr val="0F2C68"/>
                </a:solidFill>
                <a:latin typeface="Arial"/>
                <a:ea typeface="Arial"/>
                <a:cs typeface="Arial"/>
                <a:sym typeface="Arial"/>
              </a:rPr>
              <a:t>Задачи</a:t>
            </a:r>
            <a:endParaRPr sz="700"/>
          </a:p>
        </p:txBody>
      </p:sp>
      <p:sp>
        <p:nvSpPr>
          <p:cNvPr id="220" name="Google Shape;220;p32"/>
          <p:cNvSpPr txBox="1"/>
          <p:nvPr/>
        </p:nvSpPr>
        <p:spPr>
          <a:xfrm>
            <a:off x="1694340" y="1104134"/>
            <a:ext cx="6658500" cy="23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dk2"/>
                </a:solidFill>
              </a:rPr>
              <a:t>Разработка модуля параллельного моделирования для симуляторов беспилотного транспорта (OpenCDA, CARLA)</a:t>
            </a:r>
            <a:r>
              <a:rPr lang="ru" sz="1100">
                <a:solidFill>
                  <a:schemeClr val="dk2"/>
                </a:solidFill>
              </a:rPr>
              <a:t>: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ru" sz="1100">
                <a:solidFill>
                  <a:schemeClr val="dk2"/>
                </a:solidFill>
              </a:rPr>
              <a:t>Параллелизация для клиентов (беспилотных автомобилей) в рамках одной сцены.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ru" sz="1100">
                <a:solidFill>
                  <a:schemeClr val="dk2"/>
                </a:solidFill>
              </a:rPr>
              <a:t>Параллелизация для серверов (отдельных сцен) для моделирования крупномасштабных сцен. </a:t>
            </a:r>
            <a:endParaRPr sz="1100">
              <a:solidFill>
                <a:schemeClr val="dk2"/>
              </a:solidFill>
            </a:endParaRPr>
          </a:p>
          <a:p>
            <a:pPr indent="-2984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AutoNum type="alphaLcPeriod"/>
            </a:pPr>
            <a:r>
              <a:rPr lang="ru" sz="1100">
                <a:solidFill>
                  <a:schemeClr val="dk2"/>
                </a:solidFill>
              </a:rPr>
              <a:t>Реализация буферных зон по краям смежных сцен для синхронизации объектов.</a:t>
            </a:r>
            <a:endParaRPr sz="11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dk2"/>
                </a:solidFill>
              </a:rPr>
              <a:t>Разработка модуля параллельного моделирования для симуляторов подключенного транспорта (Artery, OMNeT++)</a:t>
            </a:r>
            <a:r>
              <a:rPr lang="ru" sz="1100">
                <a:solidFill>
                  <a:schemeClr val="dk2"/>
                </a:solidFill>
              </a:rPr>
              <a:t>: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ru" sz="1100">
                <a:solidFill>
                  <a:schemeClr val="dk2"/>
                </a:solidFill>
              </a:rPr>
              <a:t>Параллелизация вычислений в симуляторе OMNeT++ для моделирования подключенного транспорта.</a:t>
            </a:r>
            <a:endParaRPr sz="1500">
              <a:solidFill>
                <a:srgbClr val="102D69"/>
              </a:solidFill>
              <a:latin typeface="Carlito"/>
              <a:ea typeface="Carlito"/>
              <a:cs typeface="Carlito"/>
              <a:sym typeface="Carlito"/>
            </a:endParaRPr>
          </a:p>
        </p:txBody>
      </p:sp>
      <p:sp>
        <p:nvSpPr>
          <p:cNvPr id="221" name="Google Shape;221;p32"/>
          <p:cNvSpPr txBox="1"/>
          <p:nvPr/>
        </p:nvSpPr>
        <p:spPr>
          <a:xfrm>
            <a:off x="1712063" y="3245313"/>
            <a:ext cx="6221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02D69"/>
              </a:solidFill>
              <a:latin typeface="Carlito"/>
              <a:ea typeface="Carlito"/>
              <a:cs typeface="Carlito"/>
              <a:sym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Icon  Description automatically generated" id="231" name="Google Shape;231;p33"/>
          <p:cNvSpPr/>
          <p:nvPr/>
        </p:nvSpPr>
        <p:spPr>
          <a:xfrm>
            <a:off x="387990" y="348300"/>
            <a:ext cx="335880" cy="335880"/>
          </a:xfrm>
          <a:custGeom>
            <a:rect b="b" l="l" r="r" t="t"/>
            <a:pathLst>
              <a:path extrusionOk="0" h="671760" w="671760">
                <a:moveTo>
                  <a:pt x="0" y="0"/>
                </a:moveTo>
                <a:lnTo>
                  <a:pt x="671760" y="0"/>
                </a:lnTo>
                <a:lnTo>
                  <a:pt x="671760" y="671760"/>
                </a:lnTo>
                <a:lnTo>
                  <a:pt x="0" y="671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33"/>
          <p:cNvSpPr/>
          <p:nvPr/>
        </p:nvSpPr>
        <p:spPr>
          <a:xfrm>
            <a:off x="507803" y="816077"/>
            <a:ext cx="8199795" cy="3511348"/>
          </a:xfrm>
          <a:custGeom>
            <a:rect b="b" l="l" r="r" t="t"/>
            <a:pathLst>
              <a:path extrusionOk="0" h="7022696" w="16399590">
                <a:moveTo>
                  <a:pt x="0" y="0"/>
                </a:moveTo>
                <a:lnTo>
                  <a:pt x="16399590" y="0"/>
                </a:lnTo>
                <a:lnTo>
                  <a:pt x="16399590" y="7022696"/>
                </a:lnTo>
                <a:lnTo>
                  <a:pt x="0" y="7022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33"/>
          <p:cNvSpPr txBox="1"/>
          <p:nvPr/>
        </p:nvSpPr>
        <p:spPr>
          <a:xfrm>
            <a:off x="832410" y="310200"/>
            <a:ext cx="6875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F2C68"/>
                </a:solidFill>
              </a:rPr>
              <a:t>Архитектура многоуровневого моделирования </a:t>
            </a:r>
            <a:endParaRPr sz="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Icon  Description automatically generated" id="243" name="Google Shape;243;p34"/>
          <p:cNvSpPr/>
          <p:nvPr/>
        </p:nvSpPr>
        <p:spPr>
          <a:xfrm>
            <a:off x="387990" y="348300"/>
            <a:ext cx="335880" cy="335880"/>
          </a:xfrm>
          <a:custGeom>
            <a:rect b="b" l="l" r="r" t="t"/>
            <a:pathLst>
              <a:path extrusionOk="0" h="671760" w="671760">
                <a:moveTo>
                  <a:pt x="0" y="0"/>
                </a:moveTo>
                <a:lnTo>
                  <a:pt x="671760" y="0"/>
                </a:lnTo>
                <a:lnTo>
                  <a:pt x="671760" y="671760"/>
                </a:lnTo>
                <a:lnTo>
                  <a:pt x="0" y="671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34"/>
          <p:cNvSpPr txBox="1"/>
          <p:nvPr/>
        </p:nvSpPr>
        <p:spPr>
          <a:xfrm>
            <a:off x="832410" y="310200"/>
            <a:ext cx="6875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F2C68"/>
                </a:solidFill>
              </a:rPr>
              <a:t>Параллелизация для серверов и клиентов </a:t>
            </a:r>
            <a:endParaRPr sz="700"/>
          </a:p>
        </p:txBody>
      </p:sp>
      <p:sp>
        <p:nvSpPr>
          <p:cNvPr id="245" name="Google Shape;245;p34"/>
          <p:cNvSpPr txBox="1"/>
          <p:nvPr/>
        </p:nvSpPr>
        <p:spPr>
          <a:xfrm>
            <a:off x="351750" y="3519300"/>
            <a:ext cx="8047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02D69"/>
                </a:solidFill>
                <a:highlight>
                  <a:schemeClr val="lt1"/>
                </a:highlight>
              </a:rPr>
              <a:t>Распределение ресурсов и синхронизация работы вычислительных устройств, на которых запущены отдельные сцены.</a:t>
            </a:r>
            <a:endParaRPr>
              <a:solidFill>
                <a:srgbClr val="102D69"/>
              </a:solidFill>
              <a:highlight>
                <a:schemeClr val="lt1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02D69"/>
              </a:solidFill>
              <a:highlight>
                <a:schemeClr val="lt1"/>
              </a:highlight>
            </a:endParaRPr>
          </a:p>
        </p:txBody>
      </p:sp>
      <p:pic>
        <p:nvPicPr>
          <p:cNvPr id="246" name="Google Shape;24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6000" y="905350"/>
            <a:ext cx="5533500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Icon  Description automatically generated" id="256" name="Google Shape;256;p35"/>
          <p:cNvSpPr/>
          <p:nvPr/>
        </p:nvSpPr>
        <p:spPr>
          <a:xfrm>
            <a:off x="387990" y="348300"/>
            <a:ext cx="335880" cy="335880"/>
          </a:xfrm>
          <a:custGeom>
            <a:rect b="b" l="l" r="r" t="t"/>
            <a:pathLst>
              <a:path extrusionOk="0" h="671760" w="671760">
                <a:moveTo>
                  <a:pt x="0" y="0"/>
                </a:moveTo>
                <a:lnTo>
                  <a:pt x="671760" y="0"/>
                </a:lnTo>
                <a:lnTo>
                  <a:pt x="671760" y="671760"/>
                </a:lnTo>
                <a:lnTo>
                  <a:pt x="0" y="671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35"/>
          <p:cNvSpPr txBox="1"/>
          <p:nvPr/>
        </p:nvSpPr>
        <p:spPr>
          <a:xfrm>
            <a:off x="832410" y="310200"/>
            <a:ext cx="6875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800" u="none" cap="none" strike="noStrike">
                <a:solidFill>
                  <a:srgbClr val="0F2C68"/>
                </a:solidFill>
                <a:latin typeface="Arial"/>
                <a:ea typeface="Arial"/>
                <a:cs typeface="Arial"/>
                <a:sym typeface="Arial"/>
              </a:rPr>
              <a:t>Архитектура </a:t>
            </a:r>
            <a:r>
              <a:rPr lang="ru" sz="1800">
                <a:solidFill>
                  <a:srgbClr val="0F2C68"/>
                </a:solidFill>
              </a:rPr>
              <a:t>параллельного моделирования</a:t>
            </a:r>
            <a:endParaRPr sz="700"/>
          </a:p>
        </p:txBody>
      </p:sp>
      <p:pic>
        <p:nvPicPr>
          <p:cNvPr id="258" name="Google Shape;25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800" y="726222"/>
            <a:ext cx="7516400" cy="3691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Icon  Description automatically generated" id="268" name="Google Shape;268;p36"/>
          <p:cNvSpPr/>
          <p:nvPr/>
        </p:nvSpPr>
        <p:spPr>
          <a:xfrm>
            <a:off x="387990" y="348300"/>
            <a:ext cx="335880" cy="335880"/>
          </a:xfrm>
          <a:custGeom>
            <a:rect b="b" l="l" r="r" t="t"/>
            <a:pathLst>
              <a:path extrusionOk="0" h="671760" w="671760">
                <a:moveTo>
                  <a:pt x="0" y="0"/>
                </a:moveTo>
                <a:lnTo>
                  <a:pt x="671760" y="0"/>
                </a:lnTo>
                <a:lnTo>
                  <a:pt x="671760" y="671760"/>
                </a:lnTo>
                <a:lnTo>
                  <a:pt x="0" y="671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36"/>
          <p:cNvSpPr txBox="1"/>
          <p:nvPr/>
        </p:nvSpPr>
        <p:spPr>
          <a:xfrm>
            <a:off x="832410" y="310200"/>
            <a:ext cx="6875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F2C68"/>
                </a:solidFill>
              </a:rPr>
              <a:t>Концепция</a:t>
            </a:r>
            <a:r>
              <a:rPr b="0" i="0" lang="ru" sz="1800" u="none" cap="none" strike="noStrike">
                <a:solidFill>
                  <a:srgbClr val="0F2C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800">
                <a:solidFill>
                  <a:srgbClr val="0F2C68"/>
                </a:solidFill>
              </a:rPr>
              <a:t>параллельного моделирования</a:t>
            </a:r>
            <a:endParaRPr sz="700"/>
          </a:p>
        </p:txBody>
      </p:sp>
      <p:pic>
        <p:nvPicPr>
          <p:cNvPr id="270" name="Google Shape;27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738" y="787875"/>
            <a:ext cx="4448175" cy="24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3746" y="2361675"/>
            <a:ext cx="3270275" cy="88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13750" y="1286163"/>
            <a:ext cx="3348375" cy="77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6"/>
          <p:cNvSpPr txBox="1"/>
          <p:nvPr/>
        </p:nvSpPr>
        <p:spPr>
          <a:xfrm>
            <a:off x="351750" y="3519300"/>
            <a:ext cx="8047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02D69"/>
                </a:solidFill>
                <a:highlight>
                  <a:schemeClr val="lt1"/>
                </a:highlight>
              </a:rPr>
              <a:t>Объекты в буферной зоне должны присутствовать в обеих сценах и быть синхронизированы.</a:t>
            </a:r>
            <a:endParaRPr>
              <a:solidFill>
                <a:srgbClr val="102D69"/>
              </a:solidFill>
              <a:highlight>
                <a:schemeClr val="lt1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02D69"/>
                </a:solidFill>
                <a:highlight>
                  <a:schemeClr val="lt1"/>
                </a:highlight>
              </a:rPr>
              <a:t>Также необходимо, чтобы данный подход был реализован и для подключенного транспорта.</a:t>
            </a:r>
            <a:endParaRPr>
              <a:solidFill>
                <a:srgbClr val="102D69"/>
              </a:solidFill>
              <a:highlight>
                <a:schemeClr val="lt1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02D69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/>
          <p:nvPr/>
        </p:nvSpPr>
        <p:spPr>
          <a:xfrm>
            <a:off x="440475" y="779450"/>
            <a:ext cx="8364900" cy="4452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98425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Таким образом, мы получим:</a:t>
            </a:r>
            <a:endParaRPr b="1" sz="16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98425" rtl="0" algn="just">
              <a:spcBef>
                <a:spcPts val="1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Clr>
                <a:srgbClr val="102D69"/>
              </a:buClr>
              <a:buSzPts val="1300"/>
              <a:buFont typeface="Times New Roman"/>
              <a:buAutoNum type="arabicPeriod"/>
            </a:pPr>
            <a:r>
              <a:rPr lang="ru" sz="1300">
                <a:solidFill>
                  <a:srgbClr val="102D6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Разработанный модуль параллельного моделирования должен учитывать буферную зону между отдельными сценами сценария.</a:t>
            </a:r>
            <a:endParaRPr sz="1300"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1300"/>
              <a:buFont typeface="Times New Roman"/>
              <a:buAutoNum type="arabicPeriod"/>
            </a:pPr>
            <a:r>
              <a:rPr lang="ru" sz="1300">
                <a:solidFill>
                  <a:srgbClr val="102D6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Модуль параллельного моделирования должен дублировать объекты во время нахождения в буферной зоне (объект существует на обеих сценах).</a:t>
            </a:r>
            <a:endParaRPr sz="1300"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1300"/>
              <a:buFont typeface="Times New Roman"/>
              <a:buAutoNum type="arabicPeriod"/>
            </a:pPr>
            <a:r>
              <a:rPr lang="ru" sz="1300">
                <a:solidFill>
                  <a:srgbClr val="102D6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Во время нахождения в буферной зоне управление дублированными объектами в различных сценах (и на различных уровнях детализации) синхронизировано.</a:t>
            </a:r>
            <a:endParaRPr sz="1300"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1300"/>
              <a:buFont typeface="Times New Roman"/>
              <a:buAutoNum type="arabicPeriod"/>
            </a:pPr>
            <a:r>
              <a:rPr lang="ru" sz="1300">
                <a:solidFill>
                  <a:srgbClr val="102D6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Cхема параллелизации будет использоваться для соединения нескольких больших сцен, а внутри одной сцены  будет сделана параллелизация для клиентов</a:t>
            </a:r>
            <a:endParaRPr sz="1300"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1300"/>
              <a:buFont typeface="Times New Roman"/>
              <a:buAutoNum type="arabicPeriod"/>
            </a:pPr>
            <a:r>
              <a:rPr lang="ru" sz="1300">
                <a:solidFill>
                  <a:srgbClr val="102D6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Для симуляторов беспилотного и подключенного транспорта должна быть организована аналогичная логика работы (для CV объектами также являются сигналы).</a:t>
            </a:r>
            <a:endParaRPr sz="1300"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1300"/>
              <a:buFont typeface="Times New Roman"/>
              <a:buAutoNum type="arabicPeriod"/>
            </a:pPr>
            <a:r>
              <a:rPr lang="ru" sz="1300">
                <a:solidFill>
                  <a:srgbClr val="102D6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Проведено моделирование выбранных сценариев дорожного движения с учетом обмена данными между различными пространственными сценами.</a:t>
            </a:r>
            <a:endParaRPr b="1" sz="16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37"/>
          <p:cNvSpPr/>
          <p:nvPr/>
        </p:nvSpPr>
        <p:spPr>
          <a:xfrm>
            <a:off x="4433534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7"/>
          <p:cNvSpPr/>
          <p:nvPr/>
        </p:nvSpPr>
        <p:spPr>
          <a:xfrm>
            <a:off x="7603631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7"/>
          <p:cNvSpPr/>
          <p:nvPr/>
        </p:nvSpPr>
        <p:spPr>
          <a:xfrm>
            <a:off x="8656549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7"/>
          <p:cNvSpPr/>
          <p:nvPr/>
        </p:nvSpPr>
        <p:spPr>
          <a:xfrm>
            <a:off x="2410276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