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71" r:id="rId5"/>
    <p:sldId id="299" r:id="rId6"/>
    <p:sldId id="272" r:id="rId7"/>
    <p:sldId id="296" r:id="rId8"/>
    <p:sldId id="295" r:id="rId9"/>
    <p:sldId id="297" r:id="rId10"/>
    <p:sldId id="298" r:id="rId11"/>
    <p:sldId id="300" r:id="rId12"/>
    <p:sldId id="301" r:id="rId13"/>
    <p:sldId id="302" r:id="rId14"/>
    <p:sldId id="303" r:id="rId15"/>
    <p:sldId id="285" r:id="rId16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  <p:cmAuthor id="2" name="Саша" initials="С" lastIdx="1" clrIdx="1">
    <p:extLst>
      <p:ext uri="{19B8F6BF-5375-455C-9EA6-DF929625EA0E}">
        <p15:presenceInfo xmlns:p15="http://schemas.microsoft.com/office/powerpoint/2012/main" userId="Саш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1F3D"/>
    <a:srgbClr val="244999"/>
    <a:srgbClr val="102D69"/>
    <a:srgbClr val="029C63"/>
    <a:srgbClr val="96628C"/>
    <a:srgbClr val="11A0D7"/>
    <a:srgbClr val="CD5A5A"/>
    <a:srgbClr val="FFD746"/>
    <a:srgbClr val="0E2D69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55" autoAdjust="0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240" y="62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11/26/2024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11/26/2024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7" y="2404670"/>
            <a:ext cx="10069120" cy="1978323"/>
          </a:xfrm>
        </p:spPr>
        <p:txBody>
          <a:bodyPr>
            <a:normAutofit/>
          </a:bodyPr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Департамент компьютерной инженерии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 2024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7967" y="4824914"/>
            <a:ext cx="5725258" cy="1061536"/>
          </a:xfrm>
        </p:spPr>
        <p:txBody>
          <a:bodyPr>
            <a:normAutofit/>
          </a:bodyPr>
          <a:lstStyle/>
          <a:p>
            <a:r>
              <a:rPr lang="ru-RU" dirty="0"/>
              <a:t>Научной семинар НУГ</a:t>
            </a:r>
          </a:p>
          <a:p>
            <a:endParaRPr lang="ru-RU" dirty="0"/>
          </a:p>
          <a:p>
            <a:r>
              <a:rPr lang="ru-RU" dirty="0"/>
              <a:t>Докладчик: ассистент Степанянц Виталий Гургенович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190336"/>
            <a:ext cx="9698745" cy="77702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Последние усовершенствования </a:t>
            </a:r>
            <a:r>
              <a:rPr lang="en-US" sz="3200" dirty="0"/>
              <a:t>V2X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11099791" cy="443371"/>
          </a:xfrm>
        </p:spPr>
        <p:txBody>
          <a:bodyPr>
            <a:noAutofit/>
          </a:bodyPr>
          <a:lstStyle/>
          <a:p>
            <a:r>
              <a:rPr lang="ru-RU" sz="1600" dirty="0"/>
              <a:t>В настоящее время в разработке находится стандарт 3GPP </a:t>
            </a:r>
            <a:r>
              <a:rPr lang="ru-RU" sz="1600" dirty="0" err="1"/>
              <a:t>Release</a:t>
            </a:r>
            <a:r>
              <a:rPr lang="ru-RU" sz="1600" dirty="0"/>
              <a:t> 18.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Усовершенствования </a:t>
            </a:r>
            <a:r>
              <a:rPr lang="en-US" dirty="0"/>
              <a:t>C-V2X</a:t>
            </a:r>
            <a:endParaRPr lang="ru-RU" dirty="0"/>
          </a:p>
        </p:txBody>
      </p:sp>
      <p:pic>
        <p:nvPicPr>
          <p:cNvPr id="9" name="Рисунок 8" descr="Sensors 23 02261 g001">
            <a:extLst>
              <a:ext uri="{FF2B5EF4-FFF2-40B4-BE49-F238E27FC236}">
                <a16:creationId xmlns:a16="http://schemas.microsoft.com/office/drawing/2014/main" id="{0407B170-559B-4E70-9CE5-A5196372B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739" y="2200868"/>
            <a:ext cx="8960519" cy="4126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1589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190336"/>
            <a:ext cx="9698745" cy="77702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Использование технологий </a:t>
            </a:r>
            <a:r>
              <a:rPr lang="en-US" sz="3200" dirty="0"/>
              <a:t>6G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9" y="1757497"/>
            <a:ext cx="4664832" cy="4559599"/>
          </a:xfrm>
        </p:spPr>
        <p:txBody>
          <a:bodyPr>
            <a:noAutofit/>
          </a:bodyPr>
          <a:lstStyle/>
          <a:p>
            <a:r>
              <a:rPr lang="ru-RU" sz="1600" dirty="0"/>
              <a:t>Сети V2X на базе 5G NR могут оказаться неспособными удовлетворить широкому спектру требований и вариантов использования. Ожидается, что значительный сдвиг начнется с недавно предложенной сети беспроводной связи 6G, целью которой является объединение наземных и нескольких внеземных сетей связи, таких как спутниковые сети и сети связи с БПЛА (беспилотными летательными аппаратами). Это позволит создать по-настоящему интеллектуальные и повсеместные системы V2X со значительно повышенной надежностью и безопасностью, чрезвычайно высокими скоростями передачи данных (например, терабит в секунду) и массовым и сверхбыстрым беспроводным доступом (с задержкой до миллисекунд при подключении миллиардов устройств связи), а также намного более интеллектуальными, долговечными и экологичными (с точки зрения энергоэффективности).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6G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7023269-85D3-454F-8967-23F803D71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266" y="1757497"/>
            <a:ext cx="6166835" cy="436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88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90336"/>
            <a:ext cx="5245560" cy="77702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Способы связи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11020204" cy="4559599"/>
          </a:xfrm>
        </p:spPr>
        <p:txBody>
          <a:bodyPr>
            <a:noAutofit/>
          </a:bodyPr>
          <a:lstStyle/>
          <a:p>
            <a:r>
              <a:rPr lang="ru-RU" sz="1600" b="1" dirty="0"/>
              <a:t>Связь V2X включает в себя спектр способов связи, каждый из которых служит определенной, но взаимосвязанной цели в рамках более широкого транспортного контекста. К этим способам относятся:</a:t>
            </a:r>
          </a:p>
          <a:p>
            <a:r>
              <a:rPr lang="ru-RU" sz="1600" dirty="0"/>
              <a:t>I.	Связь между транспортными средствами (V2V - Vehicle-</a:t>
            </a:r>
            <a:r>
              <a:rPr lang="ru-RU" sz="1600" dirty="0" err="1"/>
              <a:t>to</a:t>
            </a:r>
            <a:r>
              <a:rPr lang="ru-RU" sz="1600" dirty="0"/>
              <a:t>-Vehicle): Обеспечивает прямую связь между транспортными средствами, позволяя им обмениваться такой информацией, как скорость, местоположение и траектория движения. Связь V2V является основой приложений для совместного вождения и систем предотвращения столкновений, позволяющих транспортным средствам предвидеть потенциальные опасности и реагировать на них в режиме реального времени.</a:t>
            </a:r>
          </a:p>
          <a:p>
            <a:r>
              <a:rPr lang="ru-RU" sz="1600" dirty="0"/>
              <a:t>II.	Связь транспортного средства с инфраструктурой (V2I - Vehicle-</a:t>
            </a:r>
            <a:r>
              <a:rPr lang="ru-RU" sz="1600" dirty="0" err="1"/>
              <a:t>to</a:t>
            </a:r>
            <a:r>
              <a:rPr lang="ru-RU" sz="1600" dirty="0"/>
              <a:t>-Infrastructure): Облегчает взаимодействие между транспортными средствами и придорожной инфраструктурой, такой как светофоры, дорожные знаки и пункты взимания платы. Связь V2I позволяет транспортным средствам получать доступ к данным о дорожном движении в режиме реального времени, получать информацию о сигналах светофора и оптимизировать планирование маршрута, тем самым улучшая транспортный поток и сокращая заторы.</a:t>
            </a:r>
          </a:p>
          <a:p>
            <a:r>
              <a:rPr lang="ru-RU" sz="1600" dirty="0"/>
              <a:t>III.	Связь между транспортными средствами и пешеходами (V2P - Vehicle-</a:t>
            </a:r>
            <a:r>
              <a:rPr lang="ru-RU" sz="1600" dirty="0" err="1"/>
              <a:t>to</a:t>
            </a:r>
            <a:r>
              <a:rPr lang="ru-RU" sz="1600" dirty="0"/>
              <a:t>-</a:t>
            </a:r>
            <a:r>
              <a:rPr lang="ru-RU" sz="1600" dirty="0" err="1"/>
              <a:t>Pedestrian</a:t>
            </a:r>
            <a:r>
              <a:rPr lang="ru-RU" sz="1600" dirty="0"/>
              <a:t>): обеспечивает связь между транспортными средствами и пешеходами, велосипедистами или другими уязвимыми участниками дорожного движения. V2P-связь повышает безопасность пешеходов, предупреждая водителей и пешеходов о потенциальной опасности столкновения, намерениях перейти дорогу и другой соответствующей информации.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Способы связи</a:t>
            </a:r>
          </a:p>
        </p:txBody>
      </p:sp>
    </p:spTree>
    <p:extLst>
      <p:ext uri="{BB962C8B-B14F-4D97-AF65-F5344CB8AC3E}">
        <p14:creationId xmlns:p14="http://schemas.microsoft.com/office/powerpoint/2010/main" val="205712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90336"/>
            <a:ext cx="5245560" cy="77702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802.11p (DSRC)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11020204" cy="4559599"/>
          </a:xfrm>
        </p:spPr>
        <p:txBody>
          <a:bodyPr>
            <a:noAutofit/>
          </a:bodyPr>
          <a:lstStyle/>
          <a:p>
            <a:r>
              <a:rPr lang="ru-RU" sz="1400" dirty="0"/>
              <a:t>Стандарт 802.11p (DSRC): Первоначальная концепция системы связи V2X, использующая беспроводную локальную сеть (WLAN - Wireless Local Area Network), позволяет транспортным средствам обмениваться информацией друг с другом (V2V) и с транспортной инфраструктурой (V2I) по прямым каналам связи. Связь осуществляется, когда два отправителя V2X оказываются в пределах досягаемости, образуя автомобильную сеть </a:t>
            </a:r>
            <a:r>
              <a:rPr lang="ru-RU" sz="1400" dirty="0" err="1"/>
              <a:t>ad-hoc</a:t>
            </a:r>
            <a:r>
              <a:rPr lang="ru-RU" sz="1400" dirty="0"/>
              <a:t> (VANET – </a:t>
            </a:r>
            <a:r>
              <a:rPr lang="ru-RU" sz="1400" dirty="0" err="1"/>
              <a:t>Vehicular</a:t>
            </a:r>
            <a:r>
              <a:rPr lang="ru-RU" sz="1400" dirty="0"/>
              <a:t> Ad-</a:t>
            </a:r>
            <a:r>
              <a:rPr lang="ru-RU" sz="1400" dirty="0" err="1"/>
              <a:t>hoc</a:t>
            </a:r>
            <a:r>
              <a:rPr lang="ru-RU" sz="1400" dirty="0"/>
              <a:t> </a:t>
            </a:r>
            <a:r>
              <a:rPr lang="ru-RU" sz="1400" dirty="0" err="1"/>
              <a:t>NETwork</a:t>
            </a:r>
            <a:r>
              <a:rPr lang="ru-RU" sz="1400" dirty="0"/>
              <a:t>). Эта уникальная характеристика устраняет необходимость в выделенной коммуникационной инфраструктуре, обеспечивая надежную связь и безопасность в отдаленных или малонаселенных районах.</a:t>
            </a:r>
          </a:p>
          <a:p>
            <a:r>
              <a:rPr lang="ru-RU" sz="1400" dirty="0"/>
              <a:t>Беспроводная сеть WLAN передает специальные типы сообщений:</a:t>
            </a:r>
          </a:p>
          <a:p>
            <a:r>
              <a:rPr lang="ru-RU" sz="1200" dirty="0"/>
              <a:t>•	CAM - </a:t>
            </a:r>
            <a:r>
              <a:rPr lang="ru-RU" sz="1200" dirty="0" err="1"/>
              <a:t>Cooperative</a:t>
            </a:r>
            <a:r>
              <a:rPr lang="ru-RU" sz="1200" dirty="0"/>
              <a:t> </a:t>
            </a:r>
            <a:r>
              <a:rPr lang="ru-RU" sz="1200" dirty="0" err="1"/>
              <a:t>Awareness</a:t>
            </a:r>
            <a:r>
              <a:rPr lang="ru-RU" sz="1200" dirty="0"/>
              <a:t> </a:t>
            </a:r>
            <a:r>
              <a:rPr lang="ru-RU" sz="1200" dirty="0" err="1"/>
              <a:t>Messages</a:t>
            </a:r>
            <a:endParaRPr lang="ru-RU" sz="1200" dirty="0"/>
          </a:p>
          <a:p>
            <a:r>
              <a:rPr lang="ru-RU" sz="1200" dirty="0"/>
              <a:t>•	BSM - Basic Safety </a:t>
            </a:r>
            <a:r>
              <a:rPr lang="ru-RU" sz="1200" dirty="0" err="1"/>
              <a:t>Messages</a:t>
            </a:r>
            <a:endParaRPr lang="ru-RU" sz="1200" dirty="0"/>
          </a:p>
          <a:p>
            <a:r>
              <a:rPr lang="ru-RU" sz="1200" dirty="0"/>
              <a:t>•	DENM - </a:t>
            </a:r>
            <a:r>
              <a:rPr lang="ru-RU" sz="1200" dirty="0" err="1"/>
              <a:t>Decentralized</a:t>
            </a:r>
            <a:r>
              <a:rPr lang="ru-RU" sz="1200" dirty="0"/>
              <a:t> </a:t>
            </a:r>
            <a:r>
              <a:rPr lang="ru-RU" sz="1200" dirty="0" err="1"/>
              <a:t>Environmental</a:t>
            </a:r>
            <a:r>
              <a:rPr lang="ru-RU" sz="1200" dirty="0"/>
              <a:t> </a:t>
            </a:r>
            <a:r>
              <a:rPr lang="ru-RU" sz="1200" dirty="0" err="1"/>
              <a:t>Notification</a:t>
            </a:r>
            <a:r>
              <a:rPr lang="ru-RU" sz="1200" dirty="0"/>
              <a:t> </a:t>
            </a:r>
            <a:r>
              <a:rPr lang="ru-RU" sz="1200" dirty="0" err="1"/>
              <a:t>Messages</a:t>
            </a:r>
            <a:endParaRPr lang="ru-RU" sz="1200" dirty="0"/>
          </a:p>
          <a:p>
            <a:r>
              <a:rPr lang="ru-RU" sz="1200" dirty="0"/>
              <a:t>•	SPAT - </a:t>
            </a:r>
            <a:r>
              <a:rPr lang="ru-RU" sz="1200" dirty="0" err="1"/>
              <a:t>Signal</a:t>
            </a:r>
            <a:r>
              <a:rPr lang="ru-RU" sz="1200" dirty="0"/>
              <a:t> </a:t>
            </a:r>
            <a:r>
              <a:rPr lang="ru-RU" sz="1200" dirty="0" err="1"/>
              <a:t>Phase</a:t>
            </a:r>
            <a:r>
              <a:rPr lang="ru-RU" sz="1200" dirty="0"/>
              <a:t> </a:t>
            </a:r>
            <a:r>
              <a:rPr lang="ru-RU" sz="1200" dirty="0" err="1"/>
              <a:t>and</a:t>
            </a:r>
            <a:r>
              <a:rPr lang="ru-RU" sz="1200" dirty="0"/>
              <a:t> </a:t>
            </a:r>
            <a:r>
              <a:rPr lang="ru-RU" sz="1200" dirty="0" err="1"/>
              <a:t>Timing</a:t>
            </a:r>
            <a:r>
              <a:rPr lang="ru-RU" sz="1200" dirty="0"/>
              <a:t> </a:t>
            </a:r>
            <a:r>
              <a:rPr lang="ru-RU" sz="1200" dirty="0" err="1"/>
              <a:t>Messages</a:t>
            </a:r>
            <a:endParaRPr lang="ru-RU" sz="1200" dirty="0"/>
          </a:p>
          <a:p>
            <a:r>
              <a:rPr lang="ru-RU" sz="1200" dirty="0"/>
              <a:t>•	IVI – In Vehicle Information </a:t>
            </a:r>
            <a:r>
              <a:rPr lang="ru-RU" sz="1200" dirty="0" err="1"/>
              <a:t>Messages</a:t>
            </a:r>
            <a:endParaRPr lang="ru-RU" sz="1200" dirty="0"/>
          </a:p>
          <a:p>
            <a:r>
              <a:rPr lang="ru-RU" sz="1200" dirty="0"/>
              <a:t>•	SRM – Service </a:t>
            </a:r>
            <a:r>
              <a:rPr lang="ru-RU" sz="1200" dirty="0" err="1"/>
              <a:t>Request</a:t>
            </a:r>
            <a:r>
              <a:rPr lang="ru-RU" sz="1200" dirty="0"/>
              <a:t> </a:t>
            </a:r>
            <a:r>
              <a:rPr lang="ru-RU" sz="1200" dirty="0" err="1"/>
              <a:t>Messages</a:t>
            </a:r>
            <a:endParaRPr lang="ru-RU" sz="1200" dirty="0"/>
          </a:p>
          <a:p>
            <a:r>
              <a:rPr lang="ru-RU" sz="1400" dirty="0"/>
              <a:t>Эти сообщения имеют очень низкий объем данных, что позволяет оптимизировать эффективность и быстродействие.</a:t>
            </a:r>
          </a:p>
          <a:p>
            <a:r>
              <a:rPr lang="ru-RU" sz="1400" dirty="0"/>
              <a:t>DSRC является частью семейства стандартов WLAN IEEE 802.11. В США она называется Wireless Access </a:t>
            </a:r>
            <a:r>
              <a:rPr lang="ru-RU" sz="1400" dirty="0" err="1"/>
              <a:t>in</a:t>
            </a:r>
            <a:r>
              <a:rPr lang="ru-RU" sz="1400" dirty="0"/>
              <a:t> </a:t>
            </a:r>
            <a:r>
              <a:rPr lang="ru-RU" sz="1400" dirty="0" err="1"/>
              <a:t>Vehicular</a:t>
            </a:r>
            <a:r>
              <a:rPr lang="ru-RU" sz="1400" dirty="0"/>
              <a:t> </a:t>
            </a:r>
            <a:r>
              <a:rPr lang="ru-RU" sz="1400" dirty="0" err="1"/>
              <a:t>Environments</a:t>
            </a:r>
            <a:r>
              <a:rPr lang="ru-RU" sz="1400" dirty="0"/>
              <a:t> (WAVE), в то время как в Европе она известна как ITS-G5.</a:t>
            </a:r>
          </a:p>
          <a:p>
            <a:r>
              <a:rPr lang="ru-RU" sz="1400" dirty="0"/>
              <a:t>Для улучшения режима прямой связи транспортные средства также могут быть оснащены традиционными технологиями сотовой связи, позволяющими предоставлять услуги на основе V2N (Vehicle-</a:t>
            </a:r>
            <a:r>
              <a:rPr lang="ru-RU" sz="1400" dirty="0" err="1"/>
              <a:t>to</a:t>
            </a:r>
            <a:r>
              <a:rPr lang="ru-RU" sz="1400" dirty="0"/>
              <a:t>-Network). Это расширение, включающее возможности V2N, было успешно реализовано в Европе с помощью платформы C-ITS (</a:t>
            </a:r>
            <a:r>
              <a:rPr lang="ru-RU" sz="1400" dirty="0" err="1"/>
              <a:t>Cooperative</a:t>
            </a:r>
            <a:r>
              <a:rPr lang="ru-RU" sz="1400" dirty="0"/>
              <a:t> Intelligent Transport System).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Основные виды связи</a:t>
            </a:r>
          </a:p>
        </p:txBody>
      </p:sp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90336"/>
            <a:ext cx="5245560" cy="77702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802.11p (DSRC)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8"/>
            <a:ext cx="11020204" cy="4134256"/>
          </a:xfrm>
        </p:spPr>
        <p:txBody>
          <a:bodyPr numCol="2">
            <a:noAutofit/>
          </a:bodyPr>
          <a:lstStyle/>
          <a:p>
            <a:r>
              <a:rPr lang="ru-RU" sz="1800" b="1" dirty="0"/>
              <a:t>В настоящее время спектр DSRC (выделенной связи малой дальности) сталкивается с потенциальными проблемами из-за различных факторов:</a:t>
            </a:r>
          </a:p>
          <a:p>
            <a:r>
              <a:rPr lang="ru-RU" sz="1600" dirty="0"/>
              <a:t>1. Нехватка спектра: Спектр, выделенный для DSRC, ограничен диапазоном 5,9 ГГц. Ограниченная доступность спектра создает проблемы для удовлетворения растущего спроса на беспроводную связь в транспортном секторе. По мере появления новых приложений, подключенных транспортных средств и жестких требований к сети существующий спектр DSRC может быть перегружен, что может привести к потенциальным помехам и снижению производительности.</a:t>
            </a:r>
          </a:p>
          <a:p>
            <a:r>
              <a:rPr lang="ru-RU" sz="1600" dirty="0"/>
              <a:t>2. Конкуренция за спектр: Диапазон 5,9 ГГц также используется для других целей, таких как предоставление услуг </a:t>
            </a:r>
            <a:r>
              <a:rPr lang="ru-RU" sz="1600" dirty="0" err="1"/>
              <a:t>Wi</a:t>
            </a:r>
            <a:r>
              <a:rPr lang="ru-RU" sz="1600" dirty="0"/>
              <a:t>-Fi, что может привести к конкуренции за ресурсы спектра.</a:t>
            </a:r>
          </a:p>
          <a:p>
            <a:r>
              <a:rPr lang="ru-RU" sz="1600" dirty="0"/>
              <a:t>3. Технологические достижения: Стремительное развитие технологий беспроводной связи, таких как 5G и другие, предъявляет новые возможности и требования к ИТС. Эти технологии обеспечивают более высокие скорости передачи данных, сверхнизкую задержку, возможность подключения большого количества устройств и разделения сети.</a:t>
            </a:r>
          </a:p>
          <a:p>
            <a:r>
              <a:rPr lang="ru-RU" sz="1600" dirty="0"/>
              <a:t>4. Нормативные соображения: Регулирующим органам может потребоваться провести переоценку и перераспределить ресурсы спектра для удовлетворения меняющихся потребностей в области связи.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Основные виды связи</a:t>
            </a:r>
          </a:p>
        </p:txBody>
      </p:sp>
    </p:spTree>
    <p:extLst>
      <p:ext uri="{BB962C8B-B14F-4D97-AF65-F5344CB8AC3E}">
        <p14:creationId xmlns:p14="http://schemas.microsoft.com/office/powerpoint/2010/main" val="193292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90336"/>
            <a:ext cx="5245560" cy="77702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C-V2X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11020204" cy="4559599"/>
          </a:xfrm>
        </p:spPr>
        <p:txBody>
          <a:bodyPr>
            <a:noAutofit/>
          </a:bodyPr>
          <a:lstStyle/>
          <a:p>
            <a:r>
              <a:rPr lang="ru-RU" sz="1600" dirty="0"/>
              <a:t>Для улучшения режима прямой связи транспортные средства также могут быть оснащены традиционными технологиями сотовой связи, позволяющими предоставлять услуги на основе V2N (Vehicle-</a:t>
            </a:r>
            <a:r>
              <a:rPr lang="ru-RU" sz="1600" dirty="0" err="1"/>
              <a:t>to</a:t>
            </a:r>
            <a:r>
              <a:rPr lang="ru-RU" sz="1600" dirty="0"/>
              <a:t>-Network). Это расширение, включающее возможности V2N, было успешно реализовано в Европе с помощью платформы C-ITS (</a:t>
            </a:r>
            <a:r>
              <a:rPr lang="ru-RU" sz="1600" dirty="0" err="1"/>
              <a:t>Cooperative</a:t>
            </a:r>
            <a:r>
              <a:rPr lang="ru-RU" sz="1600" dirty="0"/>
              <a:t> Intelligent Transport System).</a:t>
            </a:r>
            <a:endParaRPr lang="en-US" sz="1600" dirty="0"/>
          </a:p>
          <a:p>
            <a:r>
              <a:rPr lang="ru-RU" sz="1600" dirty="0"/>
              <a:t>Система связи C-V2X, использующая сотовые сети, появилась как усовершенствованная версия технологии V2X, использующей WLAN.</a:t>
            </a:r>
          </a:p>
          <a:p>
            <a:r>
              <a:rPr lang="ru-RU" sz="1600" dirty="0"/>
              <a:t>Ее отличие от V2X на базе WLAN побудило различные отраслевые организации, включая 5G Automotive Association (5GAA), выступить в поддержку C-V2X.</a:t>
            </a:r>
          </a:p>
          <a:p>
            <a:r>
              <a:rPr lang="ru-RU" sz="1600" dirty="0"/>
              <a:t>Изначально C-V2X был определен как Long-</a:t>
            </a:r>
            <a:r>
              <a:rPr lang="ru-RU" sz="1600" dirty="0" err="1"/>
              <a:t>Term</a:t>
            </a:r>
            <a:r>
              <a:rPr lang="ru-RU" sz="1600" dirty="0"/>
              <a:t> Evolution (LTE) в </a:t>
            </a:r>
            <a:r>
              <a:rPr lang="ru-RU" sz="1600" dirty="0" err="1"/>
              <a:t>Release</a:t>
            </a:r>
            <a:r>
              <a:rPr lang="ru-RU" sz="1600" dirty="0"/>
              <a:t> 14 3rd Generation Partnership Project (3GPP) и предназначен для работы в двух основных режимах:</a:t>
            </a:r>
          </a:p>
          <a:p>
            <a:r>
              <a:rPr lang="ru-RU" sz="1600" dirty="0"/>
              <a:t>•	Прямая связь (V2V, V2I). Прямая связь основана на интерфейсе PC5. Интерфейс PC5 подразумевает, что пользовательское оборудование (UE - User Equipment) может напрямую взаимодействовать с другим UE по прямому каналу, устраняя необходимость в связи с базовой станцией.</a:t>
            </a:r>
          </a:p>
          <a:p>
            <a:r>
              <a:rPr lang="ru-RU" sz="1600" dirty="0"/>
              <a:t>•	Соединение устройства с сетью (V2N). C-V2X позволяет использовать подключение к сотовой сети через интерфейс </a:t>
            </a:r>
            <a:r>
              <a:rPr lang="ru-RU" sz="1600" dirty="0" err="1"/>
              <a:t>Uu</a:t>
            </a:r>
            <a:r>
              <a:rPr lang="ru-RU" sz="1600" dirty="0"/>
              <a:t>, который представляет собой логический интерфейс между UE и базовой станцией.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Основные виды связи</a:t>
            </a:r>
          </a:p>
        </p:txBody>
      </p:sp>
    </p:spTree>
    <p:extLst>
      <p:ext uri="{BB962C8B-B14F-4D97-AF65-F5344CB8AC3E}">
        <p14:creationId xmlns:p14="http://schemas.microsoft.com/office/powerpoint/2010/main" val="17232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90336"/>
            <a:ext cx="5245560" cy="77702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C-V2X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11020204" cy="4426487"/>
          </a:xfrm>
        </p:spPr>
        <p:txBody>
          <a:bodyPr numCol="2">
            <a:noAutofit/>
          </a:bodyPr>
          <a:lstStyle/>
          <a:p>
            <a:r>
              <a:rPr lang="ru-RU" sz="1800" b="1" dirty="0"/>
              <a:t>Другим важным преимуществом является то, что</a:t>
            </a:r>
            <a:br>
              <a:rPr lang="ru-RU" sz="1800" b="1" dirty="0"/>
            </a:br>
            <a:r>
              <a:rPr lang="ru-RU" sz="1800" b="1" dirty="0"/>
              <a:t>C-V2X предлагает более гибкое и масштабируемое решение, которое может преодолеть проблемы дефицита спектра, с которыми сталкивается DSRC.</a:t>
            </a:r>
          </a:p>
          <a:p>
            <a:r>
              <a:rPr lang="ru-RU" sz="1800" b="1" dirty="0"/>
              <a:t>Вот некоторые из технических решений:</a:t>
            </a:r>
          </a:p>
          <a:p>
            <a:r>
              <a:rPr lang="ru-RU" sz="1600" dirty="0"/>
              <a:t>1. Общий спектр: C-V2X работает в пределах лицензированного спектра, выделенного для сотовых сетей, как правило, в частотных диапазонах 4G LTE или 5G. Используя общий спектр, C-V2X может эффективно использовать существующую инфраструктуру сотовой связи, включая базовые станции и сетевые ресурсы.</a:t>
            </a:r>
          </a:p>
          <a:p>
            <a:r>
              <a:rPr lang="ru-RU" sz="1600" dirty="0"/>
              <a:t>2. Динамическое распределение спектра: В отличие от DSRC, который использует выделенную полосу частот (5,9 ГГц) для связи V2X, C-V2X может динамически распределять ресурсы спектра в зависимости от спроса и состояния сети.</a:t>
            </a:r>
          </a:p>
          <a:p>
            <a:r>
              <a:rPr lang="ru-RU" sz="1600" dirty="0"/>
              <a:t>3. Совместная работа с сотовыми службами: C-V2X разработан для совместной работы с существующими сотовыми службами. В нем используются передовые методы управления </a:t>
            </a:r>
            <a:r>
              <a:rPr lang="ru-RU" sz="1600" dirty="0" err="1"/>
              <a:t>радиоресурсами</a:t>
            </a:r>
            <a:r>
              <a:rPr lang="ru-RU" sz="1600" dirty="0"/>
              <a:t> для обеспечения эффективного совместного использования спектра с другими пользователями сотовой связи. Используя уже развернутые сотовые сети, C-V2X может эффективно использовать имеющиеся ресурсы, не вызывая помех или перегрузки.</a:t>
            </a:r>
          </a:p>
          <a:p>
            <a:r>
              <a:rPr lang="ru-RU" sz="1600" dirty="0"/>
              <a:t>4. Переход на 5G: В 3GPP </a:t>
            </a:r>
            <a:r>
              <a:rPr lang="ru-RU" sz="1600" dirty="0" err="1"/>
              <a:t>Release</a:t>
            </a:r>
            <a:r>
              <a:rPr lang="ru-RU" sz="1600" dirty="0"/>
              <a:t> 15 функциональные возможности V2X были расширены, чтобы включить поддержку 5G. Переход на 5G открывает новые возможности для усовершенствованной связи V2X и поддерживает растущий спрос на приложения с высокой пропускной способностью в транспортном секторе.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Основные виды связи</a:t>
            </a:r>
          </a:p>
        </p:txBody>
      </p:sp>
    </p:spTree>
    <p:extLst>
      <p:ext uri="{BB962C8B-B14F-4D97-AF65-F5344CB8AC3E}">
        <p14:creationId xmlns:p14="http://schemas.microsoft.com/office/powerpoint/2010/main" val="112770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190336"/>
            <a:ext cx="5673994" cy="77702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Развивающиеся технологии связи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11020204" cy="4737571"/>
          </a:xfrm>
        </p:spPr>
        <p:txBody>
          <a:bodyPr numCol="2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Разработки 5G NR-V2X показали, что C-V2X также пытается решить существующие проблемы, связанные с прямой связью между устройствами, наряду с изменениями в распределенной архитектуре, которые позволят более эффективно управлять прямой связью V2V. Стандарт IEEE 802.11bd ограничен требованием обеспечить значительную степень совместимости с устаревшими версиями, особенно с существующим протоколом 802.11 MAC, в то время как 5G NR был разработан, чтобы избежать этого ограничения.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Разрыв, который DSRC необходимо преодолеть для обеспечения крупномасштабных возможностей V2I, V2P или V2N, не представляется реалистичным.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Очевидно, что DSRC имеет преимущества перед C-V2X, особенно в отношении задержки в сценариях без перегрузки на близком расстоянии. Однако C-V2X демонстрирует более высокую степень устойчивости к сложным условиям работы канала и перегрузкам, и обеспечивает более плавное снижение скорости передачи данных по сравнению с DSRC. В среднем это приводит к увеличению эффективной дальности связи и повышению производительности с точки зрения надежности доставки пакетов.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Учитывая важность охвата приложений для практического проникновения в отрасль и потенциал для улучшения и эволюции возможностей беспроводного доступа, C-V2X, вероятно, является наиболее подходящей технологией V2X.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Несмотря на это, проблемы, связанные с перегруженностью и масштабируемостью, остаются значительными. Первые развертывания 5G NR C-V2X показывают, что связь V2X должна продолжать совершенствоваться за счет внедрения дополнительных технологий, таких как </a:t>
            </a:r>
            <a:r>
              <a:rPr lang="ru-RU" sz="1400" dirty="0" err="1"/>
              <a:t>mmWave</a:t>
            </a:r>
            <a:r>
              <a:rPr lang="ru-RU" sz="1400" dirty="0"/>
              <a:t>, </a:t>
            </a:r>
            <a:r>
              <a:rPr lang="ru-RU" sz="1400" dirty="0" err="1"/>
              <a:t>massive</a:t>
            </a:r>
            <a:r>
              <a:rPr lang="ru-RU" sz="1400" dirty="0"/>
              <a:t> MIMO (</a:t>
            </a:r>
            <a:r>
              <a:rPr lang="ru-RU" sz="1400" dirty="0" err="1"/>
              <a:t>Multiple-Input</a:t>
            </a:r>
            <a:r>
              <a:rPr lang="ru-RU" sz="1400" dirty="0"/>
              <a:t> </a:t>
            </a:r>
            <a:r>
              <a:rPr lang="ru-RU" sz="1400" dirty="0" err="1"/>
              <a:t>Multiple-Output</a:t>
            </a:r>
            <a:r>
              <a:rPr lang="ru-RU" sz="1400" dirty="0"/>
              <a:t>) и NOMA (Non-</a:t>
            </a:r>
            <a:r>
              <a:rPr lang="ru-RU" sz="1400" dirty="0" err="1"/>
              <a:t>Orthogonal</a:t>
            </a:r>
            <a:r>
              <a:rPr lang="ru-RU" sz="1400" dirty="0"/>
              <a:t> </a:t>
            </a:r>
            <a:r>
              <a:rPr lang="ru-RU" sz="1400" dirty="0" err="1"/>
              <a:t>Multiple</a:t>
            </a:r>
            <a:r>
              <a:rPr lang="ru-RU" sz="1400" dirty="0"/>
              <a:t> Access) для повышения производительности радиосвязи, а также таких технологий, как MEC (Mobile Edge Computing), SDN (Software-</a:t>
            </a:r>
            <a:r>
              <a:rPr lang="ru-RU" sz="1400" dirty="0" err="1"/>
              <a:t>Defined</a:t>
            </a:r>
            <a:r>
              <a:rPr lang="ru-RU" sz="1400" dirty="0"/>
              <a:t> </a:t>
            </a:r>
            <a:r>
              <a:rPr lang="ru-RU" sz="1400" dirty="0" err="1"/>
              <a:t>Networking</a:t>
            </a:r>
            <a:r>
              <a:rPr lang="ru-RU" sz="1400" dirty="0"/>
              <a:t>), NFV (Network </a:t>
            </a:r>
            <a:r>
              <a:rPr lang="ru-RU" sz="1400" dirty="0" err="1"/>
              <a:t>Function</a:t>
            </a:r>
            <a:r>
              <a:rPr lang="ru-RU" sz="1400" dirty="0"/>
              <a:t> </a:t>
            </a:r>
            <a:r>
              <a:rPr lang="ru-RU" sz="1400" dirty="0" err="1"/>
              <a:t>Virtualization</a:t>
            </a:r>
            <a:r>
              <a:rPr lang="ru-RU" sz="1400" dirty="0"/>
              <a:t>), туманных и облачных вычислений для сетевой инфраструктуры, позволяющих решать проблемы, связанные с масштабируемыми коммуникациями, критически важными для безопасности в режиме реального времени.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Развивающиеся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212893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190336"/>
            <a:ext cx="9698745" cy="77702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Организации, занимающиеся стандартизацией </a:t>
            </a:r>
            <a:r>
              <a:rPr lang="en-US" sz="3200" dirty="0"/>
              <a:t>V2X </a:t>
            </a:r>
            <a:r>
              <a:rPr lang="ru-RU" sz="3200" dirty="0"/>
              <a:t>связи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11020204" cy="4559599"/>
          </a:xfrm>
        </p:spPr>
        <p:txBody>
          <a:bodyPr>
            <a:noAutofit/>
          </a:bodyPr>
          <a:lstStyle/>
          <a:p>
            <a:r>
              <a:rPr lang="ru-RU" sz="1600" b="1" dirty="0"/>
              <a:t>Разработкой и стандартизацией технологии </a:t>
            </a:r>
            <a:r>
              <a:rPr lang="en-US" sz="1600" b="1" dirty="0"/>
              <a:t>C-V2X </a:t>
            </a:r>
            <a:r>
              <a:rPr lang="ru-RU" sz="1600" b="1" dirty="0"/>
              <a:t>занимаются несколько организаций:</a:t>
            </a:r>
          </a:p>
          <a:p>
            <a:r>
              <a:rPr lang="ru-RU" sz="1600" dirty="0"/>
              <a:t>1. 3</a:t>
            </a:r>
            <a:r>
              <a:rPr lang="en-US" sz="1600" dirty="0"/>
              <a:t>GPP (Third Generation Partnership Project)</a:t>
            </a:r>
          </a:p>
          <a:p>
            <a:r>
              <a:rPr lang="en-US" sz="1600" dirty="0"/>
              <a:t>2. ETSI (European Telecommunications Standards Institute)</a:t>
            </a:r>
          </a:p>
          <a:p>
            <a:r>
              <a:rPr lang="en-US" sz="1600" dirty="0"/>
              <a:t>3. SAE International (Society of Automotive Engineers)</a:t>
            </a:r>
          </a:p>
          <a:p>
            <a:r>
              <a:rPr lang="en-US" sz="1600" dirty="0"/>
              <a:t>4. IEEE (Institute of Electrical and Electronics Engineers)</a:t>
            </a:r>
          </a:p>
          <a:p>
            <a:r>
              <a:rPr lang="en-US" sz="1600" dirty="0"/>
              <a:t>5. GSMA (Global System for Mobile Communications Association)</a:t>
            </a:r>
          </a:p>
          <a:p>
            <a:r>
              <a:rPr lang="en-US" sz="1600" dirty="0"/>
              <a:t>6. ITS America</a:t>
            </a:r>
          </a:p>
          <a:p>
            <a:r>
              <a:rPr lang="en-US" sz="1600" dirty="0"/>
              <a:t>7. CVTA (Connected Vehicle Trade Association)</a:t>
            </a:r>
          </a:p>
          <a:p>
            <a:r>
              <a:rPr lang="en-US" sz="1600" dirty="0"/>
              <a:t>7. 5GAA (5G Automotive Association)</a:t>
            </a:r>
          </a:p>
          <a:p>
            <a:r>
              <a:rPr lang="en-US" sz="1600" dirty="0"/>
              <a:t>8. ISO (International Organization for Standardization)</a:t>
            </a:r>
          </a:p>
          <a:p>
            <a:r>
              <a:rPr lang="en-US" sz="1600" dirty="0"/>
              <a:t>9. ITU (International Telecommunication Union)</a:t>
            </a:r>
          </a:p>
          <a:p>
            <a:r>
              <a:rPr lang="en-US" sz="1600" dirty="0"/>
              <a:t>10. TIA (Telecommunications Industry Association)</a:t>
            </a:r>
          </a:p>
          <a:p>
            <a:r>
              <a:rPr lang="en-US" sz="1600" dirty="0"/>
              <a:t>11. FCC (Federal Communications Commission)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297293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190336"/>
            <a:ext cx="9698745" cy="77702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Последние усовершенствования </a:t>
            </a:r>
            <a:r>
              <a:rPr lang="en-US" sz="3200" dirty="0"/>
              <a:t>V2X</a:t>
            </a:r>
            <a:br>
              <a:rPr lang="en-US" sz="3200" dirty="0"/>
            </a:b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1757497"/>
            <a:ext cx="4495149" cy="4559599"/>
          </a:xfrm>
        </p:spPr>
        <p:txBody>
          <a:bodyPr>
            <a:noAutofit/>
          </a:bodyPr>
          <a:lstStyle/>
          <a:p>
            <a:r>
              <a:rPr lang="ru-RU" sz="1600" dirty="0"/>
              <a:t>Последнее техническое усовершенствование для C-V2X представлено 3GPP в </a:t>
            </a:r>
            <a:r>
              <a:rPr lang="ru-RU" sz="1600" dirty="0" err="1"/>
              <a:t>Release</a:t>
            </a:r>
            <a:r>
              <a:rPr lang="ru-RU" sz="1600" dirty="0"/>
              <a:t> 17. В этом стандарте система поддерживает приложения URLLC (Ultra </a:t>
            </a:r>
            <a:r>
              <a:rPr lang="ru-RU" sz="1600" dirty="0" err="1"/>
              <a:t>Reliable</a:t>
            </a:r>
            <a:r>
              <a:rPr lang="ru-RU" sz="1600" dirty="0"/>
              <a:t> </a:t>
            </a:r>
            <a:r>
              <a:rPr lang="ru-RU" sz="1600" dirty="0" err="1"/>
              <a:t>Low-Latency</a:t>
            </a:r>
            <a:r>
              <a:rPr lang="ru-RU" sz="1600" dirty="0"/>
              <a:t> Communications) для служб V2X, которые необходимы для обеспечения критически важных для безопасности приложений, таких как предотвращение столкновений и экстренное торможение. Кроме того, была внедрена технология </a:t>
            </a:r>
            <a:r>
              <a:rPr lang="ru-RU" sz="1600" dirty="0" err="1"/>
              <a:t>edge</a:t>
            </a:r>
            <a:r>
              <a:rPr lang="ru-RU" sz="1600" dirty="0"/>
              <a:t> </a:t>
            </a:r>
            <a:r>
              <a:rPr lang="ru-RU" sz="1600" dirty="0" err="1"/>
              <a:t>communication</a:t>
            </a:r>
            <a:r>
              <a:rPr lang="ru-RU" sz="1600" dirty="0"/>
              <a:t>, позволяющая сократить время ожидания и повысить оперативность связи V2X, что особенно важно для приложений реального времени. В 3GPP </a:t>
            </a:r>
            <a:r>
              <a:rPr lang="ru-RU" sz="1600" dirty="0" err="1"/>
              <a:t>Release</a:t>
            </a:r>
            <a:r>
              <a:rPr lang="ru-RU" sz="1600" dirty="0"/>
              <a:t> 17 было введено несколько новых функций для расширения возможностей 5G.</a:t>
            </a:r>
          </a:p>
          <a:p>
            <a:r>
              <a:rPr lang="ru-RU" sz="1600" dirty="0"/>
              <a:t>На рисунке представлен путь 3GPP к усовершенствованным коммуникациям V2X, с краткой информацией о том, какие достижения были достигнуты в каждом выпуске до 17.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689" y="540904"/>
            <a:ext cx="1584845" cy="415925"/>
          </a:xfrm>
        </p:spPr>
        <p:txBody>
          <a:bodyPr/>
          <a:lstStyle/>
          <a:p>
            <a:r>
              <a:rPr lang="ru-RU" dirty="0"/>
              <a:t>Московский институт электроники и математики имени А. Н. Тихонова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2" y="548720"/>
            <a:ext cx="2636837" cy="408109"/>
          </a:xfrm>
        </p:spPr>
        <p:txBody>
          <a:bodyPr/>
          <a:lstStyle/>
          <a:p>
            <a:r>
              <a:rPr lang="ru-RU" dirty="0"/>
              <a:t>Обзор современного состояния стандартов связи в области технологий V2X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Усовершенствования </a:t>
            </a:r>
            <a:r>
              <a:rPr lang="en-US" dirty="0"/>
              <a:t>C-V2X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093BB2-217B-4630-B475-70E34BE211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269" y="2538104"/>
            <a:ext cx="6250420" cy="2998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4206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1990</Words>
  <Application>Microsoft Office PowerPoint</Application>
  <PresentationFormat>Широкоэкранный</PresentationFormat>
  <Paragraphs>101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HSE Sans</vt:lpstr>
      <vt:lpstr>Office Theme</vt:lpstr>
      <vt:lpstr>Обзор современного состояния стандартов связи в области технологий V2X</vt:lpstr>
      <vt:lpstr>Способы связи </vt:lpstr>
      <vt:lpstr>802.11p (DSRC) </vt:lpstr>
      <vt:lpstr>802.11p (DSRC) </vt:lpstr>
      <vt:lpstr>C-V2X </vt:lpstr>
      <vt:lpstr>C-V2X </vt:lpstr>
      <vt:lpstr>Развивающиеся технологии связи </vt:lpstr>
      <vt:lpstr>Организации, занимающиеся стандартизацией V2X связи </vt:lpstr>
      <vt:lpstr>Последние усовершенствования V2X </vt:lpstr>
      <vt:lpstr>Последние усовершенствования V2X </vt:lpstr>
      <vt:lpstr>Использование технологий 6G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Виталий Степанянц</cp:lastModifiedBy>
  <cp:revision>54</cp:revision>
  <cp:lastPrinted>2021-11-11T13:08:42Z</cp:lastPrinted>
  <dcterms:created xsi:type="dcterms:W3CDTF">2021-11-11T08:52:47Z</dcterms:created>
  <dcterms:modified xsi:type="dcterms:W3CDTF">2024-11-26T11:12:00Z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