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99" r:id="rId6"/>
    <p:sldId id="272" r:id="rId7"/>
    <p:sldId id="304" r:id="rId8"/>
    <p:sldId id="305" r:id="rId9"/>
    <p:sldId id="306" r:id="rId10"/>
    <p:sldId id="307" r:id="rId11"/>
    <p:sldId id="308" r:id="rId12"/>
    <p:sldId id="296" r:id="rId13"/>
    <p:sldId id="309" r:id="rId14"/>
    <p:sldId id="310" r:id="rId15"/>
    <p:sldId id="311" r:id="rId16"/>
    <p:sldId id="312" r:id="rId17"/>
    <p:sldId id="295" r:id="rId18"/>
    <p:sldId id="285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Саша" initials="С" lastIdx="1" clrIdx="1">
    <p:extLst>
      <p:ext uri="{19B8F6BF-5375-455C-9EA6-DF929625EA0E}">
        <p15:presenceInfo xmlns:p15="http://schemas.microsoft.com/office/powerpoint/2012/main" userId="С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F3D"/>
    <a:srgbClr val="244999"/>
    <a:srgbClr val="102D69"/>
    <a:srgbClr val="029C63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240" y="6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11/26/2024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11/26/2024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10069120" cy="197832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Департамент компьютерной инженерии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7" y="4824914"/>
            <a:ext cx="5725258" cy="1061536"/>
          </a:xfrm>
        </p:spPr>
        <p:txBody>
          <a:bodyPr>
            <a:normAutofit/>
          </a:bodyPr>
          <a:lstStyle/>
          <a:p>
            <a:r>
              <a:rPr lang="ru-RU" dirty="0"/>
              <a:t>Научной семинар НУГ</a:t>
            </a:r>
          </a:p>
          <a:p>
            <a:endParaRPr lang="ru-RU" dirty="0"/>
          </a:p>
          <a:p>
            <a:r>
              <a:rPr lang="ru-RU" dirty="0"/>
              <a:t>Докладчик: ассистент Степанянц Виталий Гургенович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11773742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Высокоточные графические симуляторы (</a:t>
            </a:r>
            <a:r>
              <a:rPr lang="ru-RU" sz="3200" dirty="0" err="1"/>
              <a:t>наноскопические</a:t>
            </a:r>
            <a:r>
              <a:rPr lang="ru-RU" sz="3200" dirty="0"/>
              <a:t> симуляторы)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9" y="1757498"/>
            <a:ext cx="7744094" cy="4048942"/>
          </a:xfrm>
        </p:spPr>
        <p:txBody>
          <a:bodyPr numCol="1">
            <a:noAutofit/>
          </a:bodyPr>
          <a:lstStyle/>
          <a:p>
            <a:r>
              <a:rPr lang="ru-RU" sz="1800" dirty="0"/>
              <a:t>Существует множество инструментов для 3</a:t>
            </a:r>
            <a:r>
              <a:rPr lang="en-US" sz="1800" dirty="0"/>
              <a:t>D-</a:t>
            </a:r>
            <a:r>
              <a:rPr lang="ru-RU" sz="1800" dirty="0"/>
              <a:t>моделирования окружающей среды в автомобилестроении. Существуют коммерческие инструменты, используемые для </a:t>
            </a:r>
            <a:r>
              <a:rPr lang="en-US" sz="1800" dirty="0"/>
              <a:t>AV- </a:t>
            </a:r>
            <a:r>
              <a:rPr lang="ru-RU" sz="1800" dirty="0"/>
              <a:t>и </a:t>
            </a:r>
            <a:r>
              <a:rPr lang="en-US" sz="1800" dirty="0"/>
              <a:t>CV-</a:t>
            </a:r>
            <a:r>
              <a:rPr lang="ru-RU" sz="1800" dirty="0"/>
              <a:t>исследований, такие как </a:t>
            </a:r>
            <a:r>
              <a:rPr lang="en-US" sz="1800" dirty="0"/>
              <a:t>DRIVE Sim </a:t>
            </a:r>
            <a:r>
              <a:rPr lang="ru-RU" sz="1800" dirty="0"/>
              <a:t>от </a:t>
            </a:r>
            <a:r>
              <a:rPr lang="en-US" sz="1800" dirty="0"/>
              <a:t>Nvidia, 51Sim-One </a:t>
            </a:r>
            <a:r>
              <a:rPr lang="ru-RU" sz="1800" dirty="0"/>
              <a:t>от 51</a:t>
            </a:r>
            <a:r>
              <a:rPr lang="en-US" sz="1800" dirty="0"/>
              <a:t>World, Baidu Apollo, Waymo </a:t>
            </a:r>
            <a:r>
              <a:rPr lang="en-US" sz="1800" dirty="0" err="1"/>
              <a:t>Carcraft</a:t>
            </a:r>
            <a:r>
              <a:rPr lang="en-US" sz="1800" dirty="0"/>
              <a:t>, VIRES Virtual Test Drive, </a:t>
            </a:r>
            <a:r>
              <a:rPr lang="en-US" sz="1800" dirty="0" err="1"/>
              <a:t>Foretellix</a:t>
            </a:r>
            <a:r>
              <a:rPr lang="en-US" sz="1800" dirty="0"/>
              <a:t>, </a:t>
            </a:r>
            <a:r>
              <a:rPr lang="en-US" sz="1800" dirty="0" err="1"/>
              <a:t>Cognata</a:t>
            </a:r>
            <a:r>
              <a:rPr lang="en-US" sz="1800" dirty="0"/>
              <a:t>, </a:t>
            </a:r>
            <a:r>
              <a:rPr lang="en-US" sz="1800" dirty="0" err="1"/>
              <a:t>PanoSim</a:t>
            </a:r>
            <a:r>
              <a:rPr lang="en-US" sz="1800" dirty="0"/>
              <a:t>, Octopus </a:t>
            </a:r>
            <a:r>
              <a:rPr lang="ru-RU" sz="1800" dirty="0"/>
              <a:t>от </a:t>
            </a:r>
            <a:r>
              <a:rPr lang="en-US" sz="1800" dirty="0"/>
              <a:t>Huawei, </a:t>
            </a:r>
            <a:r>
              <a:rPr lang="en-US" sz="1800" dirty="0" err="1"/>
              <a:t>DSpace</a:t>
            </a:r>
            <a:r>
              <a:rPr lang="en-US" sz="1800" dirty="0"/>
              <a:t>, </a:t>
            </a:r>
            <a:r>
              <a:rPr lang="en-US" sz="1800" dirty="0" err="1"/>
              <a:t>RTMaps</a:t>
            </a:r>
            <a:r>
              <a:rPr lang="en-US" sz="1800" dirty="0"/>
              <a:t>, SILAB, </a:t>
            </a:r>
            <a:r>
              <a:rPr lang="en-US" sz="1800" dirty="0" err="1"/>
              <a:t>CarSim</a:t>
            </a:r>
            <a:r>
              <a:rPr lang="en-US" sz="1800" dirty="0"/>
              <a:t>, </a:t>
            </a:r>
            <a:r>
              <a:rPr lang="en-US" sz="1800" dirty="0" err="1"/>
              <a:t>rFpro</a:t>
            </a:r>
            <a:r>
              <a:rPr lang="en-US" sz="1800" dirty="0"/>
              <a:t>, DYNA4 </a:t>
            </a:r>
            <a:r>
              <a:rPr lang="ru-RU" sz="1800" dirty="0"/>
              <a:t>от </a:t>
            </a:r>
            <a:r>
              <a:rPr lang="en-US" sz="1800" dirty="0"/>
              <a:t>Vector, C-V2XSim (Cellular Vehicle-to-Everything Simulator) </a:t>
            </a:r>
            <a:r>
              <a:rPr lang="ru-RU" sz="1800" dirty="0"/>
              <a:t>от Института интегральных схем Фраунгофера, </a:t>
            </a:r>
            <a:r>
              <a:rPr lang="en-US" sz="1800" dirty="0"/>
              <a:t>Unity </a:t>
            </a:r>
            <a:r>
              <a:rPr lang="en-US" sz="1800" dirty="0" err="1"/>
              <a:t>SystemGraph</a:t>
            </a:r>
            <a:r>
              <a:rPr lang="en-US" sz="1800" dirty="0"/>
              <a:t>, </a:t>
            </a:r>
            <a:r>
              <a:rPr lang="en-US" sz="1800" dirty="0" err="1"/>
              <a:t>BeamNG.tech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en-US" sz="1800" dirty="0" err="1"/>
              <a:t>BeamNG</a:t>
            </a:r>
            <a:r>
              <a:rPr lang="en-US" sz="1800" dirty="0"/>
              <a:t>, </a:t>
            </a:r>
            <a:r>
              <a:rPr lang="en-US" sz="1800" dirty="0" err="1"/>
              <a:t>PreScan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en-US" sz="1800" dirty="0"/>
              <a:t>TASS (Siemens), VRXPERIENCE </a:t>
            </a:r>
            <a:r>
              <a:rPr lang="ru-RU" sz="1800" dirty="0"/>
              <a:t>и </a:t>
            </a:r>
            <a:r>
              <a:rPr lang="en-US" sz="1800" dirty="0"/>
              <a:t>Autonomous Vehicle Simulation </a:t>
            </a:r>
            <a:r>
              <a:rPr lang="ru-RU" sz="1800" dirty="0"/>
              <a:t>от </a:t>
            </a:r>
            <a:r>
              <a:rPr lang="en-US" sz="1800" dirty="0"/>
              <a:t>Ansys, </a:t>
            </a:r>
            <a:r>
              <a:rPr lang="en-US" sz="1800" dirty="0" err="1"/>
              <a:t>Scaner</a:t>
            </a:r>
            <a:r>
              <a:rPr lang="en-US" sz="1800" dirty="0"/>
              <a:t> </a:t>
            </a:r>
            <a:r>
              <a:rPr lang="ru-RU" sz="1800" dirty="0"/>
              <a:t>от </a:t>
            </a:r>
            <a:r>
              <a:rPr lang="en-US" sz="1800" dirty="0" err="1"/>
              <a:t>AVSimulation</a:t>
            </a:r>
            <a:r>
              <a:rPr lang="en-US" sz="1800" dirty="0"/>
              <a:t>, Applied Intuition, VI-grade (</a:t>
            </a:r>
            <a:r>
              <a:rPr lang="ru-RU" sz="1800" dirty="0"/>
              <a:t>ранее </a:t>
            </a:r>
            <a:r>
              <a:rPr lang="en-US" sz="1800" dirty="0" err="1"/>
              <a:t>RightHook</a:t>
            </a:r>
            <a:r>
              <a:rPr lang="en-US" sz="1800" dirty="0"/>
              <a:t>), </a:t>
            </a:r>
            <a:r>
              <a:rPr lang="en-US" sz="1800" dirty="0" err="1"/>
              <a:t>monoDrive</a:t>
            </a:r>
            <a:r>
              <a:rPr lang="en-US" sz="1800" dirty="0"/>
              <a:t>, Truevision.ai, 4DV-SIMULATOR </a:t>
            </a:r>
            <a:r>
              <a:rPr lang="ru-RU" sz="1800" dirty="0"/>
              <a:t>от 4</a:t>
            </a:r>
            <a:r>
              <a:rPr lang="en-US" sz="1800" dirty="0"/>
              <a:t>D-</a:t>
            </a:r>
            <a:r>
              <a:rPr lang="en-US" sz="1800" dirty="0" err="1"/>
              <a:t>Virtualiz</a:t>
            </a:r>
            <a:r>
              <a:rPr lang="en-US" sz="1800" dirty="0"/>
              <a:t>, TAD Sim 2.0 </a:t>
            </a:r>
            <a:r>
              <a:rPr lang="ru-RU" sz="1800" dirty="0"/>
              <a:t>от </a:t>
            </a:r>
            <a:r>
              <a:rPr lang="en-US" sz="1800" dirty="0"/>
              <a:t>Tencent, ESI PROSIVIC, AB Dynamics, DYNACAR </a:t>
            </a:r>
            <a:r>
              <a:rPr lang="ru-RU" sz="1800" dirty="0"/>
              <a:t>от </a:t>
            </a:r>
            <a:r>
              <a:rPr lang="en-US" sz="1800" dirty="0" err="1"/>
              <a:t>Tecnalia</a:t>
            </a:r>
            <a:r>
              <a:rPr lang="en-US" sz="1800" dirty="0"/>
              <a:t> </a:t>
            </a:r>
            <a:r>
              <a:rPr lang="ru-RU" sz="1800" dirty="0"/>
              <a:t>и так далее. Некоторые симуляторы были созданы исследователями на основе компьютерных игр, таких как </a:t>
            </a:r>
            <a:r>
              <a:rPr lang="en-US" sz="1800" dirty="0"/>
              <a:t>Grand Theft Auto V, </a:t>
            </a:r>
            <a:r>
              <a:rPr lang="ru-RU" sz="1800" dirty="0"/>
              <a:t>однако эти инструменты не находятся в открытом доступе. Кроме того, мы отмечаем, что </a:t>
            </a:r>
            <a:r>
              <a:rPr lang="en-US" sz="1800" dirty="0"/>
              <a:t>AV-</a:t>
            </a:r>
            <a:r>
              <a:rPr lang="ru-RU" sz="1800" dirty="0"/>
              <a:t>моделирование также может быть выполнено с использованием игровых движков напрямую, без привязки к конкретной предметной области, с примерами, доступными для </a:t>
            </a:r>
            <a:r>
              <a:rPr lang="en-US" sz="1800" dirty="0"/>
              <a:t>Unity 3D, Unreal Engine 4 (UE4) </a:t>
            </a:r>
            <a:r>
              <a:rPr lang="ru-RU" sz="1800" dirty="0"/>
              <a:t>и </a:t>
            </a:r>
            <a:r>
              <a:rPr lang="en-US" sz="1800" dirty="0"/>
              <a:t>PhysX.</a:t>
            </a:r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Наноскопические</a:t>
            </a:r>
            <a:r>
              <a:rPr lang="ru-RU" dirty="0"/>
              <a:t> симуляторы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9C1E370-D2C3-4F5B-977D-D86B91B7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831" y="2918114"/>
            <a:ext cx="3084271" cy="173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70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11773742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Высокоточные графические симуляторы (</a:t>
            </a:r>
            <a:r>
              <a:rPr lang="ru-RU" sz="3200" dirty="0" err="1"/>
              <a:t>наноскопические</a:t>
            </a:r>
            <a:r>
              <a:rPr lang="ru-RU" sz="3200" dirty="0"/>
              <a:t> симуляторы)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8"/>
            <a:ext cx="7963045" cy="4048942"/>
          </a:xfrm>
        </p:spPr>
        <p:txBody>
          <a:bodyPr numCol="1">
            <a:noAutofit/>
          </a:bodyPr>
          <a:lstStyle/>
          <a:p>
            <a:r>
              <a:rPr lang="ru-RU" sz="1600" dirty="0"/>
              <a:t>Наиболее известными проектами с открытым исходным кодом для AV-моделирования являются CAR Learning </a:t>
            </a:r>
            <a:r>
              <a:rPr lang="ru-RU" sz="1600" dirty="0" err="1"/>
              <a:t>to</a:t>
            </a:r>
            <a:r>
              <a:rPr lang="ru-RU" sz="1600" dirty="0"/>
              <a:t> Act (CARLA), LG Silicon Valley Lab (LGSVL) и AirSim. Симуляторы робототехники, такие как </a:t>
            </a:r>
            <a:r>
              <a:rPr lang="ru-RU" sz="1600" dirty="0" err="1"/>
              <a:t>Gazebo</a:t>
            </a:r>
            <a:r>
              <a:rPr lang="ru-RU" sz="1600" dirty="0"/>
              <a:t>, </a:t>
            </a:r>
            <a:r>
              <a:rPr lang="ru-RU" sz="1600" dirty="0" err="1"/>
              <a:t>Webots</a:t>
            </a:r>
            <a:r>
              <a:rPr lang="ru-RU" sz="1600" dirty="0"/>
              <a:t> и </a:t>
            </a:r>
            <a:r>
              <a:rPr lang="ru-RU" sz="1600" dirty="0" err="1"/>
              <a:t>Chrono</a:t>
            </a:r>
            <a:r>
              <a:rPr lang="ru-RU" sz="1600" dirty="0"/>
              <a:t>, обеспечивают более высокую физическую точность, но им не хватает графических возможностей и масштабируемости, которые необходимы для разработки AV и совместного вождения.</a:t>
            </a:r>
          </a:p>
          <a:p>
            <a:r>
              <a:rPr lang="ru-RU" sz="1600" dirty="0"/>
              <a:t>Из этих трех симуляторов только CARLA и AirSim поддерживают симуляцию нескольких управляемых транспортных средств, что делает LGSVL непригодным для моделирования совместного вождения. По сравнению с CARLA, AirSim не обладает достаточной точностью в своей модели динамики транспортных средств и не поддерживает моделирование передвижения пешеходов. CARLA предоставляет более широкий спектр функций, включая погодные условия, создание цифровых ресурсов и карт, а также возможности управления сценариями дорожного движения. </a:t>
            </a:r>
          </a:p>
          <a:p>
            <a:r>
              <a:rPr lang="ru-RU" sz="1600" dirty="0"/>
              <a:t>CARLA - единственный из этих трех симуляторов, разработка которого не была приостановлена. Он уже использовался в качестве основы для CDA-симуляторов, является современным AV-симулятором и регулярно обновляется (в будущем обещано использование </a:t>
            </a:r>
            <a:r>
              <a:rPr lang="ru-RU" sz="1600" dirty="0" err="1"/>
              <a:t>Unreal</a:t>
            </a:r>
            <a:r>
              <a:rPr lang="ru-RU" sz="1600" dirty="0"/>
              <a:t> Engine 5). Кроме того, он имеет множество полезных интерфейсов, в том числе с SUMO, </a:t>
            </a:r>
            <a:r>
              <a:rPr lang="ru-RU" sz="1600" dirty="0" err="1"/>
              <a:t>Robot</a:t>
            </a:r>
            <a:r>
              <a:rPr lang="ru-RU" sz="1600" dirty="0"/>
              <a:t> </a:t>
            </a:r>
            <a:r>
              <a:rPr lang="ru-RU" sz="1600" dirty="0" err="1"/>
              <a:t>Operating</a:t>
            </a:r>
            <a:r>
              <a:rPr lang="ru-RU" sz="1600" dirty="0"/>
              <a:t> System (ROS), </a:t>
            </a:r>
            <a:r>
              <a:rPr lang="ru-RU" sz="1600" dirty="0" err="1"/>
              <a:t>Chrono</a:t>
            </a:r>
            <a:r>
              <a:rPr lang="ru-RU" sz="1600" dirty="0"/>
              <a:t> и другими инструментами.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/>
              <a:t>Наноскопические</a:t>
            </a:r>
            <a:r>
              <a:rPr lang="ru-RU" dirty="0"/>
              <a:t> симуляторы</a:t>
            </a:r>
          </a:p>
        </p:txBody>
      </p:sp>
      <p:pic>
        <p:nvPicPr>
          <p:cNvPr id="8" name="Picture 4" descr="CARLA Video">
            <a:extLst>
              <a:ext uri="{FF2B5EF4-FFF2-40B4-BE49-F238E27FC236}">
                <a16:creationId xmlns:a16="http://schemas.microsoft.com/office/drawing/2014/main" id="{61E8AC24-20C7-43D4-AEBA-BC5A6BE2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43" y="2923416"/>
            <a:ext cx="3057159" cy="17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348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11773742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Сетевые модели и симуляторы VANET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8"/>
            <a:ext cx="11020204" cy="4048942"/>
          </a:xfrm>
        </p:spPr>
        <p:txBody>
          <a:bodyPr numCol="1">
            <a:noAutofit/>
          </a:bodyPr>
          <a:lstStyle/>
          <a:p>
            <a:r>
              <a:rPr lang="ru-RU" sz="2000" dirty="0"/>
              <a:t>Существует ряд сетевых симуляторов, таких как </a:t>
            </a:r>
            <a:r>
              <a:rPr lang="en-US" sz="2000" dirty="0"/>
              <a:t>ns-2, ns-3, OMNET++, SWAN, Optimized Network Engineering Tools (OPNET), </a:t>
            </a:r>
            <a:r>
              <a:rPr lang="en-US" sz="2000" dirty="0" err="1"/>
              <a:t>Jist</a:t>
            </a:r>
            <a:r>
              <a:rPr lang="en-US" sz="2000" dirty="0"/>
              <a:t>, Global Mobile System Simulator (</a:t>
            </a:r>
            <a:r>
              <a:rPr lang="en-US" sz="2000" dirty="0" err="1"/>
              <a:t>GloMoSiM</a:t>
            </a:r>
            <a:r>
              <a:rPr lang="en-US" sz="2000" dirty="0"/>
              <a:t>) </a:t>
            </a:r>
            <a:r>
              <a:rPr lang="ru-RU" sz="2000" dirty="0"/>
              <a:t>и другие. Однако в автомобильных приложениях особого внимания заслуживают два симулятора с открытым исходным кодом: </a:t>
            </a:r>
            <a:r>
              <a:rPr lang="en-US" sz="2000" dirty="0"/>
              <a:t>OMNeT++ </a:t>
            </a:r>
            <a:r>
              <a:rPr lang="ru-RU" sz="2000" dirty="0"/>
              <a:t>и </a:t>
            </a:r>
            <a:r>
              <a:rPr lang="en-US" sz="2000" dirty="0"/>
              <a:t>ns3.</a:t>
            </a: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Сетевые и </a:t>
            </a:r>
            <a:r>
              <a:rPr lang="en-US" dirty="0"/>
              <a:t>VANET </a:t>
            </a:r>
            <a:r>
              <a:rPr lang="ru-RU" dirty="0"/>
              <a:t>симуляторы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FAAB24B-6F82-417A-9DB7-B6D96075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8" y="3762550"/>
            <a:ext cx="1881931" cy="18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ogo of Artery V2X Simulation Framework">
            <a:extLst>
              <a:ext uri="{FF2B5EF4-FFF2-40B4-BE49-F238E27FC236}">
                <a16:creationId xmlns:a16="http://schemas.microsoft.com/office/drawing/2014/main" id="{073123ED-2799-427C-B8DC-67FEE149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89" y="3831348"/>
            <a:ext cx="6440613" cy="17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5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11773742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Модели распространения сигналов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8"/>
            <a:ext cx="8053459" cy="4048942"/>
          </a:xfrm>
        </p:spPr>
        <p:txBody>
          <a:bodyPr numCol="1">
            <a:noAutofit/>
          </a:bodyPr>
          <a:lstStyle/>
          <a:p>
            <a:r>
              <a:rPr lang="ru-RU" sz="1800" dirty="0"/>
              <a:t>Распространение сигнала может быть смоделировано с использованием геометрических и негеометрических моделей. Негеометрические модели (свободное пространство, логарифмические потери на пути, </a:t>
            </a:r>
            <a:r>
              <a:rPr lang="ru-RU" sz="1800" dirty="0" err="1"/>
              <a:t>двухлучевое</a:t>
            </a:r>
            <a:r>
              <a:rPr lang="ru-RU" sz="1800" dirty="0"/>
              <a:t> отражение от земли и т.д.) используют статистические свойства окружающей среды более высокого уровня для приблизительного определения мощности сигнала на приемнике. Они часто недостаточно точны, чтобы обеспечить удовлетворительные результаты в типичных сценариях автомобильной связи. С другой стороны, геометрические модели каналов, основанные на вычислительной геометрии или трассировке лучей, очень хорошо согласуются с реальными результатами.</a:t>
            </a:r>
          </a:p>
          <a:p>
            <a:r>
              <a:rPr lang="ru-RU" sz="1800" dirty="0"/>
              <a:t>Актуально использование эффективной модели передачи данных от транспортного средства к транспортному </a:t>
            </a:r>
            <a:r>
              <a:rPr lang="ru-RU" sz="1800" dirty="0" err="1"/>
              <a:t>средсву</a:t>
            </a:r>
            <a:r>
              <a:rPr lang="ru-RU" sz="1800" dirty="0"/>
              <a:t> (V2V) с открытым исходным кодом, </a:t>
            </a:r>
            <a:r>
              <a:rPr lang="ru-RU" sz="1800" dirty="0" err="1"/>
              <a:t>квазидетерминированную</a:t>
            </a:r>
            <a:r>
              <a:rPr lang="ru-RU" sz="1800" dirty="0"/>
              <a:t>, основанную на геометрии: GEMV2.</a:t>
            </a:r>
          </a:p>
          <a:p>
            <a:r>
              <a:rPr lang="ru-RU" sz="1800" dirty="0"/>
              <a:t>Существуют еще более точные детерминированные модели, позволяющие учитывать распространение в трехмерном пространстве, размещение антенн и мелкомасштабные замирания. Мы отмечаем </a:t>
            </a:r>
            <a:r>
              <a:rPr lang="ru-RU" sz="1800" dirty="0" err="1"/>
              <a:t>Opal</a:t>
            </a:r>
            <a:r>
              <a:rPr lang="ru-RU" sz="1800" dirty="0"/>
              <a:t>, симулятор распространения лучей с открытым исходным кодом, использующий трассировку лучей.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Модели распространения сигналов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B9D16B2-D08C-4053-BE64-B77417F9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26" y="3781969"/>
            <a:ext cx="3290209" cy="17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A1DFA0F-36BB-4F80-B971-7E15863A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26" y="2037635"/>
            <a:ext cx="3164140" cy="17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7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9243902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Необходимость повышения детализации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559599"/>
          </a:xfrm>
        </p:spPr>
        <p:txBody>
          <a:bodyPr>
            <a:noAutofit/>
          </a:bodyPr>
          <a:lstStyle/>
          <a:p>
            <a:r>
              <a:rPr lang="ru-RU" sz="1800" dirty="0"/>
              <a:t>Гипотеза о том, что более точное описание окружающих объектов и их влияние на машинное восприятие и распространение сигнала приведут к количественным и качественным изменениям параметров, полученных в результате моделирования, была эмпирически подтверждена. Из этого следует вывод о необходимости включения в моделирование кавитации высокоточных моделей восприятия и распространения сигналов, учитывающих формы окружающих объектов..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Гипотеза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6C32C0-159B-44DB-80AD-F2FD6722E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518" y="2903822"/>
            <a:ext cx="2795741" cy="37888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6A291A-A0DC-438E-91B9-EC0548510A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98" y="3344584"/>
            <a:ext cx="3042285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7C6756-AFF7-4A00-BA33-DC7B5D302C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98" y="5300724"/>
            <a:ext cx="3063240" cy="139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B2E2D4-D3E3-48B5-A049-6F8F4FCF2D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192" y="3372864"/>
            <a:ext cx="3044190" cy="19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C949FBC-E37E-4E7B-93E5-8C3A2888B14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192" y="5300724"/>
            <a:ext cx="3063240" cy="139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6300094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Уровни детализации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559599"/>
          </a:xfrm>
        </p:spPr>
        <p:txBody>
          <a:bodyPr>
            <a:noAutofit/>
          </a:bodyPr>
          <a:lstStyle/>
          <a:p>
            <a:r>
              <a:rPr lang="ru-RU" sz="1600" b="1" dirty="0"/>
              <a:t>Симуляторы можно разделить на категории в зависимости от их подхода к моделированию. В литературе модели моделирования дорожного движения подразделяются на следующие четыре уровня детализации:</a:t>
            </a:r>
          </a:p>
          <a:p>
            <a:r>
              <a:rPr lang="ru-RU" sz="1600" dirty="0"/>
              <a:t>1. Макроскопическое моделирование направлено на моделирование транспортных потоков на основе математических моделей высокого уровня. Этот тип моделирования может быть использован для анализа крупномасштабных систем, в которых не требуется детального моделирования, например, для моделирования движения на автомагистралях.</a:t>
            </a:r>
          </a:p>
          <a:p>
            <a:r>
              <a:rPr lang="ru-RU" sz="1600" dirty="0"/>
              <a:t>2. Микроскопическое моделирование направлено на моделирование отдельных объектов на основе высокого уровня детализации. К возможным объектам относятся пассажиры, транспортные средства, светофоры и т.д. Часто используется для анализа городского движения. Можно анализировать макроскопические и микроскопические аспекты системы (алгоритм работы светофоров, мультимодальное движение).</a:t>
            </a:r>
          </a:p>
          <a:p>
            <a:r>
              <a:rPr lang="ru-RU" sz="1600" dirty="0"/>
              <a:t>3. </a:t>
            </a:r>
            <a:r>
              <a:rPr lang="ru-RU" sz="1600" dirty="0" err="1"/>
              <a:t>Мезоскопическое</a:t>
            </a:r>
            <a:r>
              <a:rPr lang="ru-RU" sz="1600" dirty="0"/>
              <a:t> моделирование представляет собой смесь макроскопических и микроскопических имитационных моделей. Объекты дорожного движения моделируются на более высоком уровне детализации, чем при макроскопическом подходе, однако взаимодействие и поведение отдельных лиц представляется менее детализированным.</a:t>
            </a:r>
          </a:p>
          <a:p>
            <a:r>
              <a:rPr lang="ru-RU" sz="1600" dirty="0"/>
              <a:t>4. </a:t>
            </a:r>
            <a:r>
              <a:rPr lang="ru-RU" sz="1600" dirty="0" err="1"/>
              <a:t>Наноскопическое</a:t>
            </a:r>
            <a:r>
              <a:rPr lang="ru-RU" sz="1600" dirty="0"/>
              <a:t> моделирование еще более детализировано, чем микроскопическое. Этот тип моделирования применяется в области автономного вождения, при котором необходимо изучить внутренние функции транспортных средств, такие как переключение передач или обзор транспортного средства.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Уровни детализации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205712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Требования к современным средам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559599"/>
          </a:xfrm>
        </p:spPr>
        <p:txBody>
          <a:bodyPr>
            <a:noAutofit/>
          </a:bodyPr>
          <a:lstStyle/>
          <a:p>
            <a:r>
              <a:rPr lang="ru-RU" sz="1800" dirty="0"/>
              <a:t>A. Новые технологии и взаимодействия. Коммуникационные устройства и управление цифровыми данными уже меняют способ функционирования городов, создавая новые взаимодействия, в результате которых возникает новая динамика. Ожидается, что различные транспортные технологии смогут решить множество проблем, связанных с транспортом. Однако их воздействие на транспортные системы зависит от стратегии развертывания, поэтому их необходимо учитывать при моделировании городских сценариев. В большинстве современных симуляторов не учитываются многие технологические аспекты. Например, алгоритмы CAV оказывают влияние на восприятие окружающей среды и принятие решений на </a:t>
            </a:r>
            <a:r>
              <a:rPr lang="ru-RU" sz="1800" dirty="0" err="1"/>
              <a:t>наноскопическом</a:t>
            </a:r>
            <a:r>
              <a:rPr lang="ru-RU" sz="1800" dirty="0"/>
              <a:t> уровне. CV предоставляют сложную задачу, заключающуюся в учете влияния внешней среды и ее объектов на распространение сигнала по беспроводным каналам связи.</a:t>
            </a:r>
          </a:p>
          <a:p>
            <a:r>
              <a:rPr lang="ru-RU" sz="1800" dirty="0"/>
              <a:t>B. Трехмерная среда. Современные микроскопические симуляторы дорожного движения сочетают логику следования за автомобилем и смены полосы движения для описания движения транспортного средства на многополосных участках дороги. Однако таким образом невозможно смоделировать адекватные боковые траектории и поведение внутри полосы движения. Для этого требуется, по крайней мере, двумерная среда для движения транспорта. А при моделировании дорожных сооружений, таких как туннели и дорожные развязки, а также при моделировании CAV необходима трехмерная среда.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Требования к средам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Требования к современным средам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559599"/>
          </a:xfrm>
        </p:spPr>
        <p:txBody>
          <a:bodyPr>
            <a:noAutofit/>
          </a:bodyPr>
          <a:lstStyle/>
          <a:p>
            <a:r>
              <a:rPr lang="ru-RU" sz="1800" dirty="0"/>
              <a:t>C. Модели с высокой степенью детерминированности. Моделирование безопасности дорожного движения требует, чтобы модель поведения водителя обеспечивала неоднородность и допускала ошибки. Такая поведенческая неоднородность может быть введена путем моделирования </a:t>
            </a:r>
            <a:r>
              <a:rPr lang="ru-RU" sz="1800" dirty="0" err="1"/>
              <a:t>наноскопических</a:t>
            </a:r>
            <a:r>
              <a:rPr lang="ru-RU" sz="1800" dirty="0"/>
              <a:t> процессов восприятия и принятия решений. В дорожном движении сумма всех индивидуальных особенностей </a:t>
            </a:r>
            <a:r>
              <a:rPr lang="ru-RU" sz="1800" dirty="0" err="1"/>
              <a:t>наноскопического</a:t>
            </a:r>
            <a:r>
              <a:rPr lang="ru-RU" sz="1800" dirty="0"/>
              <a:t> поведения влияет на макроскопический транспортный поток. Однако утверждается, что более сложная, </a:t>
            </a:r>
            <a:r>
              <a:rPr lang="ru-RU" sz="1800" dirty="0" err="1"/>
              <a:t>высокодетерминированная</a:t>
            </a:r>
            <a:r>
              <a:rPr lang="ru-RU" sz="1800" dirty="0"/>
              <a:t> модель может лучше отражать реальность; потому что, согласно теории сложных систем, даже незначительные изменения на </a:t>
            </a:r>
            <a:r>
              <a:rPr lang="ru-RU" sz="1800" dirty="0" err="1"/>
              <a:t>наноскопическом</a:t>
            </a:r>
            <a:r>
              <a:rPr lang="ru-RU" sz="1800" dirty="0"/>
              <a:t> уровне могут привести к значительным изменениям и фазовым сдвигам на макроскопическом уровне (например, к модальному сдвигу). Мы пришли к выводу, что следует использовать комплексный системный подход "снизу вверх", который должен сопровождаться мощным симулятором, поскольку он требует большого объема вычислений.</a:t>
            </a:r>
          </a:p>
          <a:p>
            <a:r>
              <a:rPr lang="ru-RU" sz="1800" dirty="0"/>
              <a:t>D. Структурированное описание. С учетом требований безопасности, с одной стороны, и проблем, связанных с изменением климата, с другой, горизонты планирования варьируются от миллисекунд до десятилетий. Частью решения указанной задачи является применение структурированного описания для повышения точности и получения данных на основе исходных предположений.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Требования к средам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13411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Требования к современным средам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888400"/>
          </a:xfrm>
        </p:spPr>
        <p:txBody>
          <a:bodyPr numCol="1">
            <a:noAutofit/>
          </a:bodyPr>
          <a:lstStyle/>
          <a:p>
            <a:r>
              <a:rPr lang="ru-RU" sz="1600" dirty="0"/>
              <a:t>E. Параллельное выполнение и многомасштабная согласованность. Точность описания и вычислительные ограничения являются существующими ограничениями для моделирования городских систем. На современных компьютерах было бы сложно смоделировать такой уровень детализации. Однако компьютерные технологии развиваются, и для больших вычислительных сценариев предлагается параллелизм. Информацию о результатах моделирования на различных уровнях детализации также можно различными способами передавать для обработки на другие уровни.</a:t>
            </a:r>
          </a:p>
          <a:p>
            <a:r>
              <a:rPr lang="ru-RU" sz="1600" dirty="0"/>
              <a:t>F. Многомасштабный, </a:t>
            </a:r>
            <a:r>
              <a:rPr lang="ru-RU" sz="1600" dirty="0" err="1"/>
              <a:t>многодоменный</a:t>
            </a:r>
            <a:r>
              <a:rPr lang="ru-RU" sz="1600" dirty="0"/>
              <a:t> </a:t>
            </a:r>
            <a:r>
              <a:rPr lang="ru-RU" sz="1600" dirty="0" err="1"/>
              <a:t>холонический</a:t>
            </a:r>
            <a:r>
              <a:rPr lang="ru-RU" sz="1600" dirty="0"/>
              <a:t> подход. Существующие городские проблемы невозможно решить, сосредоточившись только на транспорте. Многие объекты в городских транспортных системах демонстрируют поведение в нескольких доменах и взаимодействуют с другими городскими системами. Их взаимодействие и эволюционные изменения необходимо учитывать для устойчивого развития. Необходимо моделирование сложных макроскопических систем, поскольку оптимизация по отдельным компонентам </a:t>
            </a:r>
            <a:r>
              <a:rPr lang="ru-RU" sz="1600" dirty="0" err="1"/>
              <a:t>неоптимальна</a:t>
            </a:r>
            <a:r>
              <a:rPr lang="ru-RU" sz="1600" dirty="0"/>
              <a:t>.</a:t>
            </a:r>
          </a:p>
          <a:p>
            <a:r>
              <a:rPr lang="ru-RU" sz="1600" dirty="0"/>
              <a:t>Это отражает сложность городских транспортных систем на всех уровнях детализации, демонстрирует необходимость скоординированного выполнения моделей из разных областей (совместное моделирование) для достижения значимых результатов. Ранее четырехэтапная модель (FSM – Four Step Model) была стандартом для транспортного планирования, а системная динамика (SD – System Dynamics) использовалась для городского планирования; однако у FSM есть много проблем, и модели SD оказались неточными, поскольку они рассматривают города как организованные сверху вниз, отдельные от окружающей их среды, функционирование которой описывается с помощью равновесий, создаваемых петлями отрицательной обратной связи. Там, где модели FSM и SD пытаются воспроизвести макроскопическое поведение, такие методы, как ABM (Agent Based </a:t>
            </a:r>
            <a:r>
              <a:rPr lang="ru-RU" sz="1600" dirty="0" err="1"/>
              <a:t>Modeling</a:t>
            </a:r>
            <a:r>
              <a:rPr lang="ru-RU" sz="1600" dirty="0"/>
              <a:t>), моделируют взаимодействие агентов в нано- и микроскопическом масштабе и рассчитывают их совокупное воздействие.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Требования к средам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02815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Требования к современным средам моделирования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888400"/>
          </a:xfrm>
        </p:spPr>
        <p:txBody>
          <a:bodyPr numCol="1">
            <a:noAutofit/>
          </a:bodyPr>
          <a:lstStyle/>
          <a:p>
            <a:r>
              <a:rPr lang="ru-RU" sz="1800" dirty="0"/>
              <a:t>Преимущества от внедрения новых технологий зависят от стратегии их внедрения. Поэтому, прежде чем такие технологии можно будет использовать на дорогах общего пользования, требуется их тщательная верификация и валидация. Возможности для верификации и валидации в реальном мире очень ограничены из-за дороговизны, проблем безопасности и неразвитости технологий, поэтому разработка моделей верификации и машинного обучения должна осуществляться с использованием моделирования. При моделировании </a:t>
            </a:r>
            <a:r>
              <a:rPr lang="ru-RU" sz="1800" dirty="0" err="1"/>
              <a:t>AVs</a:t>
            </a:r>
            <a:r>
              <a:rPr lang="ru-RU" sz="1800" dirty="0"/>
              <a:t>, </a:t>
            </a:r>
            <a:r>
              <a:rPr lang="ru-RU" sz="1800" dirty="0" err="1"/>
              <a:t>CVs</a:t>
            </a:r>
            <a:r>
              <a:rPr lang="ru-RU" sz="1800" dirty="0"/>
              <a:t> и безопасности дорожного движения используется микроскопическое и </a:t>
            </a:r>
            <a:r>
              <a:rPr lang="ru-RU" sz="1800" dirty="0" err="1"/>
              <a:t>наноскопическое</a:t>
            </a:r>
            <a:r>
              <a:rPr lang="ru-RU" sz="1800" dirty="0"/>
              <a:t> моделирование. Микроскопические симуляторы дорожного движения позволяют упростить взаимодействие между транспортными средствами. Для точной оценки безопасности дорожного движения и поведенческих различий во взаимодействии и восприятии участников дорожного движения используются </a:t>
            </a:r>
            <a:r>
              <a:rPr lang="ru-RU" sz="1800" dirty="0" err="1"/>
              <a:t>наноскопические</a:t>
            </a:r>
            <a:r>
              <a:rPr lang="ru-RU" sz="1800" dirty="0"/>
              <a:t> симуляторы.</a:t>
            </a:r>
          </a:p>
          <a:p>
            <a:r>
              <a:rPr lang="ru-RU" sz="1800" dirty="0"/>
              <a:t>Однако необходимы дальнейшие разработки для расширения возможностей сред моделирования для оценки характеристик CAV. Здесь мы определяем текущие требования к дизайну для разработки сред моделирования подключенных и автоматизированных транспортных средств.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Требования к средам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38310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Учет различных доменов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888400"/>
          </a:xfrm>
        </p:spPr>
        <p:txBody>
          <a:bodyPr numCol="1">
            <a:noAutofit/>
          </a:bodyPr>
          <a:lstStyle/>
          <a:p>
            <a:r>
              <a:rPr lang="ru-RU" sz="1800" dirty="0"/>
              <a:t>Анализ систем AV и CV требует рассмотрения нескольких областей. Для </a:t>
            </a:r>
            <a:r>
              <a:rPr lang="ru-RU" sz="1800" dirty="0" err="1"/>
              <a:t>AVs</a:t>
            </a:r>
            <a:r>
              <a:rPr lang="ru-RU" sz="1800" dirty="0"/>
              <a:t> такими областями являются транспортный поток и восприятие окружающей обстановки каждым транспортным средством с помощью датчиков. Для </a:t>
            </a:r>
            <a:r>
              <a:rPr lang="ru-RU" sz="1800" dirty="0" err="1"/>
              <a:t>CVs</a:t>
            </a:r>
            <a:r>
              <a:rPr lang="ru-RU" sz="1800" dirty="0"/>
              <a:t> такими областями являются транспортный поток, сетевые коммуникации и распространение сигнала. Игнорирование любого из этих доменов означает игнорирование того, как они влияют друг на друга. Если рассматривать только поток трафика, модели теряют вариабельность, которая возникает из-за взаимодействия доменов.</a:t>
            </a:r>
          </a:p>
          <a:p>
            <a:r>
              <a:rPr lang="ru-RU" sz="1800" dirty="0"/>
              <a:t>Для каждой области существуют различные типы симуляторов и моделей. Восприятие можно моделировать с помощью 3D-сред, таких как симуляторы реалистичной графики, компьютерные игры или симуляторы робототехники. Симуляторы дорожного движения предназначены для анализа дорожной сети и транспортных потоков. Сетевые симуляторы используются для оценки сетевых протоколов и приложений. Модели распространения сигналов направлены на учет характеристик распространения в окружающей среде.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Учет различных доменов</a:t>
            </a:r>
          </a:p>
        </p:txBody>
      </p:sp>
    </p:spTree>
    <p:extLst>
      <p:ext uri="{BB962C8B-B14F-4D97-AF65-F5344CB8AC3E}">
        <p14:creationId xmlns:p14="http://schemas.microsoft.com/office/powerpoint/2010/main" val="201262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190336"/>
            <a:ext cx="9603131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Детализация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7"/>
            <a:ext cx="11020204" cy="4888400"/>
          </a:xfrm>
        </p:spPr>
        <p:txBody>
          <a:bodyPr numCol="1">
            <a:noAutofit/>
          </a:bodyPr>
          <a:lstStyle/>
          <a:p>
            <a:r>
              <a:rPr lang="ru-RU" sz="1800" dirty="0"/>
              <a:t>Современные микроскопические симуляторы дорожного движения включают логику слежения за автомобилем и смены полосы движения для моделирования движения транспортного средства на многополосных участках дороги; однако эти модели не обеспечивают адекватных боковых траекторий и поведения внутри полосы движения. Для решения этой проблемы необходимо, по крайней мере, 2D-окружение, позволяющее точно отображать движение транспорта и динамику транспортного средства. Кроме того, транспортные средства, оснащенные различными технологиями машинного восприятия, испытывают уникальные эффекты при взаимодействии с окружающей средой. Эти эффекты могут включать затруднение визуального восприятия, потерю радиосигнала или задержку. Однако в настоящее время многие исследования с использованием имитационного моделирования показывают, что диапазон восприятия и коммуникации AVS и CVS не ограничен. Поэтому </a:t>
            </a:r>
            <a:r>
              <a:rPr lang="ru-RU" sz="1800" dirty="0" err="1"/>
              <a:t>наноскопическое</a:t>
            </a:r>
            <a:r>
              <a:rPr lang="ru-RU" sz="1800" dirty="0"/>
              <a:t> моделирование в 3D-среде используется для более точного отображения динамики транспортного средства, восприятия с помощью датчиков и средств связи, а также для принятия решений.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Детализация</a:t>
            </a:r>
          </a:p>
        </p:txBody>
      </p:sp>
    </p:spTree>
    <p:extLst>
      <p:ext uri="{BB962C8B-B14F-4D97-AF65-F5344CB8AC3E}">
        <p14:creationId xmlns:p14="http://schemas.microsoft.com/office/powerpoint/2010/main" val="1312197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190336"/>
            <a:ext cx="5673994" cy="777025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Симуляторы дорожного движения</a:t>
            </a:r>
            <a:br>
              <a:rPr lang="en-US" sz="3200" dirty="0"/>
            </a:br>
            <a:endParaRPr lang="ru-RU" sz="32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1757498"/>
            <a:ext cx="8190457" cy="4048942"/>
          </a:xfrm>
        </p:spPr>
        <p:txBody>
          <a:bodyPr numCol="1">
            <a:noAutofit/>
          </a:bodyPr>
          <a:lstStyle/>
          <a:p>
            <a:r>
              <a:rPr lang="ru-RU" sz="2000" dirty="0"/>
              <a:t>За последние 40 лет было разработано множество микроскопических </a:t>
            </a:r>
            <a:r>
              <a:rPr lang="ru-RU" sz="2000" dirty="0" err="1"/>
              <a:t>симулятороы</a:t>
            </a:r>
            <a:r>
              <a:rPr lang="ru-RU" sz="2000" dirty="0"/>
              <a:t> для моделирования трафика. В последнее десятилетие тренажеры PTV </a:t>
            </a:r>
            <a:r>
              <a:rPr lang="ru-RU" sz="2000" dirty="0" err="1"/>
              <a:t>Vissim</a:t>
            </a:r>
            <a:r>
              <a:rPr lang="ru-RU" sz="2000" dirty="0"/>
              <a:t> и </a:t>
            </a:r>
            <a:r>
              <a:rPr lang="ru-RU" sz="2000" dirty="0" err="1"/>
              <a:t>Simulation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Urban </a:t>
            </a:r>
            <a:r>
              <a:rPr lang="ru-RU" sz="2000" dirty="0" err="1"/>
              <a:t>MObility</a:t>
            </a:r>
            <a:r>
              <a:rPr lang="ru-RU" sz="2000" dirty="0"/>
              <a:t> (SUMO) стали наиболее часто использоваться в научных исследованиях. PTV </a:t>
            </a:r>
            <a:r>
              <a:rPr lang="ru-RU" sz="2000" dirty="0" err="1"/>
              <a:t>Vissim</a:t>
            </a:r>
            <a:r>
              <a:rPr lang="ru-RU" sz="2000" dirty="0"/>
              <a:t> - это коммерческий симулятор, таким образом SUMO является единственным современным симулятором микроскопической мобильности с открытым исходным кодом для разработки ISE. Кроме того, SUMO включает в себя интерфейс управления трафиком (TraCI), который обеспечивает взаимодействие с другими инструментами.</a:t>
            </a:r>
          </a:p>
          <a:p>
            <a:r>
              <a:rPr lang="ru-RU" sz="2000" dirty="0"/>
              <a:t>Однако микроскопические симуляторы, не подходят для AV-тестирования, поскольку в них отсутствует графически точная среда, необходимая для имитации восприятия окружающей обстановки с помощью встроенных датчиков. В результате в последние годы были разработаны высокоточные графические симуляторы.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584845" cy="415925"/>
          </a:xfrm>
        </p:spPr>
        <p:txBody>
          <a:bodyPr/>
          <a:lstStyle/>
          <a:p>
            <a:r>
              <a:rPr lang="ru-RU" dirty="0"/>
              <a:t>Московский институт электроники и математики имени А. 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408109"/>
          </a:xfrm>
        </p:spPr>
        <p:txBody>
          <a:bodyPr/>
          <a:lstStyle/>
          <a:p>
            <a:r>
              <a:rPr lang="ru-RU" dirty="0"/>
              <a:t>Современные подходы к моделированию различных аспектов высоко автоматизированных транспортных средств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Симуляторы дорожного движения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B4671D4-22A4-4126-AA2E-319479BD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257" y="2645046"/>
            <a:ext cx="2273845" cy="227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2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2459</Words>
  <Application>Microsoft Office PowerPoint</Application>
  <PresentationFormat>Широкоэкранный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HSE Sans</vt:lpstr>
      <vt:lpstr>Office Theme</vt:lpstr>
      <vt:lpstr>Современные подходы к моделированию различных аспектов высоко автоматизированных транспортных средств</vt:lpstr>
      <vt:lpstr>Уровни детализации моделирования </vt:lpstr>
      <vt:lpstr>Требования к современным средам моделирования </vt:lpstr>
      <vt:lpstr>Требования к современным средам моделирования </vt:lpstr>
      <vt:lpstr>Требования к современным средам моделирования </vt:lpstr>
      <vt:lpstr>Требования к современным средам моделирования </vt:lpstr>
      <vt:lpstr>Учет различных доменов </vt:lpstr>
      <vt:lpstr>Детализация </vt:lpstr>
      <vt:lpstr>Симуляторы дорожного движения </vt:lpstr>
      <vt:lpstr>Высокоточные графические симуляторы (наноскопические симуляторы) </vt:lpstr>
      <vt:lpstr>Высокоточные графические симуляторы (наноскопические симуляторы) </vt:lpstr>
      <vt:lpstr>Сетевые модели и симуляторы VANET </vt:lpstr>
      <vt:lpstr>Модели распространения сигналов </vt:lpstr>
      <vt:lpstr>Необходимость повышения детализации моделирования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Виталий Степанянц</cp:lastModifiedBy>
  <cp:revision>63</cp:revision>
  <cp:lastPrinted>2021-11-11T13:08:42Z</cp:lastPrinted>
  <dcterms:created xsi:type="dcterms:W3CDTF">2021-11-11T08:52:47Z</dcterms:created>
  <dcterms:modified xsi:type="dcterms:W3CDTF">2024-11-26T14:28:39Z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