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25">
          <p15:clr>
            <a:srgbClr val="A4A3A4"/>
          </p15:clr>
        </p15:guide>
        <p15:guide id="2" pos="1209">
          <p15:clr>
            <a:srgbClr val="A4A3A4"/>
          </p15:clr>
        </p15:guide>
        <p15:guide id="3" pos="2955">
          <p15:clr>
            <a:srgbClr val="A4A3A4"/>
          </p15:clr>
        </p15:guide>
        <p15:guide id="4" pos="2071">
          <p15:clr>
            <a:srgbClr val="A4A3A4"/>
          </p15:clr>
        </p15:guide>
        <p15:guide id="5" pos="3840">
          <p15:clr>
            <a:srgbClr val="A4A3A4"/>
          </p15:clr>
        </p15:guide>
        <p15:guide id="6" pos="4702">
          <p15:clr>
            <a:srgbClr val="A4A3A4"/>
          </p15:clr>
        </p15:guide>
        <p15:guide id="7" pos="5586">
          <p15:clr>
            <a:srgbClr val="A4A3A4"/>
          </p15:clr>
        </p15:guide>
        <p15:guide id="8" pos="7333">
          <p15:clr>
            <a:srgbClr val="A4A3A4"/>
          </p15:clr>
        </p15:guide>
        <p15:guide id="9" orient="horz" pos="3952">
          <p15:clr>
            <a:srgbClr val="A4A3A4"/>
          </p15:clr>
        </p15:guide>
        <p15:guide id="10" pos="6471">
          <p15:clr>
            <a:srgbClr val="A4A3A4"/>
          </p15:clr>
        </p15:guide>
        <p15:guide id="11" orient="horz" pos="9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gRuRfvEXzu7nRQAjD581iaSKXu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2D189B-1D5D-4353-8618-553C6103EFAE}">
  <a:tblStyle styleId="{3C2D189B-1D5D-4353-8618-553C6103EFA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A"/>
          </a:solidFill>
        </a:fill>
      </a:tcStyle>
    </a:wholeTbl>
    <a:band1H>
      <a:tcTxStyle/>
      <a:tcStyle>
        <a:tcBdr/>
        <a:fill>
          <a:solidFill>
            <a:srgbClr val="CACBD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BD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6" descr="A blue circle with white 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6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;p16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9;p16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sz="4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4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2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" name="Google Shape;127;p2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" name="Google Shape;128;p2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p2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2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4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6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" name="Google Shape;140;p2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" name="Google Shape;141;p2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2" name="Google Shape;142;p2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2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6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6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6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6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6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6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6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6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6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6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6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6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27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27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27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27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5" name="Google Shape;175;p27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17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17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9;p17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17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17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17"/>
          <p:cNvSpPr>
            <a:spLocks noGrp="1"/>
          </p:cNvSpPr>
          <p:nvPr>
            <p:ph type="pic" idx="2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2">
  <p:cSld name="Текст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1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41;p1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" name="Google Shape;42;p1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" name="Google Shape;43;p1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p1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585897" y="2379663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1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" name="Google Shape;53;p1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" name="Google Shape;54;p1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" name="Google Shape;55;p1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1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Google Shape;57;p19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body" idx="3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5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sz="3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6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A204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21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" name="Google Shape;70;p21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" name="Google Shape;71;p21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72;p21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Google Shape;73;p21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5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>
            <a:spLocks noGrp="1"/>
          </p:cNvSpPr>
          <p:nvPr>
            <p:ph type="chart" idx="6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2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" name="Google Shape;84;p2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" name="Google Shape;85;p2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2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2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>
            <a:spLocks noGrp="1"/>
          </p:cNvSpPr>
          <p:nvPr>
            <p:ph type="chart" idx="5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6"/>
          </p:nvPr>
        </p:nvSpPr>
        <p:spPr>
          <a:xfrm>
            <a:off x="585788" y="1447064"/>
            <a:ext cx="4322762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7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2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" name="Google Shape;98;p2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" name="Google Shape;99;p2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" name="Google Shape;100;p2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2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4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5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6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7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8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9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24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24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24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p24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p24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4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"/>
          <p:cNvSpPr txBox="1">
            <a:spLocks noGrp="1"/>
          </p:cNvSpPr>
          <p:nvPr>
            <p:ph type="title"/>
          </p:nvPr>
        </p:nvSpPr>
        <p:spPr>
          <a:xfrm>
            <a:off x="1027967" y="2371945"/>
            <a:ext cx="10069200" cy="19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Валидация трехмерной модели распространения сигналов OPAL относительно двухмерной GEMV2</a:t>
            </a:r>
            <a:endParaRPr/>
          </a:p>
        </p:txBody>
      </p:sp>
      <p:sp>
        <p:nvSpPr>
          <p:cNvPr id="184" name="Google Shape;184;p1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/>
              <a:t>Московский институт электроники и математики имени А. Н. Тихонова</a:t>
            </a:r>
            <a:endParaRPr/>
          </a:p>
        </p:txBody>
      </p:sp>
      <p:sp>
        <p:nvSpPr>
          <p:cNvPr id="185" name="Google Shape;185;p1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Департамент  электронной инженерии</a:t>
            </a:r>
            <a:endParaRPr/>
          </a:p>
        </p:txBody>
      </p:sp>
      <p:sp>
        <p:nvSpPr>
          <p:cNvPr id="186" name="Google Shape;186;p1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Москва 2024</a:t>
            </a:r>
            <a:endParaRPr/>
          </a:p>
        </p:txBody>
      </p:sp>
      <p:sp>
        <p:nvSpPr>
          <p:cNvPr id="187" name="Google Shape;187;p1"/>
          <p:cNvSpPr txBox="1">
            <a:spLocks noGrp="1"/>
          </p:cNvSpPr>
          <p:nvPr>
            <p:ph type="body" idx="4"/>
          </p:nvPr>
        </p:nvSpPr>
        <p:spPr>
          <a:xfrm>
            <a:off x="1027967" y="4824914"/>
            <a:ext cx="5725258" cy="10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/>
              <a:t>Мартюшева Александра Романовна, БИБ222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/>
              <a:t>Рахимуллина Валерия Евгеньевна, БИБ222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/>
              <a:t>Научный руководитель: Степанянц Виталий Гургенович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"/>
          <p:cNvSpPr txBox="1"/>
          <p:nvPr/>
        </p:nvSpPr>
        <p:spPr>
          <a:xfrm>
            <a:off x="5119888" y="3305245"/>
            <a:ext cx="114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Задачи</a:t>
            </a:r>
            <a:endParaRPr/>
          </a:p>
        </p:txBody>
      </p:sp>
      <p:sp>
        <p:nvSpPr>
          <p:cNvPr id="193" name="Google Shape;193;p3"/>
          <p:cNvSpPr txBox="1">
            <a:spLocks noGrp="1"/>
          </p:cNvSpPr>
          <p:nvPr>
            <p:ph type="title"/>
          </p:nvPr>
        </p:nvSpPr>
        <p:spPr>
          <a:xfrm>
            <a:off x="585898" y="1190336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/>
              <a:t>Цели и задачи работы</a:t>
            </a:r>
            <a:endParaRPr/>
          </a:p>
        </p:txBody>
      </p:sp>
      <p:sp>
        <p:nvSpPr>
          <p:cNvPr id="194" name="Google Shape;194;p3"/>
          <p:cNvSpPr txBox="1"/>
          <p:nvPr/>
        </p:nvSpPr>
        <p:spPr>
          <a:xfrm>
            <a:off x="649200" y="1827751"/>
            <a:ext cx="10893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</a:rPr>
              <a:t>Для увеличения точности интегрированной среды моделирования необходима модификация существующей модели распространения сигналов для повышения её точности и 3D визуализации её работы. Чтобы убедиться, что GEMV2 можно заменить на Opal необходимо узнать насколько схожи результаты их моделирования для стандартных условий, где двухмерная модель может считаться достаточной.</a:t>
            </a:r>
            <a:endParaRPr/>
          </a:p>
        </p:txBody>
      </p:sp>
      <p:sp>
        <p:nvSpPr>
          <p:cNvPr id="195" name="Google Shape;195;p3"/>
          <p:cNvSpPr txBox="1"/>
          <p:nvPr/>
        </p:nvSpPr>
        <p:spPr>
          <a:xfrm>
            <a:off x="649200" y="3611000"/>
            <a:ext cx="11002500" cy="2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00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─"/>
            </a:pPr>
            <a:r>
              <a:rPr lang="ru-RU" sz="1800">
                <a:solidFill>
                  <a:schemeClr val="dk1"/>
                </a:solidFill>
              </a:rPr>
              <a:t>Проведение сравнительного анализа моделей распространения сигналов по беспроводным каналам связи подключенного транспорта</a:t>
            </a:r>
            <a:endParaRPr sz="1800">
              <a:solidFill>
                <a:schemeClr val="dk1"/>
              </a:solidFill>
            </a:endParaRPr>
          </a:p>
          <a:p>
            <a:pPr marL="3600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─"/>
            </a:pPr>
            <a:r>
              <a:rPr lang="ru-RU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Проведение моделирования различных сценариев обмена информации между транспортными средствами с учетом влияния окружающих объектов для исходной и доработанной модели</a:t>
            </a:r>
            <a:endParaRPr/>
          </a:p>
          <a:p>
            <a:pPr marL="3600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─"/>
            </a:pPr>
            <a:r>
              <a:rPr lang="ru-RU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Сравнение результатов моделирования с использованием доработанной и исходной моделей распространения сигналов</a:t>
            </a:r>
            <a:endParaRPr/>
          </a:p>
        </p:txBody>
      </p:sp>
      <p:sp>
        <p:nvSpPr>
          <p:cNvPr id="196" name="Google Shape;196;p3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58484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Московский институт электроники и математики имени А. 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197" name="Google Shape;197;p3"/>
          <p:cNvSpPr txBox="1">
            <a:spLocks noGrp="1"/>
          </p:cNvSpPr>
          <p:nvPr>
            <p:ph type="body" idx="2"/>
          </p:nvPr>
        </p:nvSpPr>
        <p:spPr>
          <a:xfrm>
            <a:off x="3459162" y="548720"/>
            <a:ext cx="2636837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Валидация трехмерной модели распространения сигналов OPAL относительно двухмерной GEMV2</a:t>
            </a:r>
            <a:endParaRPr/>
          </a:p>
        </p:txBody>
      </p:sp>
      <p:sp>
        <p:nvSpPr>
          <p:cNvPr id="198" name="Google Shape;198;p3"/>
          <p:cNvSpPr txBox="1"/>
          <p:nvPr/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</a:pPr>
            <a:r>
              <a:rPr lang="ru-RU"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Цели и задачи работы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"/>
          <p:cNvSpPr txBox="1"/>
          <p:nvPr/>
        </p:nvSpPr>
        <p:spPr>
          <a:xfrm>
            <a:off x="585897" y="1190336"/>
            <a:ext cx="11057963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Обзор </a:t>
            </a:r>
            <a:r>
              <a:rPr lang="ru-RU" sz="3200" b="1">
                <a:solidFill>
                  <a:schemeClr val="dk1"/>
                </a:solidFill>
              </a:rPr>
              <a:t>моделей распространения сигналов</a:t>
            </a:r>
            <a:endParaRPr/>
          </a:p>
        </p:txBody>
      </p:sp>
      <p:sp>
        <p:nvSpPr>
          <p:cNvPr id="204" name="Google Shape;204;p4"/>
          <p:cNvSpPr txBox="1"/>
          <p:nvPr/>
        </p:nvSpPr>
        <p:spPr>
          <a:xfrm>
            <a:off x="2720135" y="2079300"/>
            <a:ext cx="145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</a:rPr>
              <a:t>GEMV2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"/>
          <p:cNvSpPr txBox="1"/>
          <p:nvPr/>
        </p:nvSpPr>
        <p:spPr>
          <a:xfrm>
            <a:off x="8357322" y="2079300"/>
            <a:ext cx="145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</a:rPr>
              <a:t>Opal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"/>
          <p:cNvSpPr txBox="1"/>
          <p:nvPr/>
        </p:nvSpPr>
        <p:spPr>
          <a:xfrm>
            <a:off x="497925" y="2407075"/>
            <a:ext cx="5445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</a:rPr>
              <a:t>Модель связи для взаимодействия «транспортное средство — транспортное средство» (V2V) и «транспортное средство — инфраструктура» (V2I)</a:t>
            </a:r>
            <a:endParaRPr/>
          </a:p>
        </p:txBody>
      </p:sp>
      <p:sp>
        <p:nvSpPr>
          <p:cNvPr id="207" name="Google Shape;207;p4"/>
          <p:cNvSpPr txBox="1"/>
          <p:nvPr/>
        </p:nvSpPr>
        <p:spPr>
          <a:xfrm>
            <a:off x="652650" y="3902075"/>
            <a:ext cx="51762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</a:rPr>
              <a:t>Типы каналов:</a:t>
            </a:r>
            <a:endParaRPr sz="1600">
              <a:solidFill>
                <a:schemeClr val="dk1"/>
              </a:solidFill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ru-RU" sz="1600">
                <a:solidFill>
                  <a:schemeClr val="dk1"/>
                </a:solidFill>
              </a:rPr>
              <a:t>прямой видимости (LOS)</a:t>
            </a:r>
            <a:endParaRPr sz="1600">
              <a:solidFill>
                <a:schemeClr val="dk1"/>
              </a:solidFill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ru-RU" sz="1600">
                <a:solidFill>
                  <a:schemeClr val="dk1"/>
                </a:solidFill>
              </a:rPr>
              <a:t>вне прямой видимости (NLOSv) из-за транспортных средств</a:t>
            </a:r>
            <a:endParaRPr sz="1600">
              <a:solidFill>
                <a:schemeClr val="dk1"/>
              </a:solidFill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ru-RU" sz="1600">
                <a:solidFill>
                  <a:schemeClr val="dk1"/>
                </a:solidFill>
              </a:rPr>
              <a:t>вне прямой видимости (NLOSb) из-за плотных объектов (зданий и рельефа местности) </a:t>
            </a:r>
            <a:endParaRPr sz="1600">
              <a:solidFill>
                <a:schemeClr val="dk1"/>
              </a:solidFill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ru-RU" sz="1600">
                <a:solidFill>
                  <a:schemeClr val="dk1"/>
                </a:solidFill>
              </a:rPr>
              <a:t>вне прямой видимости из-за листвы (NLOSf)</a:t>
            </a:r>
            <a:endParaRPr/>
          </a:p>
        </p:txBody>
      </p:sp>
      <p:cxnSp>
        <p:nvCxnSpPr>
          <p:cNvPr id="208" name="Google Shape;208;p4"/>
          <p:cNvCxnSpPr/>
          <p:nvPr/>
        </p:nvCxnSpPr>
        <p:spPr>
          <a:xfrm flipH="1">
            <a:off x="6096000" y="2043561"/>
            <a:ext cx="18879" cy="4359260"/>
          </a:xfrm>
          <a:prstGeom prst="straightConnector1">
            <a:avLst/>
          </a:prstGeom>
          <a:noFill/>
          <a:ln w="28575" cap="flat" cmpd="sng">
            <a:solidFill>
              <a:srgbClr val="244999"/>
            </a:solidFill>
            <a:prstDash val="lgDash"/>
            <a:miter lim="800000"/>
            <a:headEnd type="none" w="sm" len="sm"/>
            <a:tailEnd type="none" w="sm" len="sm"/>
          </a:ln>
        </p:spPr>
      </p:cxnSp>
      <p:sp>
        <p:nvSpPr>
          <p:cNvPr id="209" name="Google Shape;209;p4"/>
          <p:cNvSpPr txBox="1"/>
          <p:nvPr/>
        </p:nvSpPr>
        <p:spPr>
          <a:xfrm>
            <a:off x="6382028" y="2407074"/>
            <a:ext cx="5251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</a:rPr>
              <a:t>Инструмент для моделирования распространения электромагнитного излучения с трассировкой лучей с использованием графических процессоров, реализованный на фреймворке Veneris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10" name="Google Shape;210;p4"/>
          <p:cNvSpPr txBox="1"/>
          <p:nvPr/>
        </p:nvSpPr>
        <p:spPr>
          <a:xfrm>
            <a:off x="6376275" y="3666324"/>
            <a:ext cx="49830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</a:rPr>
              <a:t>Основным преимуществом Opal является его интеграция с игровым движком Unity3D, который позволяет быстро и интуитивно создавать пользовательские 3D-среды. Opal проводит трассировку лучей на графическом процессоре с помощью NVIDIA OptiX, обеспечивая более эффективное моделирование при одновременном использовании центрального процессора для имитации трафика.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4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58484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Московский институт электроники и математики имени А. 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212" name="Google Shape;212;p4"/>
          <p:cNvSpPr txBox="1">
            <a:spLocks noGrp="1"/>
          </p:cNvSpPr>
          <p:nvPr>
            <p:ph type="body" idx="2"/>
          </p:nvPr>
        </p:nvSpPr>
        <p:spPr>
          <a:xfrm>
            <a:off x="3459162" y="548720"/>
            <a:ext cx="2636837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Валидация трехмерной модели распространения сигналов OPAL относительно двухмерной GEMV2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sp>
        <p:nvSpPr>
          <p:cNvPr id="213" name="Google Shape;213;p4"/>
          <p:cNvSpPr txBox="1"/>
          <p:nvPr/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1000">
                <a:solidFill>
                  <a:srgbClr val="0E2D69"/>
                </a:solidFill>
              </a:rPr>
              <a:t>Обзор моделей распространения сигналов</a:t>
            </a:r>
            <a:endParaRPr sz="1000">
              <a:solidFill>
                <a:srgbClr val="0E2D6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</a:pPr>
            <a:endParaRPr sz="1000">
              <a:solidFill>
                <a:srgbClr val="0E2D69"/>
              </a:solidFill>
            </a:endParaRPr>
          </a:p>
        </p:txBody>
      </p:sp>
      <p:sp>
        <p:nvSpPr>
          <p:cNvPr id="214" name="Google Shape;214;p4"/>
          <p:cNvSpPr txBox="1"/>
          <p:nvPr/>
        </p:nvSpPr>
        <p:spPr>
          <a:xfrm>
            <a:off x="497925" y="5718275"/>
            <a:ext cx="5445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</a:rPr>
              <a:t>Может использовать данные о местоположении транспортных средств из моделей транспортной мобильности или треков реального мира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15" name="Google Shape;215;p4"/>
          <p:cNvSpPr txBox="1"/>
          <p:nvPr/>
        </p:nvSpPr>
        <p:spPr>
          <a:xfrm>
            <a:off x="471150" y="3238075"/>
            <a:ext cx="5445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</a:rPr>
              <a:t>Использует очертания транспортных средств, зданий и листвы для определения типов каналов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"/>
          <p:cNvSpPr txBox="1"/>
          <p:nvPr/>
        </p:nvSpPr>
        <p:spPr>
          <a:xfrm>
            <a:off x="585897" y="1190336"/>
            <a:ext cx="110579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Сравнительный анализ моделей распространения сигналов</a:t>
            </a:r>
            <a:endParaRPr/>
          </a:p>
        </p:txBody>
      </p:sp>
      <p:graphicFrame>
        <p:nvGraphicFramePr>
          <p:cNvPr id="221" name="Google Shape;221;p6"/>
          <p:cNvGraphicFramePr/>
          <p:nvPr/>
        </p:nvGraphicFramePr>
        <p:xfrm>
          <a:off x="2472673" y="2243150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{3C2D189B-1D5D-4353-8618-553C6103EFAE}</a:tableStyleId>
              </a:tblPr>
              <a:tblGrid>
                <a:gridCol w="293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32385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Параметр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32385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GEMV</a:t>
                      </a:r>
                      <a:r>
                        <a:rPr lang="ru-RU" sz="1600" u="none" strike="noStrike" cap="none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32385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OPAL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32385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Пространственная сложность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32385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2,5D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32385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3D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32385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Методы расчета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32385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Классификация связей (LOS, NLOSv, NLOSb)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32385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Трассировка лучей (учет отражений, дифракции и т.д.)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32385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Точность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32385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Ограничена в сложных условиях (разноуровневая застройка)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32385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Высокая в сложных городских условиях (разноуровневая застройка)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32385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Вычислительные ресурсы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32385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Низкие требования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32385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Высокие требования, использование GPU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2" name="Google Shape;222;p6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58484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Московский институт электроники и математики имени А. 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223" name="Google Shape;223;p6"/>
          <p:cNvSpPr txBox="1">
            <a:spLocks noGrp="1"/>
          </p:cNvSpPr>
          <p:nvPr>
            <p:ph type="body" idx="2"/>
          </p:nvPr>
        </p:nvSpPr>
        <p:spPr>
          <a:xfrm>
            <a:off x="3459162" y="548720"/>
            <a:ext cx="2636837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Валидация трехмерной модели распространения сигналов OPAL относительно двухмерной GEMV2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sp>
        <p:nvSpPr>
          <p:cNvPr id="224" name="Google Shape;224;p6"/>
          <p:cNvSpPr txBox="1"/>
          <p:nvPr/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</a:pPr>
            <a:r>
              <a:rPr lang="ru-RU"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Сравнительный анализ моделей распространения сигналов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"/>
          <p:cNvSpPr txBox="1"/>
          <p:nvPr/>
        </p:nvSpPr>
        <p:spPr>
          <a:xfrm>
            <a:off x="585897" y="1190336"/>
            <a:ext cx="110579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Инструменты для моделирования</a:t>
            </a:r>
            <a:endParaRPr sz="4000" b="1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7" descr="WiFi-Direct Simulation for INET in OMNeT++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0297" y="1903695"/>
            <a:ext cx="1104340" cy="90395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7"/>
          <p:cNvSpPr txBox="1"/>
          <p:nvPr/>
        </p:nvSpPr>
        <p:spPr>
          <a:xfrm>
            <a:off x="2291453" y="3127325"/>
            <a:ext cx="142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GEMV2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7"/>
          <p:cNvSpPr txBox="1"/>
          <p:nvPr/>
        </p:nvSpPr>
        <p:spPr>
          <a:xfrm>
            <a:off x="8172547" y="3059375"/>
            <a:ext cx="110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OPAL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3" name="Google Shape;233;p7"/>
          <p:cNvCxnSpPr/>
          <p:nvPr/>
        </p:nvCxnSpPr>
        <p:spPr>
          <a:xfrm>
            <a:off x="6095999" y="3146612"/>
            <a:ext cx="2" cy="3256210"/>
          </a:xfrm>
          <a:prstGeom prst="straightConnector1">
            <a:avLst/>
          </a:prstGeom>
          <a:noFill/>
          <a:ln w="28575" cap="flat" cmpd="sng">
            <a:solidFill>
              <a:srgbClr val="244999"/>
            </a:solidFill>
            <a:prstDash val="lgDash"/>
            <a:miter lim="800000"/>
            <a:headEnd type="none" w="sm" len="sm"/>
            <a:tailEnd type="none" w="sm" len="sm"/>
          </a:ln>
        </p:spPr>
      </p:cxnSp>
      <p:pic>
        <p:nvPicPr>
          <p:cNvPr id="234" name="Google Shape;234;p7" descr="Artery V2X Simulation Framewo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399" y="4476011"/>
            <a:ext cx="2635763" cy="739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7" descr="NVIDIA RTX Ray Tracing | NVIDIA Developer"/>
          <p:cNvPicPr preferRelativeResize="0"/>
          <p:nvPr/>
        </p:nvPicPr>
        <p:blipFill rotWithShape="1">
          <a:blip r:embed="rId5">
            <a:alphaModFix/>
          </a:blip>
          <a:srcRect l="24281" t="25461" r="23839" b="25828"/>
          <a:stretch/>
        </p:blipFill>
        <p:spPr>
          <a:xfrm>
            <a:off x="6636494" y="3766089"/>
            <a:ext cx="1745477" cy="91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23444" y="5284723"/>
            <a:ext cx="117157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7" descr="What is CUDA and How Does it Work? | Incredibuild"/>
          <p:cNvPicPr preferRelativeResize="0"/>
          <p:nvPr/>
        </p:nvPicPr>
        <p:blipFill rotWithShape="1">
          <a:blip r:embed="rId7">
            <a:alphaModFix/>
          </a:blip>
          <a:srcRect l="19406" t="9626" r="18200" b="13189"/>
          <a:stretch/>
        </p:blipFill>
        <p:spPr>
          <a:xfrm>
            <a:off x="9933244" y="3604065"/>
            <a:ext cx="1003839" cy="124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7" descr="SUMO Documentati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40320" y="4246014"/>
            <a:ext cx="1286359" cy="1286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7" descr="Foundation/Logo - OpenStreetMap Wiki"/>
          <p:cNvPicPr preferRelativeResize="0"/>
          <p:nvPr/>
        </p:nvPicPr>
        <p:blipFill rotWithShape="1">
          <a:blip r:embed="rId9">
            <a:alphaModFix/>
          </a:blip>
          <a:srcRect l="27041" t="25799" r="27835" b="25000"/>
          <a:stretch/>
        </p:blipFill>
        <p:spPr>
          <a:xfrm>
            <a:off x="4902773" y="1821850"/>
            <a:ext cx="870553" cy="94922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7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58484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Московский институт электроники и математики имени А. 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241" name="Google Shape;241;p7"/>
          <p:cNvSpPr txBox="1">
            <a:spLocks noGrp="1"/>
          </p:cNvSpPr>
          <p:nvPr>
            <p:ph type="body" idx="2"/>
          </p:nvPr>
        </p:nvSpPr>
        <p:spPr>
          <a:xfrm>
            <a:off x="3459162" y="548720"/>
            <a:ext cx="2636837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Валидация трехмерной модели распространения сигналов OPAL относительно двухмерной GEMV2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sp>
        <p:nvSpPr>
          <p:cNvPr id="242" name="Google Shape;242;p7"/>
          <p:cNvSpPr txBox="1"/>
          <p:nvPr/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</a:pPr>
            <a:r>
              <a:rPr lang="ru-RU"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Инструменты для моделирования</a:t>
            </a:r>
            <a:endParaRPr/>
          </a:p>
        </p:txBody>
      </p:sp>
      <p:sp>
        <p:nvSpPr>
          <p:cNvPr id="243" name="Google Shape;243;p7"/>
          <p:cNvSpPr/>
          <p:nvPr/>
        </p:nvSpPr>
        <p:spPr>
          <a:xfrm>
            <a:off x="4496487" y="1760139"/>
            <a:ext cx="3227291" cy="109781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244999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7" descr="Unlocking the Full Potential of Education with Unity Game Engine | by  Nocturnal Blogs | Medium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14209" y="5186569"/>
            <a:ext cx="1910884" cy="691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 txBox="1"/>
          <p:nvPr/>
        </p:nvSpPr>
        <p:spPr>
          <a:xfrm>
            <a:off x="585897" y="1190336"/>
            <a:ext cx="110579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Моделирование первого сценария</a:t>
            </a:r>
            <a:endParaRPr/>
          </a:p>
        </p:txBody>
      </p:sp>
      <p:sp>
        <p:nvSpPr>
          <p:cNvPr id="250" name="Google Shape;250;p10"/>
          <p:cNvSpPr txBox="1"/>
          <p:nvPr/>
        </p:nvSpPr>
        <p:spPr>
          <a:xfrm>
            <a:off x="2275097" y="1927500"/>
            <a:ext cx="142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GEMV2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0"/>
          <p:cNvSpPr txBox="1"/>
          <p:nvPr/>
        </p:nvSpPr>
        <p:spPr>
          <a:xfrm>
            <a:off x="8409127" y="1927500"/>
            <a:ext cx="131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OPAL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2" name="Google Shape;252;p10"/>
          <p:cNvCxnSpPr/>
          <p:nvPr/>
        </p:nvCxnSpPr>
        <p:spPr>
          <a:xfrm flipH="1">
            <a:off x="6096000" y="2043561"/>
            <a:ext cx="18879" cy="4359260"/>
          </a:xfrm>
          <a:prstGeom prst="straightConnector1">
            <a:avLst/>
          </a:prstGeom>
          <a:noFill/>
          <a:ln w="28575" cap="flat" cmpd="sng">
            <a:solidFill>
              <a:srgbClr val="244999"/>
            </a:solidFill>
            <a:prstDash val="lgDash"/>
            <a:miter lim="800000"/>
            <a:headEnd type="none" w="sm" len="sm"/>
            <a:tailEnd type="none" w="sm" len="sm"/>
          </a:ln>
        </p:spPr>
      </p:cxnSp>
      <p:pic>
        <p:nvPicPr>
          <p:cNvPr id="253" name="Google Shape;25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018" y="2745221"/>
            <a:ext cx="5119920" cy="292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0"/>
          <p:cNvPicPr preferRelativeResize="0"/>
          <p:nvPr/>
        </p:nvPicPr>
        <p:blipFill rotWithShape="1">
          <a:blip r:embed="rId4">
            <a:alphaModFix/>
          </a:blip>
          <a:srcRect l="587" r="-1"/>
          <a:stretch/>
        </p:blipFill>
        <p:spPr>
          <a:xfrm>
            <a:off x="6523135" y="2745221"/>
            <a:ext cx="4882771" cy="292244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0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58484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Московский институт электроники и математики имени А. 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256" name="Google Shape;256;p10"/>
          <p:cNvSpPr txBox="1">
            <a:spLocks noGrp="1"/>
          </p:cNvSpPr>
          <p:nvPr>
            <p:ph type="body" idx="2"/>
          </p:nvPr>
        </p:nvSpPr>
        <p:spPr>
          <a:xfrm>
            <a:off x="3459162" y="548720"/>
            <a:ext cx="2636837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Валидация трехмерной модели распространения сигналов OPAL относительно двухмерной GEMV2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sp>
        <p:nvSpPr>
          <p:cNvPr id="257" name="Google Shape;257;p10"/>
          <p:cNvSpPr txBox="1"/>
          <p:nvPr/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</a:pPr>
            <a:r>
              <a:rPr lang="ru-RU"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Моделирование первого сценария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"/>
          <p:cNvSpPr txBox="1"/>
          <p:nvPr/>
        </p:nvSpPr>
        <p:spPr>
          <a:xfrm>
            <a:off x="585897" y="1190336"/>
            <a:ext cx="110579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Моделирование второго сценария</a:t>
            </a:r>
            <a:endParaRPr/>
          </a:p>
        </p:txBody>
      </p:sp>
      <p:sp>
        <p:nvSpPr>
          <p:cNvPr id="263" name="Google Shape;263;p11"/>
          <p:cNvSpPr txBox="1"/>
          <p:nvPr/>
        </p:nvSpPr>
        <p:spPr>
          <a:xfrm>
            <a:off x="1919294" y="1927500"/>
            <a:ext cx="177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GEMV2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1"/>
          <p:cNvSpPr txBox="1"/>
          <p:nvPr/>
        </p:nvSpPr>
        <p:spPr>
          <a:xfrm>
            <a:off x="8409128" y="1927500"/>
            <a:ext cx="1584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OPAL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" name="Google Shape;265;p11"/>
          <p:cNvCxnSpPr/>
          <p:nvPr/>
        </p:nvCxnSpPr>
        <p:spPr>
          <a:xfrm flipH="1">
            <a:off x="6096000" y="2043561"/>
            <a:ext cx="18879" cy="4359260"/>
          </a:xfrm>
          <a:prstGeom prst="straightConnector1">
            <a:avLst/>
          </a:prstGeom>
          <a:noFill/>
          <a:ln w="28575" cap="flat" cmpd="sng">
            <a:solidFill>
              <a:srgbClr val="244999"/>
            </a:solidFill>
            <a:prstDash val="lgDash"/>
            <a:miter lim="800000"/>
            <a:headEnd type="none" w="sm" len="sm"/>
            <a:tailEnd type="none" w="sm" len="sm"/>
          </a:ln>
        </p:spPr>
      </p:cxnSp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5585" y="2913899"/>
            <a:ext cx="5248275" cy="258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299" y="2791168"/>
            <a:ext cx="5148970" cy="283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58484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Московский институт электроники и математики имени А. 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2"/>
          </p:nvPr>
        </p:nvSpPr>
        <p:spPr>
          <a:xfrm>
            <a:off x="3459162" y="548720"/>
            <a:ext cx="2636837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Валидация трехмерной модели распространения сигналов OPAL относительно двухмерной GEMV2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sp>
        <p:nvSpPr>
          <p:cNvPr id="270" name="Google Shape;270;p11"/>
          <p:cNvSpPr txBox="1"/>
          <p:nvPr/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</a:pPr>
            <a:r>
              <a:rPr lang="ru-RU"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Моделирование второго сценария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1924" y="5114851"/>
            <a:ext cx="5201919" cy="67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1924" y="2470611"/>
            <a:ext cx="4925695" cy="188509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2"/>
          <p:cNvSpPr txBox="1"/>
          <p:nvPr/>
        </p:nvSpPr>
        <p:spPr>
          <a:xfrm>
            <a:off x="585897" y="1190336"/>
            <a:ext cx="110579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Сравнение результатов моделирования</a:t>
            </a:r>
            <a:endParaRPr/>
          </a:p>
        </p:txBody>
      </p:sp>
      <p:graphicFrame>
        <p:nvGraphicFramePr>
          <p:cNvPr id="278" name="Google Shape;278;p12"/>
          <p:cNvGraphicFramePr/>
          <p:nvPr/>
        </p:nvGraphicFramePr>
        <p:xfrm>
          <a:off x="585897" y="2089533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{3C2D189B-1D5D-4353-8618-553C6103EFAE}</a:tableStyleId>
              </a:tblPr>
              <a:tblGrid>
                <a:gridCol w="291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275">
                <a:tc>
                  <a:txBody>
                    <a:bodyPr/>
                    <a:lstStyle/>
                    <a:p>
                      <a:pPr marL="0" marR="32385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Параметр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32385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GEMV</a:t>
                      </a:r>
                      <a:r>
                        <a:rPr lang="ru-RU" sz="1600" u="none" strike="noStrike" cap="none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32385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OPAL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7425">
                <a:tc>
                  <a:txBody>
                    <a:bodyPr/>
                    <a:lstStyle/>
                    <a:p>
                      <a:pPr marL="0" marR="32385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Вероятность передачи сигнала на первой карте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32385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85,69%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32385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85,62%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5500">
                <a:tc>
                  <a:txBody>
                    <a:bodyPr/>
                    <a:lstStyle/>
                    <a:p>
                      <a:pPr marL="0" marR="32385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Среднее количество приемников (автомобилей), которые улавливают один сигнал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32385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7,23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32385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7,18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9" name="Google Shape;279;p12"/>
          <p:cNvSpPr/>
          <p:nvPr/>
        </p:nvSpPr>
        <p:spPr>
          <a:xfrm>
            <a:off x="6441924" y="3248200"/>
            <a:ext cx="3648000" cy="152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E61F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6441923" y="3419650"/>
            <a:ext cx="3753000" cy="152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E61F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2"/>
          <p:cNvSpPr/>
          <p:nvPr/>
        </p:nvSpPr>
        <p:spPr>
          <a:xfrm>
            <a:off x="6453036" y="5285694"/>
            <a:ext cx="3840300" cy="152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E61F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2"/>
          <p:cNvSpPr/>
          <p:nvPr/>
        </p:nvSpPr>
        <p:spPr>
          <a:xfrm>
            <a:off x="6462560" y="5453969"/>
            <a:ext cx="4040100" cy="152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E61F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2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58484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Московский институт электроники и математики имени А. 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284" name="Google Shape;284;p12"/>
          <p:cNvSpPr txBox="1">
            <a:spLocks noGrp="1"/>
          </p:cNvSpPr>
          <p:nvPr>
            <p:ph type="body" idx="2"/>
          </p:nvPr>
        </p:nvSpPr>
        <p:spPr>
          <a:xfrm>
            <a:off x="3459162" y="548720"/>
            <a:ext cx="2636837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Валидация трехмерной модели распространения сигналов OPAL относительно двухмерной GEMV2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sp>
        <p:nvSpPr>
          <p:cNvPr id="285" name="Google Shape;285;p12"/>
          <p:cNvSpPr txBox="1"/>
          <p:nvPr/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</a:pPr>
            <a:r>
              <a:rPr lang="ru-RU"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Сравнение результатов моделирования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"/>
          <p:cNvSpPr txBox="1"/>
          <p:nvPr/>
        </p:nvSpPr>
        <p:spPr>
          <a:xfrm>
            <a:off x="585897" y="1190336"/>
            <a:ext cx="110579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Выводы и дальнейшее развитие</a:t>
            </a:r>
            <a:endParaRPr/>
          </a:p>
        </p:txBody>
      </p:sp>
      <p:sp>
        <p:nvSpPr>
          <p:cNvPr id="291" name="Google Shape;291;p13"/>
          <p:cNvSpPr txBox="1"/>
          <p:nvPr/>
        </p:nvSpPr>
        <p:spPr>
          <a:xfrm>
            <a:off x="585903" y="2316875"/>
            <a:ext cx="110580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</a:rPr>
              <a:t>Opal подтверждает свою точность в расчетах, учитывая дополнительные пространственные параметры, что делает его подходящим для более сложных сценариев, где трехмерное моделирование имеет значимые преимущества. Эти результаты также указывают на возможность замены GEMV2 на Opal в задачах, требующих более детального анализа влияния объектов и рельефа.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</a:rPr>
              <a:t>GEMV2 будет заменён на Opal.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</a:rPr>
              <a:t>Во время моделирования сценариев для GEMV2 на Opal было установлено, что необходимо разработать новые сценарии для моделирования в 3D.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92" name="Google Shape;292;p13"/>
          <p:cNvSpPr txBox="1"/>
          <p:nvPr/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</a:pPr>
            <a:r>
              <a:rPr lang="ru-RU"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Выводы и дальнейшее развитие</a:t>
            </a:r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58484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Московский институт электроники и математики имени А. 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body" idx="2"/>
          </p:nvPr>
        </p:nvSpPr>
        <p:spPr>
          <a:xfrm>
            <a:off x="3459162" y="548720"/>
            <a:ext cx="2636837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Валидация трехмерной модели распространения сигналов OPAL относительно двухмерной GEMV2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Application>Microsoft Office PowerPoint</Application>
  <PresentationFormat>Широкоэкранный</PresentationFormat>
  <Paragraphs>91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Валидация трехмерной модели распространения сигналов OPAL относительно двухмерной GEMV2</vt:lpstr>
      <vt:lpstr>Цели и задачи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Валидация трехмерной модели распространения сигналов OPAL относительно двухмерной GEMV2</dc:title>
  <dc:creator>Кутьков Юрий Юрьевич</dc:creator>
  <cp:lastModifiedBy>Виталий Степанянц</cp:lastModifiedBy>
  <cp:revision>1</cp:revision>
  <dcterms:created xsi:type="dcterms:W3CDTF">2021-11-11T08:52:47Z</dcterms:created>
  <dcterms:modified xsi:type="dcterms:W3CDTF">2024-12-02T11:31:41Z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