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3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2" r:id="rId4"/>
    <p:sldMasterId id="214748367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325">
          <p15:clr>
            <a:srgbClr val="A4A3A4"/>
          </p15:clr>
        </p15:guide>
        <p15:guide id="2" pos="1209">
          <p15:clr>
            <a:srgbClr val="A4A3A4"/>
          </p15:clr>
        </p15:guide>
        <p15:guide id="3" pos="2955">
          <p15:clr>
            <a:srgbClr val="A4A3A4"/>
          </p15:clr>
        </p15:guide>
        <p15:guide id="4" pos="2071">
          <p15:clr>
            <a:srgbClr val="A4A3A4"/>
          </p15:clr>
        </p15:guide>
        <p15:guide id="5" pos="3840">
          <p15:clr>
            <a:srgbClr val="A4A3A4"/>
          </p15:clr>
        </p15:guide>
        <p15:guide id="6" pos="4702">
          <p15:clr>
            <a:srgbClr val="A4A3A4"/>
          </p15:clr>
        </p15:guide>
        <p15:guide id="7" pos="5586">
          <p15:clr>
            <a:srgbClr val="A4A3A4"/>
          </p15:clr>
        </p15:guide>
        <p15:guide id="8" pos="7333">
          <p15:clr>
            <a:srgbClr val="A4A3A4"/>
          </p15:clr>
        </p15:guide>
        <p15:guide id="9" orient="horz" pos="3952">
          <p15:clr>
            <a:srgbClr val="A4A3A4"/>
          </p15:clr>
        </p15:guide>
        <p15:guide id="10" pos="6471">
          <p15:clr>
            <a:srgbClr val="A4A3A4"/>
          </p15:clr>
        </p15:guide>
        <p15:guide id="11" orient="horz" pos="913">
          <p15:clr>
            <a:srgbClr val="A4A3A4"/>
          </p15:clr>
        </p15:guide>
      </p15:sldGuideLst>
    </p:ext>
    <p:ext uri="{2D200454-40CA-4A62-9FC3-DE9A4176ACB9}">
      <p15:notesGuideLst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25"/>
        <p:guide pos="1209"/>
        <p:guide pos="2955"/>
        <p:guide pos="2071"/>
        <p:guide pos="3840"/>
        <p:guide pos="4702"/>
        <p:guide pos="5586"/>
        <p:guide pos="7333"/>
        <p:guide pos="3952" orient="horz"/>
        <p:guide pos="6471"/>
        <p:guide pos="913" orient="horz"/>
      </p:guideLst>
    </p:cSldViewPr>
  </p:slide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pos="2880" orient="horz"/>
        <p:guide pos="2160"/>
      </p:guideLst>
    </p:cSldViewPr>
  </p:notes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3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ru-RU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5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g2dbae4c26d9_2_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3" name="Google Shape;433;g2dbae4c26d9_2_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34" name="Google Shape;434;g2dbae4c26d9_2_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db87bde5b8_0_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43" name="Google Shape;443;g2db87bde5b8_0_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4" name="Google Shape;444;g2db87bde5b8_0_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0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2db87bde5b8_0_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2" name="Google Shape;452;g2db87bde5b8_0_1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3" name="Google Shape;453;g2db87bde5b8_0_1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2db87bde5b8_0_2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3" name="Google Shape;463;g2db87bde5b8_0_2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4" name="Google Shape;464;g2db87bde5b8_0_2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2db87bde5b8_0_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g2db87bde5b8_0_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1" name="Google Shape;481;g2db87bde5b8_0_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2db87bde5b8_0_7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g2db87bde5b8_0_7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1" name="Google Shape;491;g2db87bde5b8_0_7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7" name="Shape 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8" name="Google Shape;498;g2db87bde5b8_0_9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9" name="Google Shape;499;g2db87bde5b8_0_9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0" name="Google Shape;500;g2db87bde5b8_0_9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7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g2db87bde5b8_0_1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9" name="Google Shape;509;g2db87bde5b8_0_1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0" name="Google Shape;510;g2db87bde5b8_0_1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8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2db87bde5b8_0_11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0" name="Google Shape;520;g2db87bde5b8_0_11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1" name="Google Shape;521;g2db87bde5b8_0_11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9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2db87bde5b8_0_1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1" name="Google Shape;531;g2db87bde5b8_0_1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2" name="Google Shape;532;g2db87bde5b8_0_1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202c14c8f02_2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56" name="Google Shape;356;g202c14c8f02_2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57" name="Google Shape;357;g202c14c8f02_2_1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0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g2dbae4c26d9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2" name="Google Shape;542;g2dbae4c26d9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3" name="Google Shape;543;g2dbae4c26d9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202c14c8f02_2_7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2" name="Google Shape;552;g202c14c8f02_2_71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3" name="Google Shape;553;g202c14c8f02_2_71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9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Google Shape;560;g202c14c8f02_2_53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61" name="Google Shape;561;g202c14c8f02_2_53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62" name="Google Shape;562;g202c14c8f02_2_53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9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1" name="Google Shape;571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202c14c8f02_2_36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5" name="Google Shape;365;g202c14c8f02_2_36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6" name="Google Shape;366;g202c14c8f02_2_36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202c14c8f02_2_72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74" name="Google Shape;374;g202c14c8f02_2_72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75" name="Google Shape;375;g202c14c8f02_2_72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2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g202c14c8f02_2_73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4" name="Google Shape;384;g202c14c8f02_2_73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5" name="Google Shape;385;g202c14c8f02_2_73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g202c14c8f02_2_74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3" name="Google Shape;393;g202c14c8f02_2_743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94" name="Google Shape;394;g202c14c8f02_2_743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02c14c8f02_2_75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3" name="Google Shape;403;g202c14c8f02_2_75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4" name="Google Shape;404;g202c14c8f02_2_75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202c14c8f02_2_75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3" name="Google Shape;413;g202c14c8f02_2_75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4" name="Google Shape;414;g202c14c8f02_2_75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2dbae4c26d9_2_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23" name="Google Shape;423;g2dbae4c26d9_2_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24" name="Google Shape;424;g2dbae4c26d9_2_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6" name="Google Shape;1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499" cy="886499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7" name="Google Shape;17;p2"/>
          <p:cNvCxnSpPr/>
          <p:nvPr/>
        </p:nvCxnSpPr>
        <p:spPr>
          <a:xfrm>
            <a:off x="6090212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" name="Google Shape;18;p2"/>
          <p:cNvCxnSpPr/>
          <p:nvPr/>
        </p:nvCxnSpPr>
        <p:spPr>
          <a:xfrm>
            <a:off x="8642581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" name="Google Shape;19;p2"/>
          <p:cNvCxnSpPr/>
          <p:nvPr/>
        </p:nvCxnSpPr>
        <p:spPr>
          <a:xfrm>
            <a:off x="11179047" y="985336"/>
            <a:ext cx="0" cy="840173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" name="Google Shape;20;p2"/>
          <p:cNvSpPr txBox="1"/>
          <p:nvPr>
            <p:ph type="title"/>
          </p:nvPr>
        </p:nvSpPr>
        <p:spPr>
          <a:xfrm>
            <a:off x="1027967" y="2404670"/>
            <a:ext cx="7634059" cy="197832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" type="body"/>
          </p:nvPr>
        </p:nvSpPr>
        <p:spPr>
          <a:xfrm>
            <a:off x="2074947" y="1187841"/>
            <a:ext cx="3848717" cy="43516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" name="Google Shape;23;p2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2"/>
          <p:cNvSpPr txBox="1"/>
          <p:nvPr>
            <p:ph idx="4" type="body"/>
          </p:nvPr>
        </p:nvSpPr>
        <p:spPr>
          <a:xfrm>
            <a:off x="1027967" y="4824914"/>
            <a:ext cx="7625267" cy="65286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23" name="Google Shape;123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24" name="Google Shape;124;p11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5" name="Google Shape;125;p11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26" name="Google Shape;126;p11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7" name="Google Shape;127;p11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" name="Google Shape;128;p11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29" name="Google Shape;129;p11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0" name="Google Shape;130;p11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1" name="Google Shape;131;p11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2" name="Google Shape;132;p11"/>
          <p:cNvSpPr txBox="1"/>
          <p:nvPr>
            <p:ph idx="4" type="body"/>
          </p:nvPr>
        </p:nvSpPr>
        <p:spPr>
          <a:xfrm>
            <a:off x="585787" y="1447064"/>
            <a:ext cx="7617877" cy="53701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3" name="Google Shape;133;p11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34" name="Google Shape;134;p11"/>
          <p:cNvSpPr txBox="1"/>
          <p:nvPr>
            <p:ph idx="6" type="body"/>
          </p:nvPr>
        </p:nvSpPr>
        <p:spPr>
          <a:xfrm>
            <a:off x="8686807" y="2208363"/>
            <a:ext cx="2930666" cy="257067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36" name="Google Shape;136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37" name="Google Shape;137;p12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8" name="Google Shape;138;p12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39" name="Google Shape;139;p12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0" name="Google Shape;140;p12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1" name="Google Shape;141;p12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42" name="Google Shape;142;p12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3" name="Google Shape;143;p12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4" name="Google Shape;144;p12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46" name="Google Shape;146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7" name="Google Shape;147;p1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8" name="Google Shape;148;p1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49" name="Google Shape;149;p1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0" name="Google Shape;150;p1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1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52" name="Google Shape;152;p13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3" name="Google Shape;153;p13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4" name="Google Shape;154;p13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5" name="Google Shape;155;p13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6" name="Google Shape;156;p13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57" name="Google Shape;157;p13"/>
          <p:cNvSpPr/>
          <p:nvPr/>
        </p:nvSpPr>
        <p:spPr>
          <a:xfrm>
            <a:off x="5392982" y="1447790"/>
            <a:ext cx="830997" cy="830997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8" name="Google Shape;158;p13"/>
          <p:cNvSpPr/>
          <p:nvPr/>
        </p:nvSpPr>
        <p:spPr>
          <a:xfrm>
            <a:off x="6742925" y="1447790"/>
            <a:ext cx="830997" cy="830997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13"/>
          <p:cNvSpPr/>
          <p:nvPr/>
        </p:nvSpPr>
        <p:spPr>
          <a:xfrm>
            <a:off x="8092868" y="1447790"/>
            <a:ext cx="830997" cy="830997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p13"/>
          <p:cNvSpPr/>
          <p:nvPr/>
        </p:nvSpPr>
        <p:spPr>
          <a:xfrm>
            <a:off x="9442811" y="1447790"/>
            <a:ext cx="830997" cy="830997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13"/>
          <p:cNvSpPr/>
          <p:nvPr/>
        </p:nvSpPr>
        <p:spPr>
          <a:xfrm>
            <a:off x="10792754" y="1447790"/>
            <a:ext cx="830997" cy="830997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/>
          <p:nvPr/>
        </p:nvSpPr>
        <p:spPr>
          <a:xfrm>
            <a:off x="5392982" y="2708699"/>
            <a:ext cx="830997" cy="830997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3"/>
          <p:cNvSpPr/>
          <p:nvPr/>
        </p:nvSpPr>
        <p:spPr>
          <a:xfrm>
            <a:off x="6742925" y="2708699"/>
            <a:ext cx="830997" cy="830997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/>
          <p:nvPr/>
        </p:nvSpPr>
        <p:spPr>
          <a:xfrm>
            <a:off x="8092868" y="2708699"/>
            <a:ext cx="830997" cy="830997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/>
          <p:nvPr/>
        </p:nvSpPr>
        <p:spPr>
          <a:xfrm>
            <a:off x="9442811" y="2708699"/>
            <a:ext cx="830997" cy="830997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/>
          <p:nvPr/>
        </p:nvSpPr>
        <p:spPr>
          <a:xfrm>
            <a:off x="10792754" y="2708699"/>
            <a:ext cx="830997" cy="830997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/>
          <p:nvPr/>
        </p:nvSpPr>
        <p:spPr>
          <a:xfrm>
            <a:off x="5392982" y="3969609"/>
            <a:ext cx="830997" cy="830997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/>
          <p:nvPr/>
        </p:nvSpPr>
        <p:spPr>
          <a:xfrm>
            <a:off x="6742925" y="3969609"/>
            <a:ext cx="830997" cy="830997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/>
          <p:nvPr/>
        </p:nvSpPr>
        <p:spPr>
          <a:xfrm>
            <a:off x="8092868" y="3969609"/>
            <a:ext cx="830997" cy="830997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/>
          <p:nvPr/>
        </p:nvSpPr>
        <p:spPr>
          <a:xfrm>
            <a:off x="9442811" y="3969609"/>
            <a:ext cx="830997" cy="830997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/>
          <p:nvPr/>
        </p:nvSpPr>
        <p:spPr>
          <a:xfrm>
            <a:off x="10792754" y="3969609"/>
            <a:ext cx="830997" cy="830997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/>
          <p:nvPr/>
        </p:nvSpPr>
        <p:spPr>
          <a:xfrm>
            <a:off x="5392982" y="5249769"/>
            <a:ext cx="830997" cy="830997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/>
          <p:nvPr/>
        </p:nvSpPr>
        <p:spPr>
          <a:xfrm>
            <a:off x="6742925" y="5249769"/>
            <a:ext cx="830997" cy="830997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/>
          <p:nvPr/>
        </p:nvSpPr>
        <p:spPr>
          <a:xfrm>
            <a:off x="8092868" y="5249769"/>
            <a:ext cx="830997" cy="830997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/>
          <p:nvPr/>
        </p:nvSpPr>
        <p:spPr>
          <a:xfrm>
            <a:off x="9442811" y="5249769"/>
            <a:ext cx="830997" cy="830997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/>
          <p:nvPr/>
        </p:nvSpPr>
        <p:spPr>
          <a:xfrm>
            <a:off x="10792754" y="5249769"/>
            <a:ext cx="830997" cy="830997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ложка">
  <p:cSld name="Обложка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blue circle with white text&#10;&#10;Description automatically generated with low confidence" id="184" name="Google Shape;184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13859" y="962173"/>
            <a:ext cx="886500" cy="8865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85" name="Google Shape;185;p15"/>
          <p:cNvCxnSpPr/>
          <p:nvPr/>
        </p:nvCxnSpPr>
        <p:spPr>
          <a:xfrm>
            <a:off x="6090212" y="985336"/>
            <a:ext cx="0" cy="8403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6" name="Google Shape;186;p15"/>
          <p:cNvCxnSpPr/>
          <p:nvPr/>
        </p:nvCxnSpPr>
        <p:spPr>
          <a:xfrm>
            <a:off x="8642581" y="985336"/>
            <a:ext cx="0" cy="8403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87" name="Google Shape;187;p15"/>
          <p:cNvCxnSpPr/>
          <p:nvPr/>
        </p:nvCxnSpPr>
        <p:spPr>
          <a:xfrm>
            <a:off x="11179047" y="985336"/>
            <a:ext cx="0" cy="8403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88" name="Google Shape;188;p15"/>
          <p:cNvSpPr txBox="1"/>
          <p:nvPr>
            <p:ph type="title"/>
          </p:nvPr>
        </p:nvSpPr>
        <p:spPr>
          <a:xfrm>
            <a:off x="1027967" y="2404670"/>
            <a:ext cx="7634100" cy="1978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4300"/>
              <a:buFont typeface="Arial"/>
              <a:buNone/>
              <a:defRPr b="0" i="0" sz="4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9" name="Google Shape;189;p15"/>
          <p:cNvSpPr txBox="1"/>
          <p:nvPr>
            <p:ph idx="1" type="body"/>
          </p:nvPr>
        </p:nvSpPr>
        <p:spPr>
          <a:xfrm>
            <a:off x="2074947" y="1187841"/>
            <a:ext cx="3848700" cy="43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0" i="0" sz="1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0" name="Google Shape;190;p15"/>
          <p:cNvSpPr txBox="1"/>
          <p:nvPr>
            <p:ph idx="2" type="body"/>
          </p:nvPr>
        </p:nvSpPr>
        <p:spPr>
          <a:xfrm>
            <a:off x="6259420" y="1173829"/>
            <a:ext cx="22782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1" name="Google Shape;191;p15"/>
          <p:cNvSpPr txBox="1"/>
          <p:nvPr>
            <p:ph idx="3" type="body"/>
          </p:nvPr>
        </p:nvSpPr>
        <p:spPr>
          <a:xfrm>
            <a:off x="8786720" y="1173829"/>
            <a:ext cx="2217600" cy="46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  <a:defRPr b="0" i="0" sz="1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92" name="Google Shape;192;p15"/>
          <p:cNvSpPr txBox="1"/>
          <p:nvPr>
            <p:ph idx="4" type="body"/>
          </p:nvPr>
        </p:nvSpPr>
        <p:spPr>
          <a:xfrm>
            <a:off x="1027967" y="4824914"/>
            <a:ext cx="7625400" cy="652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94" name="Google Shape;194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5" cy="44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95" name="Google Shape;195;p16"/>
          <p:cNvCxnSpPr/>
          <p:nvPr/>
        </p:nvCxnSpPr>
        <p:spPr>
          <a:xfrm>
            <a:off x="329868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6" name="Google Shape;196;p16"/>
          <p:cNvCxnSpPr/>
          <p:nvPr/>
        </p:nvCxnSpPr>
        <p:spPr>
          <a:xfrm>
            <a:off x="609941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97" name="Google Shape;197;p16"/>
          <p:cNvCxnSpPr/>
          <p:nvPr/>
        </p:nvCxnSpPr>
        <p:spPr>
          <a:xfrm>
            <a:off x="10277081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98" name="Google Shape;198;p16"/>
          <p:cNvSpPr txBox="1"/>
          <p:nvPr/>
        </p:nvSpPr>
        <p:spPr>
          <a:xfrm>
            <a:off x="10410201" y="532278"/>
            <a:ext cx="6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99" name="Google Shape;199;p16"/>
          <p:cNvCxnSpPr/>
          <p:nvPr/>
        </p:nvCxnSpPr>
        <p:spPr>
          <a:xfrm>
            <a:off x="11643868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00" name="Google Shape;200;p16"/>
          <p:cNvSpPr/>
          <p:nvPr>
            <p:ph idx="2" type="pic"/>
          </p:nvPr>
        </p:nvSpPr>
        <p:spPr>
          <a:xfrm>
            <a:off x="6684653" y="1447790"/>
            <a:ext cx="4325100" cy="4325100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201" name="Google Shape;201;p16"/>
          <p:cNvSpPr txBox="1"/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2" name="Google Shape;202;p16"/>
          <p:cNvSpPr txBox="1"/>
          <p:nvPr>
            <p:ph idx="1" type="body"/>
          </p:nvPr>
        </p:nvSpPr>
        <p:spPr>
          <a:xfrm>
            <a:off x="585897" y="2379663"/>
            <a:ext cx="5245500" cy="3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3" name="Google Shape;203;p16"/>
          <p:cNvSpPr txBox="1"/>
          <p:nvPr>
            <p:ph idx="3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4" name="Google Shape;204;p16"/>
          <p:cNvSpPr txBox="1"/>
          <p:nvPr>
            <p:ph idx="4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5" name="Google Shape;205;p16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08" name="Google Shape;208;p1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5" cy="44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09" name="Google Shape;209;p18"/>
          <p:cNvCxnSpPr/>
          <p:nvPr/>
        </p:nvCxnSpPr>
        <p:spPr>
          <a:xfrm>
            <a:off x="329868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0" name="Google Shape;210;p18"/>
          <p:cNvCxnSpPr/>
          <p:nvPr/>
        </p:nvCxnSpPr>
        <p:spPr>
          <a:xfrm>
            <a:off x="609941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11" name="Google Shape;211;p18"/>
          <p:cNvCxnSpPr/>
          <p:nvPr/>
        </p:nvCxnSpPr>
        <p:spPr>
          <a:xfrm>
            <a:off x="10277081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2" name="Google Shape;212;p18"/>
          <p:cNvSpPr txBox="1"/>
          <p:nvPr/>
        </p:nvSpPr>
        <p:spPr>
          <a:xfrm>
            <a:off x="10410201" y="532278"/>
            <a:ext cx="6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13" name="Google Shape;213;p18"/>
          <p:cNvCxnSpPr/>
          <p:nvPr/>
        </p:nvCxnSpPr>
        <p:spPr>
          <a:xfrm>
            <a:off x="11643868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14" name="Google Shape;214;p18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5" name="Google Shape;215;p18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6" name="Google Shape;216;p18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7" name="Google Shape;217;p18"/>
          <p:cNvSpPr txBox="1"/>
          <p:nvPr>
            <p:ph idx="3" type="body"/>
          </p:nvPr>
        </p:nvSpPr>
        <p:spPr>
          <a:xfrm>
            <a:off x="585897" y="2379663"/>
            <a:ext cx="11058000" cy="3745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18" name="Google Shape;218;p18"/>
          <p:cNvSpPr txBox="1"/>
          <p:nvPr>
            <p:ph idx="4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20" name="Google Shape;220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5" cy="44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1" name="Google Shape;221;p19"/>
          <p:cNvCxnSpPr/>
          <p:nvPr/>
        </p:nvCxnSpPr>
        <p:spPr>
          <a:xfrm>
            <a:off x="329868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2" name="Google Shape;222;p19"/>
          <p:cNvCxnSpPr/>
          <p:nvPr/>
        </p:nvCxnSpPr>
        <p:spPr>
          <a:xfrm>
            <a:off x="609941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23" name="Google Shape;223;p19"/>
          <p:cNvCxnSpPr/>
          <p:nvPr/>
        </p:nvCxnSpPr>
        <p:spPr>
          <a:xfrm>
            <a:off x="10277081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4" name="Google Shape;224;p19"/>
          <p:cNvSpPr txBox="1"/>
          <p:nvPr/>
        </p:nvSpPr>
        <p:spPr>
          <a:xfrm>
            <a:off x="10410201" y="532278"/>
            <a:ext cx="6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25" name="Google Shape;225;p19"/>
          <p:cNvCxnSpPr/>
          <p:nvPr/>
        </p:nvCxnSpPr>
        <p:spPr>
          <a:xfrm>
            <a:off x="11643868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26" name="Google Shape;226;p19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7" name="Google Shape;227;p19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8" name="Google Shape;228;p19"/>
          <p:cNvSpPr txBox="1"/>
          <p:nvPr>
            <p:ph idx="3" type="body"/>
          </p:nvPr>
        </p:nvSpPr>
        <p:spPr>
          <a:xfrm>
            <a:off x="585898" y="2379663"/>
            <a:ext cx="4322400" cy="23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29" name="Google Shape;229;p19"/>
          <p:cNvSpPr txBox="1"/>
          <p:nvPr>
            <p:ph idx="4" type="body"/>
          </p:nvPr>
        </p:nvSpPr>
        <p:spPr>
          <a:xfrm>
            <a:off x="585897" y="5183249"/>
            <a:ext cx="39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0" name="Google Shape;230;p19"/>
          <p:cNvSpPr txBox="1"/>
          <p:nvPr>
            <p:ph idx="5" type="body"/>
          </p:nvPr>
        </p:nvSpPr>
        <p:spPr>
          <a:xfrm>
            <a:off x="6259892" y="2379663"/>
            <a:ext cx="5384100" cy="345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1" name="Google Shape;231;p19"/>
          <p:cNvSpPr txBox="1"/>
          <p:nvPr>
            <p:ph idx="6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32" name="Google Shape;232;p19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34" name="Google Shape;234;p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5" cy="44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5" name="Google Shape;235;p20"/>
          <p:cNvCxnSpPr/>
          <p:nvPr/>
        </p:nvCxnSpPr>
        <p:spPr>
          <a:xfrm>
            <a:off x="329868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6" name="Google Shape;236;p20"/>
          <p:cNvCxnSpPr/>
          <p:nvPr/>
        </p:nvCxnSpPr>
        <p:spPr>
          <a:xfrm>
            <a:off x="609941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37" name="Google Shape;237;p20"/>
          <p:cNvCxnSpPr/>
          <p:nvPr/>
        </p:nvCxnSpPr>
        <p:spPr>
          <a:xfrm>
            <a:off x="10277081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38" name="Google Shape;238;p20"/>
          <p:cNvSpPr txBox="1"/>
          <p:nvPr/>
        </p:nvSpPr>
        <p:spPr>
          <a:xfrm>
            <a:off x="10410201" y="532278"/>
            <a:ext cx="6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39" name="Google Shape;239;p20"/>
          <p:cNvCxnSpPr/>
          <p:nvPr/>
        </p:nvCxnSpPr>
        <p:spPr>
          <a:xfrm>
            <a:off x="11643868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40" name="Google Shape;240;p20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1" name="Google Shape;241;p20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2" name="Google Shape;242;p20"/>
          <p:cNvSpPr txBox="1"/>
          <p:nvPr>
            <p:ph idx="3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3" name="Google Shape;243;p20"/>
          <p:cNvSpPr txBox="1"/>
          <p:nvPr>
            <p:ph type="title"/>
          </p:nvPr>
        </p:nvSpPr>
        <p:spPr>
          <a:xfrm>
            <a:off x="585899" y="1447790"/>
            <a:ext cx="43224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4" name="Google Shape;244;p20"/>
          <p:cNvSpPr txBox="1"/>
          <p:nvPr>
            <p:ph idx="4" type="body"/>
          </p:nvPr>
        </p:nvSpPr>
        <p:spPr>
          <a:xfrm>
            <a:off x="585898" y="2379663"/>
            <a:ext cx="4322400" cy="23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5" name="Google Shape;245;p20"/>
          <p:cNvSpPr txBox="1"/>
          <p:nvPr>
            <p:ph idx="5" type="body"/>
          </p:nvPr>
        </p:nvSpPr>
        <p:spPr>
          <a:xfrm>
            <a:off x="585897" y="5183249"/>
            <a:ext cx="39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6" name="Google Shape;246;p20"/>
          <p:cNvSpPr/>
          <p:nvPr>
            <p:ph idx="6" type="chart"/>
          </p:nvPr>
        </p:nvSpPr>
        <p:spPr>
          <a:xfrm>
            <a:off x="5272097" y="1447790"/>
            <a:ext cx="63717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48" name="Google Shape;248;p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5" cy="44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9" name="Google Shape;249;p21"/>
          <p:cNvCxnSpPr/>
          <p:nvPr/>
        </p:nvCxnSpPr>
        <p:spPr>
          <a:xfrm>
            <a:off x="329868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0" name="Google Shape;250;p21"/>
          <p:cNvCxnSpPr/>
          <p:nvPr/>
        </p:nvCxnSpPr>
        <p:spPr>
          <a:xfrm>
            <a:off x="609941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51" name="Google Shape;251;p21"/>
          <p:cNvCxnSpPr/>
          <p:nvPr/>
        </p:nvCxnSpPr>
        <p:spPr>
          <a:xfrm>
            <a:off x="10277081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2" name="Google Shape;252;p21"/>
          <p:cNvSpPr txBox="1"/>
          <p:nvPr/>
        </p:nvSpPr>
        <p:spPr>
          <a:xfrm>
            <a:off x="10410201" y="532278"/>
            <a:ext cx="6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53" name="Google Shape;253;p21"/>
          <p:cNvCxnSpPr/>
          <p:nvPr/>
        </p:nvCxnSpPr>
        <p:spPr>
          <a:xfrm>
            <a:off x="11643868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54" name="Google Shape;254;p21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5" name="Google Shape;255;p21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6" name="Google Shape;256;p21"/>
          <p:cNvSpPr txBox="1"/>
          <p:nvPr>
            <p:ph idx="3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7" name="Google Shape;257;p21"/>
          <p:cNvSpPr txBox="1"/>
          <p:nvPr>
            <p:ph idx="4" type="body"/>
          </p:nvPr>
        </p:nvSpPr>
        <p:spPr>
          <a:xfrm>
            <a:off x="585897" y="5183249"/>
            <a:ext cx="39342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58" name="Google Shape;258;p21"/>
          <p:cNvSpPr/>
          <p:nvPr>
            <p:ph idx="5" type="chart"/>
          </p:nvPr>
        </p:nvSpPr>
        <p:spPr>
          <a:xfrm>
            <a:off x="5272097" y="1447790"/>
            <a:ext cx="6371700" cy="42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9" name="Google Shape;259;p21"/>
          <p:cNvSpPr txBox="1"/>
          <p:nvPr>
            <p:ph idx="6" type="body"/>
          </p:nvPr>
        </p:nvSpPr>
        <p:spPr>
          <a:xfrm>
            <a:off x="585788" y="1447064"/>
            <a:ext cx="43227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0" name="Google Shape;260;p21"/>
          <p:cNvSpPr txBox="1"/>
          <p:nvPr>
            <p:ph idx="7" type="body"/>
          </p:nvPr>
        </p:nvSpPr>
        <p:spPr>
          <a:xfrm>
            <a:off x="585898" y="2379663"/>
            <a:ext cx="4322400" cy="23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1">
  <p:cSld name="Текст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" name="Google Shape;2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" name="Google Shape;27;p3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" name="Google Shape;28;p3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" name="Google Shape;29;p3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" name="Google Shape;30;p3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" name="Google Shape;31;p3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" name="Google Shape;32;p3"/>
          <p:cNvSpPr/>
          <p:nvPr>
            <p:ph idx="2" type="pic"/>
          </p:nvPr>
        </p:nvSpPr>
        <p:spPr>
          <a:xfrm>
            <a:off x="6684653" y="1447790"/>
            <a:ext cx="4325167" cy="4325107"/>
          </a:xfrm>
          <a:prstGeom prst="rect">
            <a:avLst/>
          </a:prstGeom>
          <a:solidFill>
            <a:srgbClr val="D9D9D9"/>
          </a:solidFill>
          <a:ln>
            <a:noFill/>
          </a:ln>
        </p:spPr>
      </p:sp>
      <p:sp>
        <p:nvSpPr>
          <p:cNvPr id="33" name="Google Shape;33;p3"/>
          <p:cNvSpPr txBox="1"/>
          <p:nvPr>
            <p:ph type="title"/>
          </p:nvPr>
        </p:nvSpPr>
        <p:spPr>
          <a:xfrm>
            <a:off x="585898" y="1447790"/>
            <a:ext cx="524556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"/>
          <p:cNvSpPr txBox="1"/>
          <p:nvPr>
            <p:ph idx="1" type="body"/>
          </p:nvPr>
        </p:nvSpPr>
        <p:spPr>
          <a:xfrm>
            <a:off x="585897" y="2379663"/>
            <a:ext cx="5245561" cy="33932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"/>
          <p:cNvSpPr txBox="1"/>
          <p:nvPr>
            <p:ph idx="3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"/>
          <p:cNvSpPr txBox="1"/>
          <p:nvPr>
            <p:ph idx="4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3"/>
          <p:cNvSpPr txBox="1"/>
          <p:nvPr>
            <p:ph idx="5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62" name="Google Shape;262;p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5" cy="44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63" name="Google Shape;263;p22"/>
          <p:cNvCxnSpPr/>
          <p:nvPr/>
        </p:nvCxnSpPr>
        <p:spPr>
          <a:xfrm>
            <a:off x="329868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4" name="Google Shape;264;p22"/>
          <p:cNvCxnSpPr/>
          <p:nvPr/>
        </p:nvCxnSpPr>
        <p:spPr>
          <a:xfrm>
            <a:off x="609941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65" name="Google Shape;265;p22"/>
          <p:cNvCxnSpPr/>
          <p:nvPr/>
        </p:nvCxnSpPr>
        <p:spPr>
          <a:xfrm>
            <a:off x="10277081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6" name="Google Shape;266;p22"/>
          <p:cNvSpPr txBox="1"/>
          <p:nvPr/>
        </p:nvSpPr>
        <p:spPr>
          <a:xfrm>
            <a:off x="10410201" y="532278"/>
            <a:ext cx="6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67" name="Google Shape;267;p22"/>
          <p:cNvCxnSpPr/>
          <p:nvPr/>
        </p:nvCxnSpPr>
        <p:spPr>
          <a:xfrm>
            <a:off x="11643868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8" name="Google Shape;268;p22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69" name="Google Shape;269;p22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0" name="Google Shape;270;p22"/>
          <p:cNvSpPr txBox="1"/>
          <p:nvPr>
            <p:ph idx="3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1" name="Google Shape;271;p22"/>
          <p:cNvSpPr txBox="1"/>
          <p:nvPr>
            <p:ph type="title"/>
          </p:nvPr>
        </p:nvSpPr>
        <p:spPr>
          <a:xfrm>
            <a:off x="585897" y="1447790"/>
            <a:ext cx="110580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2" name="Google Shape;272;p22"/>
          <p:cNvSpPr txBox="1"/>
          <p:nvPr>
            <p:ph idx="4" type="body"/>
          </p:nvPr>
        </p:nvSpPr>
        <p:spPr>
          <a:xfrm>
            <a:off x="575076" y="4103994"/>
            <a:ext cx="27582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3" name="Google Shape;273;p22"/>
          <p:cNvSpPr txBox="1"/>
          <p:nvPr>
            <p:ph idx="5" type="body"/>
          </p:nvPr>
        </p:nvSpPr>
        <p:spPr>
          <a:xfrm>
            <a:off x="4047007" y="4103994"/>
            <a:ext cx="27576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4" name="Google Shape;274;p22"/>
          <p:cNvSpPr txBox="1"/>
          <p:nvPr>
            <p:ph idx="6" type="body"/>
          </p:nvPr>
        </p:nvSpPr>
        <p:spPr>
          <a:xfrm>
            <a:off x="7518938" y="4103994"/>
            <a:ext cx="2757600" cy="15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5" name="Google Shape;275;p22"/>
          <p:cNvSpPr txBox="1"/>
          <p:nvPr>
            <p:ph idx="7" type="body"/>
          </p:nvPr>
        </p:nvSpPr>
        <p:spPr>
          <a:xfrm>
            <a:off x="575076" y="2710235"/>
            <a:ext cx="2758200" cy="1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6" name="Google Shape;276;p22"/>
          <p:cNvSpPr txBox="1"/>
          <p:nvPr>
            <p:ph idx="8" type="body"/>
          </p:nvPr>
        </p:nvSpPr>
        <p:spPr>
          <a:xfrm>
            <a:off x="4047007" y="2710235"/>
            <a:ext cx="2758200" cy="1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77" name="Google Shape;277;p22"/>
          <p:cNvSpPr txBox="1"/>
          <p:nvPr>
            <p:ph idx="9" type="body"/>
          </p:nvPr>
        </p:nvSpPr>
        <p:spPr>
          <a:xfrm>
            <a:off x="7518938" y="2710235"/>
            <a:ext cx="2758200" cy="1164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79" name="Google Shape;279;p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5" cy="44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80" name="Google Shape;280;p23"/>
          <p:cNvCxnSpPr/>
          <p:nvPr/>
        </p:nvCxnSpPr>
        <p:spPr>
          <a:xfrm>
            <a:off x="329868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1" name="Google Shape;281;p23"/>
          <p:cNvCxnSpPr/>
          <p:nvPr/>
        </p:nvCxnSpPr>
        <p:spPr>
          <a:xfrm>
            <a:off x="609941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82" name="Google Shape;282;p23"/>
          <p:cNvCxnSpPr/>
          <p:nvPr/>
        </p:nvCxnSpPr>
        <p:spPr>
          <a:xfrm>
            <a:off x="10277081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3" name="Google Shape;283;p23"/>
          <p:cNvSpPr txBox="1"/>
          <p:nvPr/>
        </p:nvSpPr>
        <p:spPr>
          <a:xfrm>
            <a:off x="10410201" y="532278"/>
            <a:ext cx="6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84" name="Google Shape;284;p23"/>
          <p:cNvCxnSpPr/>
          <p:nvPr/>
        </p:nvCxnSpPr>
        <p:spPr>
          <a:xfrm>
            <a:off x="11643868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85" name="Google Shape;285;p23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6" name="Google Shape;286;p23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7" name="Google Shape;287;p23"/>
          <p:cNvSpPr txBox="1"/>
          <p:nvPr>
            <p:ph idx="3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8" name="Google Shape;288;p23"/>
          <p:cNvSpPr txBox="1"/>
          <p:nvPr>
            <p:ph idx="4" type="body"/>
          </p:nvPr>
        </p:nvSpPr>
        <p:spPr>
          <a:xfrm>
            <a:off x="585787" y="1447065"/>
            <a:ext cx="11058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89" name="Google Shape;289;p23"/>
          <p:cNvSpPr txBox="1"/>
          <p:nvPr>
            <p:ph idx="5" type="body"/>
          </p:nvPr>
        </p:nvSpPr>
        <p:spPr>
          <a:xfrm>
            <a:off x="585788" y="5739189"/>
            <a:ext cx="68244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2">
  <p:cSld name="Таблица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291" name="Google Shape;291;p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5" cy="44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2" name="Google Shape;292;p24"/>
          <p:cNvCxnSpPr/>
          <p:nvPr/>
        </p:nvCxnSpPr>
        <p:spPr>
          <a:xfrm>
            <a:off x="329868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3" name="Google Shape;293;p24"/>
          <p:cNvCxnSpPr/>
          <p:nvPr/>
        </p:nvCxnSpPr>
        <p:spPr>
          <a:xfrm>
            <a:off x="609941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294" name="Google Shape;294;p24"/>
          <p:cNvCxnSpPr/>
          <p:nvPr/>
        </p:nvCxnSpPr>
        <p:spPr>
          <a:xfrm>
            <a:off x="10277081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5" name="Google Shape;295;p24"/>
          <p:cNvSpPr txBox="1"/>
          <p:nvPr/>
        </p:nvSpPr>
        <p:spPr>
          <a:xfrm>
            <a:off x="10410201" y="532278"/>
            <a:ext cx="6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6" name="Google Shape;296;p24"/>
          <p:cNvCxnSpPr/>
          <p:nvPr/>
        </p:nvCxnSpPr>
        <p:spPr>
          <a:xfrm>
            <a:off x="11643868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97" name="Google Shape;297;p24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8" name="Google Shape;298;p24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99" name="Google Shape;299;p24"/>
          <p:cNvSpPr txBox="1"/>
          <p:nvPr>
            <p:ph idx="3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0" name="Google Shape;300;p24"/>
          <p:cNvSpPr txBox="1"/>
          <p:nvPr>
            <p:ph idx="4" type="body"/>
          </p:nvPr>
        </p:nvSpPr>
        <p:spPr>
          <a:xfrm>
            <a:off x="585787" y="1447064"/>
            <a:ext cx="7617900" cy="5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1" name="Google Shape;301;p24"/>
          <p:cNvSpPr txBox="1"/>
          <p:nvPr>
            <p:ph idx="5" type="body"/>
          </p:nvPr>
        </p:nvSpPr>
        <p:spPr>
          <a:xfrm>
            <a:off x="585788" y="5739189"/>
            <a:ext cx="6824400" cy="703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2" name="Google Shape;302;p24"/>
          <p:cNvSpPr txBox="1"/>
          <p:nvPr>
            <p:ph idx="6" type="body"/>
          </p:nvPr>
        </p:nvSpPr>
        <p:spPr>
          <a:xfrm>
            <a:off x="8686807" y="2208363"/>
            <a:ext cx="2930700" cy="25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_2">
  <p:cSld name="чистый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04" name="Google Shape;304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5" cy="44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05" name="Google Shape;305;p25"/>
          <p:cNvCxnSpPr/>
          <p:nvPr/>
        </p:nvCxnSpPr>
        <p:spPr>
          <a:xfrm>
            <a:off x="329868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6" name="Google Shape;306;p25"/>
          <p:cNvCxnSpPr/>
          <p:nvPr/>
        </p:nvCxnSpPr>
        <p:spPr>
          <a:xfrm>
            <a:off x="609941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07" name="Google Shape;307;p25"/>
          <p:cNvCxnSpPr/>
          <p:nvPr/>
        </p:nvCxnSpPr>
        <p:spPr>
          <a:xfrm>
            <a:off x="10277081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08" name="Google Shape;308;p25"/>
          <p:cNvSpPr txBox="1"/>
          <p:nvPr/>
        </p:nvSpPr>
        <p:spPr>
          <a:xfrm>
            <a:off x="10410201" y="532278"/>
            <a:ext cx="6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09" name="Google Shape;309;p25"/>
          <p:cNvCxnSpPr/>
          <p:nvPr/>
        </p:nvCxnSpPr>
        <p:spPr>
          <a:xfrm>
            <a:off x="11643868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0" name="Google Shape;310;p25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1" name="Google Shape;311;p25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2" name="Google Shape;312;p25"/>
          <p:cNvSpPr txBox="1"/>
          <p:nvPr>
            <p:ph idx="3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вет">
  <p:cSld name="цвет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314" name="Google Shape;314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5" cy="4482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15" name="Google Shape;315;p26"/>
          <p:cNvCxnSpPr/>
          <p:nvPr/>
        </p:nvCxnSpPr>
        <p:spPr>
          <a:xfrm>
            <a:off x="329868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6" name="Google Shape;316;p26"/>
          <p:cNvCxnSpPr/>
          <p:nvPr/>
        </p:nvCxnSpPr>
        <p:spPr>
          <a:xfrm>
            <a:off x="6099416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317" name="Google Shape;317;p26"/>
          <p:cNvCxnSpPr/>
          <p:nvPr/>
        </p:nvCxnSpPr>
        <p:spPr>
          <a:xfrm>
            <a:off x="10277081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18" name="Google Shape;318;p26"/>
          <p:cNvSpPr txBox="1"/>
          <p:nvPr/>
        </p:nvSpPr>
        <p:spPr>
          <a:xfrm>
            <a:off x="10410201" y="532278"/>
            <a:ext cx="672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9" name="Google Shape;319;p26"/>
          <p:cNvCxnSpPr/>
          <p:nvPr/>
        </p:nvCxnSpPr>
        <p:spPr>
          <a:xfrm>
            <a:off x="11643868" y="464363"/>
            <a:ext cx="0" cy="58620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0" name="Google Shape;320;p26"/>
          <p:cNvSpPr txBox="1"/>
          <p:nvPr>
            <p:ph idx="1" type="body"/>
          </p:nvPr>
        </p:nvSpPr>
        <p:spPr>
          <a:xfrm>
            <a:off x="1143689" y="540904"/>
            <a:ext cx="1901700" cy="4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1" name="Google Shape;321;p26"/>
          <p:cNvSpPr txBox="1"/>
          <p:nvPr>
            <p:ph idx="2" type="body"/>
          </p:nvPr>
        </p:nvSpPr>
        <p:spPr>
          <a:xfrm>
            <a:off x="3459163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2" name="Google Shape;322;p26"/>
          <p:cNvSpPr txBox="1"/>
          <p:nvPr>
            <p:ph idx="3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3" name="Google Shape;323;p26"/>
          <p:cNvSpPr txBox="1"/>
          <p:nvPr>
            <p:ph type="title"/>
          </p:nvPr>
        </p:nvSpPr>
        <p:spPr>
          <a:xfrm>
            <a:off x="585899" y="1447790"/>
            <a:ext cx="43224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4" name="Google Shape;324;p26"/>
          <p:cNvSpPr txBox="1"/>
          <p:nvPr>
            <p:ph idx="4" type="body"/>
          </p:nvPr>
        </p:nvSpPr>
        <p:spPr>
          <a:xfrm>
            <a:off x="585898" y="2379663"/>
            <a:ext cx="4322400" cy="239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5" name="Google Shape;325;p26"/>
          <p:cNvSpPr/>
          <p:nvPr/>
        </p:nvSpPr>
        <p:spPr>
          <a:xfrm>
            <a:off x="5392982" y="1447790"/>
            <a:ext cx="831000" cy="831000"/>
          </a:xfrm>
          <a:prstGeom prst="ellipse">
            <a:avLst/>
          </a:prstGeom>
          <a:solidFill>
            <a:srgbClr val="0E2D69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6" name="Google Shape;326;p26"/>
          <p:cNvSpPr/>
          <p:nvPr/>
        </p:nvSpPr>
        <p:spPr>
          <a:xfrm>
            <a:off x="6742925" y="1447790"/>
            <a:ext cx="831000" cy="831000"/>
          </a:xfrm>
          <a:prstGeom prst="ellipse">
            <a:avLst/>
          </a:prstGeom>
          <a:solidFill>
            <a:srgbClr val="234A9B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26"/>
          <p:cNvSpPr/>
          <p:nvPr/>
        </p:nvSpPr>
        <p:spPr>
          <a:xfrm>
            <a:off x="8092868" y="1447790"/>
            <a:ext cx="831000" cy="831000"/>
          </a:xfrm>
          <a:prstGeom prst="ellipse">
            <a:avLst/>
          </a:prstGeom>
          <a:solidFill>
            <a:srgbClr val="11A0D7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26"/>
          <p:cNvSpPr/>
          <p:nvPr/>
        </p:nvSpPr>
        <p:spPr>
          <a:xfrm>
            <a:off x="9442811" y="1447790"/>
            <a:ext cx="831000" cy="831000"/>
          </a:xfrm>
          <a:prstGeom prst="ellipse">
            <a:avLst/>
          </a:prstGeom>
          <a:solidFill>
            <a:srgbClr val="029C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26"/>
          <p:cNvSpPr/>
          <p:nvPr/>
        </p:nvSpPr>
        <p:spPr>
          <a:xfrm>
            <a:off x="10792754" y="1447790"/>
            <a:ext cx="831000" cy="831000"/>
          </a:xfrm>
          <a:prstGeom prst="ellipse">
            <a:avLst/>
          </a:prstGeom>
          <a:solidFill>
            <a:srgbClr val="EB681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0" name="Google Shape;330;p26"/>
          <p:cNvSpPr/>
          <p:nvPr/>
        </p:nvSpPr>
        <p:spPr>
          <a:xfrm>
            <a:off x="5392982" y="2708699"/>
            <a:ext cx="831000" cy="831000"/>
          </a:xfrm>
          <a:prstGeom prst="ellipse">
            <a:avLst/>
          </a:prstGeom>
          <a:solidFill>
            <a:srgbClr val="7D4EB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p26"/>
          <p:cNvSpPr/>
          <p:nvPr/>
        </p:nvSpPr>
        <p:spPr>
          <a:xfrm>
            <a:off x="6742925" y="2708699"/>
            <a:ext cx="831000" cy="831000"/>
          </a:xfrm>
          <a:prstGeom prst="ellipse">
            <a:avLst/>
          </a:prstGeom>
          <a:solidFill>
            <a:srgbClr val="E61F3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26"/>
          <p:cNvSpPr/>
          <p:nvPr/>
        </p:nvSpPr>
        <p:spPr>
          <a:xfrm>
            <a:off x="8092868" y="2708699"/>
            <a:ext cx="831000" cy="831000"/>
          </a:xfrm>
          <a:prstGeom prst="ellipse">
            <a:avLst/>
          </a:prstGeom>
          <a:solidFill>
            <a:srgbClr val="FBBA0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3" name="Google Shape;333;p26"/>
          <p:cNvSpPr/>
          <p:nvPr/>
        </p:nvSpPr>
        <p:spPr>
          <a:xfrm>
            <a:off x="9442811" y="2708699"/>
            <a:ext cx="831000" cy="831000"/>
          </a:xfrm>
          <a:prstGeom prst="ellipse">
            <a:avLst/>
          </a:prstGeom>
          <a:solidFill>
            <a:srgbClr val="7DA0D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4" name="Google Shape;334;p26"/>
          <p:cNvSpPr/>
          <p:nvPr/>
        </p:nvSpPr>
        <p:spPr>
          <a:xfrm>
            <a:off x="10792754" y="2708699"/>
            <a:ext cx="831000" cy="831000"/>
          </a:xfrm>
          <a:prstGeom prst="ellipse">
            <a:avLst/>
          </a:prstGeom>
          <a:solidFill>
            <a:srgbClr val="47A0A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5" name="Google Shape;335;p26"/>
          <p:cNvSpPr/>
          <p:nvPr/>
        </p:nvSpPr>
        <p:spPr>
          <a:xfrm>
            <a:off x="5392982" y="3969609"/>
            <a:ext cx="831000" cy="831000"/>
          </a:xfrm>
          <a:prstGeom prst="ellipse">
            <a:avLst/>
          </a:prstGeom>
          <a:solidFill>
            <a:srgbClr val="EB8C3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6" name="Google Shape;336;p26"/>
          <p:cNvSpPr/>
          <p:nvPr/>
        </p:nvSpPr>
        <p:spPr>
          <a:xfrm>
            <a:off x="6742925" y="3969609"/>
            <a:ext cx="831000" cy="831000"/>
          </a:xfrm>
          <a:prstGeom prst="ellipse">
            <a:avLst/>
          </a:prstGeom>
          <a:solidFill>
            <a:srgbClr val="96628C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7" name="Google Shape;337;p26"/>
          <p:cNvSpPr/>
          <p:nvPr/>
        </p:nvSpPr>
        <p:spPr>
          <a:xfrm>
            <a:off x="8092868" y="3969609"/>
            <a:ext cx="831000" cy="831000"/>
          </a:xfrm>
          <a:prstGeom prst="ellipse">
            <a:avLst/>
          </a:prstGeom>
          <a:solidFill>
            <a:srgbClr val="CD5A5A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8" name="Google Shape;338;p26"/>
          <p:cNvSpPr/>
          <p:nvPr/>
        </p:nvSpPr>
        <p:spPr>
          <a:xfrm>
            <a:off x="9442811" y="3969609"/>
            <a:ext cx="831000" cy="831000"/>
          </a:xfrm>
          <a:prstGeom prst="ellipse">
            <a:avLst/>
          </a:prstGeom>
          <a:solidFill>
            <a:srgbClr val="FFD746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9" name="Google Shape;339;p26"/>
          <p:cNvSpPr/>
          <p:nvPr/>
        </p:nvSpPr>
        <p:spPr>
          <a:xfrm>
            <a:off x="10792754" y="3969609"/>
            <a:ext cx="831000" cy="831000"/>
          </a:xfrm>
          <a:prstGeom prst="ellipse">
            <a:avLst/>
          </a:prstGeom>
          <a:solidFill>
            <a:srgbClr val="CDDDF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26"/>
          <p:cNvSpPr/>
          <p:nvPr/>
        </p:nvSpPr>
        <p:spPr>
          <a:xfrm>
            <a:off x="5392982" y="5249769"/>
            <a:ext cx="831000" cy="831000"/>
          </a:xfrm>
          <a:prstGeom prst="ellipse">
            <a:avLst/>
          </a:prstGeom>
          <a:solidFill>
            <a:srgbClr val="D7EBB4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26"/>
          <p:cNvSpPr/>
          <p:nvPr/>
        </p:nvSpPr>
        <p:spPr>
          <a:xfrm>
            <a:off x="6742925" y="5249769"/>
            <a:ext cx="831000" cy="831000"/>
          </a:xfrm>
          <a:prstGeom prst="ellipse">
            <a:avLst/>
          </a:prstGeom>
          <a:solidFill>
            <a:srgbClr val="FFDC9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Google Shape;342;p26"/>
          <p:cNvSpPr/>
          <p:nvPr/>
        </p:nvSpPr>
        <p:spPr>
          <a:xfrm>
            <a:off x="8092868" y="5249769"/>
            <a:ext cx="831000" cy="831000"/>
          </a:xfrm>
          <a:prstGeom prst="ellipse">
            <a:avLst/>
          </a:prstGeom>
          <a:solidFill>
            <a:srgbClr val="D7C3F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Google Shape;343;p26"/>
          <p:cNvSpPr/>
          <p:nvPr/>
        </p:nvSpPr>
        <p:spPr>
          <a:xfrm>
            <a:off x="9442811" y="5249769"/>
            <a:ext cx="831000" cy="831000"/>
          </a:xfrm>
          <a:prstGeom prst="ellipse">
            <a:avLst/>
          </a:prstGeom>
          <a:solidFill>
            <a:srgbClr val="F6C3C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4" name="Google Shape;344;p26"/>
          <p:cNvSpPr/>
          <p:nvPr/>
        </p:nvSpPr>
        <p:spPr>
          <a:xfrm>
            <a:off x="10792754" y="5249769"/>
            <a:ext cx="831000" cy="831000"/>
          </a:xfrm>
          <a:prstGeom prst="ellipse">
            <a:avLst/>
          </a:prstGeom>
          <a:solidFill>
            <a:srgbClr val="FFF07D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чистый">
  <p:cSld name="чистый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2">
  <p:cSld name="Текст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40" name="Google Shape;40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1" name="Google Shape;41;p5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2" name="Google Shape;42;p5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43" name="Google Shape;43;p5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4" name="Google Shape;44;p5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45" name="Google Shape;45;p5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8" name="Google Shape;48;p5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5"/>
          <p:cNvSpPr txBox="1"/>
          <p:nvPr>
            <p:ph idx="3" type="body"/>
          </p:nvPr>
        </p:nvSpPr>
        <p:spPr>
          <a:xfrm>
            <a:off x="585897" y="2379663"/>
            <a:ext cx="11057971" cy="374509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4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екст_3">
  <p:cSld name="Текст_3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52" name="Google Shape;52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3" name="Google Shape;53;p6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4" name="Google Shape;54;p6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55" name="Google Shape;55;p6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6" name="Google Shape;56;p6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57" name="Google Shape;57;p6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" name="Google Shape;58;p6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6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0" name="Google Shape;60;p6"/>
          <p:cNvSpPr txBox="1"/>
          <p:nvPr>
            <p:ph idx="3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1" name="Google Shape;61;p6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2" name="Google Shape;62;p6"/>
          <p:cNvSpPr txBox="1"/>
          <p:nvPr>
            <p:ph idx="5" type="body"/>
          </p:nvPr>
        </p:nvSpPr>
        <p:spPr>
          <a:xfrm>
            <a:off x="6259892" y="2379663"/>
            <a:ext cx="5383968" cy="34517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3200"/>
              <a:buFont typeface="Arial"/>
              <a:buNone/>
              <a:defRPr b="0" i="0" sz="32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3" name="Google Shape;63;p6"/>
          <p:cNvSpPr txBox="1"/>
          <p:nvPr>
            <p:ph idx="6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64" name="Google Shape;64;p6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1">
  <p:cSld name="График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66" name="Google Shape;66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7" name="Google Shape;67;p7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8" name="Google Shape;68;p7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69" name="Google Shape;69;p7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0" name="Google Shape;70;p7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1" name="Google Shape;71;p7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72" name="Google Shape;72;p7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3" name="Google Shape;73;p7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4" name="Google Shape;74;p7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5" name="Google Shape;75;p7"/>
          <p:cNvSpPr txBox="1"/>
          <p:nvPr>
            <p:ph type="title"/>
          </p:nvPr>
        </p:nvSpPr>
        <p:spPr>
          <a:xfrm>
            <a:off x="585899" y="1447790"/>
            <a:ext cx="4322530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7"/>
          <p:cNvSpPr txBox="1"/>
          <p:nvPr>
            <p:ph idx="4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7"/>
          <p:cNvSpPr txBox="1"/>
          <p:nvPr>
            <p:ph idx="5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8" name="Google Shape;78;p7"/>
          <p:cNvSpPr/>
          <p:nvPr>
            <p:ph idx="6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График_2">
  <p:cSld name="График_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80" name="Google Shape;80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1" name="Google Shape;81;p8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2" name="Google Shape;82;p8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83" name="Google Shape;83;p8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4" name="Google Shape;84;p8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85" name="Google Shape;85;p8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86" name="Google Shape;86;p8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7" name="Google Shape;87;p8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8" name="Google Shape;88;p8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89" name="Google Shape;89;p8"/>
          <p:cNvSpPr txBox="1"/>
          <p:nvPr>
            <p:ph idx="4" type="body"/>
          </p:nvPr>
        </p:nvSpPr>
        <p:spPr>
          <a:xfrm>
            <a:off x="585897" y="5183249"/>
            <a:ext cx="3934345" cy="55399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000"/>
              <a:buFont typeface="Arial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0" name="Google Shape;90;p8"/>
          <p:cNvSpPr/>
          <p:nvPr>
            <p:ph idx="5" type="chart"/>
          </p:nvPr>
        </p:nvSpPr>
        <p:spPr>
          <a:xfrm>
            <a:off x="5272097" y="1447790"/>
            <a:ext cx="6371768" cy="428945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Google Shape;91;p8"/>
          <p:cNvSpPr txBox="1"/>
          <p:nvPr>
            <p:ph idx="6" type="body"/>
          </p:nvPr>
        </p:nvSpPr>
        <p:spPr>
          <a:xfrm>
            <a:off x="585788" y="1447064"/>
            <a:ext cx="4322762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92" name="Google Shape;92;p8"/>
          <p:cNvSpPr txBox="1"/>
          <p:nvPr>
            <p:ph idx="7" type="body"/>
          </p:nvPr>
        </p:nvSpPr>
        <p:spPr>
          <a:xfrm>
            <a:off x="585898" y="2379663"/>
            <a:ext cx="4322531" cy="239937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Цифры">
  <p:cSld name="Цифры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94" name="Google Shape;94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5" name="Google Shape;95;p9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6" name="Google Shape;96;p9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97" name="Google Shape;97;p9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98" name="Google Shape;98;p9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99" name="Google Shape;99;p9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00" name="Google Shape;100;p9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9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2" name="Google Shape;102;p9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3" name="Google Shape;103;p9"/>
          <p:cNvSpPr txBox="1"/>
          <p:nvPr>
            <p:ph type="title"/>
          </p:nvPr>
        </p:nvSpPr>
        <p:spPr>
          <a:xfrm>
            <a:off x="585897" y="1447790"/>
            <a:ext cx="11057955" cy="7770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4" name="Google Shape;104;p9"/>
          <p:cNvSpPr txBox="1"/>
          <p:nvPr>
            <p:ph idx="4" type="body"/>
          </p:nvPr>
        </p:nvSpPr>
        <p:spPr>
          <a:xfrm>
            <a:off x="575076" y="4103994"/>
            <a:ext cx="2758143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5" name="Google Shape;105;p9"/>
          <p:cNvSpPr txBox="1"/>
          <p:nvPr>
            <p:ph idx="5" type="body"/>
          </p:nvPr>
        </p:nvSpPr>
        <p:spPr>
          <a:xfrm>
            <a:off x="4047007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6" name="Google Shape;106;p9"/>
          <p:cNvSpPr txBox="1"/>
          <p:nvPr>
            <p:ph idx="6" type="body"/>
          </p:nvPr>
        </p:nvSpPr>
        <p:spPr>
          <a:xfrm>
            <a:off x="7518938" y="4103994"/>
            <a:ext cx="2757612" cy="15696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7" name="Google Shape;107;p9"/>
          <p:cNvSpPr txBox="1"/>
          <p:nvPr>
            <p:ph idx="7" type="body"/>
          </p:nvPr>
        </p:nvSpPr>
        <p:spPr>
          <a:xfrm>
            <a:off x="575076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8" name="Google Shape;108;p9"/>
          <p:cNvSpPr txBox="1"/>
          <p:nvPr>
            <p:ph idx="8" type="body"/>
          </p:nvPr>
        </p:nvSpPr>
        <p:spPr>
          <a:xfrm>
            <a:off x="4047007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09" name="Google Shape;109;p9"/>
          <p:cNvSpPr txBox="1"/>
          <p:nvPr>
            <p:ph idx="9" type="body"/>
          </p:nvPr>
        </p:nvSpPr>
        <p:spPr>
          <a:xfrm>
            <a:off x="7518938" y="2710235"/>
            <a:ext cx="2758143" cy="116411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600"/>
              <a:buNone/>
              <a:defRPr sz="9600">
                <a:latin typeface="Arial"/>
                <a:ea typeface="Arial"/>
                <a:cs typeface="Arial"/>
                <a:sym typeface="Arial"/>
              </a:defRPr>
            </a:lvl1pPr>
            <a:lvl2pPr indent="-838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2pPr>
            <a:lvl3pPr indent="-838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3pPr>
            <a:lvl4pPr indent="-838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4pPr>
            <a:lvl5pPr indent="-838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9600"/>
              <a:buChar char="•"/>
              <a:defRPr sz="96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аблица_1">
  <p:cSld name="Таблица_1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con&#10;&#10;Description automatically generated" id="111" name="Google Shape;111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7199" y="464363"/>
            <a:ext cx="448276" cy="44827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Google Shape;112;p10"/>
          <p:cNvCxnSpPr/>
          <p:nvPr/>
        </p:nvCxnSpPr>
        <p:spPr>
          <a:xfrm>
            <a:off x="329868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3" name="Google Shape;113;p10"/>
          <p:cNvCxnSpPr/>
          <p:nvPr/>
        </p:nvCxnSpPr>
        <p:spPr>
          <a:xfrm>
            <a:off x="6099416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cxnSp>
        <p:nvCxnSpPr>
          <p:cNvPr id="114" name="Google Shape;114;p10"/>
          <p:cNvCxnSpPr/>
          <p:nvPr/>
        </p:nvCxnSpPr>
        <p:spPr>
          <a:xfrm>
            <a:off x="10277081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5" name="Google Shape;115;p10"/>
          <p:cNvSpPr txBox="1"/>
          <p:nvPr/>
        </p:nvSpPr>
        <p:spPr>
          <a:xfrm>
            <a:off x="10410201" y="532278"/>
            <a:ext cx="67197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fld id="{00000000-1234-1234-1234-123412341234}" type="slidenum">
              <a:rPr b="0" i="0" lang="ru-RU" sz="2000" u="none" cap="none" strike="noStrike">
                <a:solidFill>
                  <a:srgbClr val="102D69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2000" u="none" cap="none" strike="noStrike">
              <a:solidFill>
                <a:srgbClr val="102D6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6" name="Google Shape;116;p10"/>
          <p:cNvCxnSpPr/>
          <p:nvPr/>
        </p:nvCxnSpPr>
        <p:spPr>
          <a:xfrm>
            <a:off x="11643868" y="464363"/>
            <a:ext cx="0" cy="586260"/>
          </a:xfrm>
          <a:prstGeom prst="straightConnector1">
            <a:avLst/>
          </a:prstGeom>
          <a:noFill/>
          <a:ln cap="flat" cmpd="sng" w="12700">
            <a:solidFill>
              <a:srgbClr val="102D69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117" name="Google Shape;117;p10"/>
          <p:cNvSpPr txBox="1"/>
          <p:nvPr>
            <p:ph idx="1" type="body"/>
          </p:nvPr>
        </p:nvSpPr>
        <p:spPr>
          <a:xfrm>
            <a:off x="1143689" y="540904"/>
            <a:ext cx="1901825" cy="4159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0" i="0" sz="1000"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8" name="Google Shape;118;p10"/>
          <p:cNvSpPr txBox="1"/>
          <p:nvPr>
            <p:ph idx="2" type="body"/>
          </p:nvPr>
        </p:nvSpPr>
        <p:spPr>
          <a:xfrm>
            <a:off x="3459163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19" name="Google Shape;119;p10"/>
          <p:cNvSpPr txBox="1"/>
          <p:nvPr>
            <p:ph idx="3" type="body"/>
          </p:nvPr>
        </p:nvSpPr>
        <p:spPr>
          <a:xfrm>
            <a:off x="6259892" y="548720"/>
            <a:ext cx="2070100" cy="40810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000"/>
              <a:buNone/>
              <a:defRPr b="0" i="0" sz="10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0" name="Google Shape;120;p10"/>
          <p:cNvSpPr txBox="1"/>
          <p:nvPr>
            <p:ph idx="4" type="body"/>
          </p:nvPr>
        </p:nvSpPr>
        <p:spPr>
          <a:xfrm>
            <a:off x="585787" y="1447065"/>
            <a:ext cx="11058065" cy="30777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E2D69"/>
              </a:buClr>
              <a:buSzPts val="1600"/>
              <a:buNone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302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302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302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302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600"/>
              <a:buChar char="•"/>
              <a:defRPr b="0" i="0" sz="16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21" name="Google Shape;121;p10"/>
          <p:cNvSpPr txBox="1"/>
          <p:nvPr>
            <p:ph idx="5" type="body"/>
          </p:nvPr>
        </p:nvSpPr>
        <p:spPr>
          <a:xfrm>
            <a:off x="585788" y="5739189"/>
            <a:ext cx="6824303" cy="70320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228600" lvl="0" marL="457200" marR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1115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1115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1115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1115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E2D69"/>
              </a:buClr>
              <a:buSzPts val="1300"/>
              <a:buChar char="•"/>
              <a:defRPr b="0" i="0" sz="1300">
                <a:solidFill>
                  <a:srgbClr val="0E2D6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2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4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9" name="Google Shape;179;p14"/>
          <p:cNvSpPr txBox="1"/>
          <p:nvPr>
            <p:ph idx="1" type="body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14"/>
          <p:cNvSpPr txBox="1"/>
          <p:nvPr>
            <p:ph idx="10" type="dt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14"/>
          <p:cNvSpPr txBox="1"/>
          <p:nvPr>
            <p:ph idx="11" type="ftr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14"/>
          <p:cNvSpPr txBox="1"/>
          <p:nvPr>
            <p:ph idx="12" type="sldNum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C9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9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1.png"/><Relationship Id="rId4" Type="http://schemas.openxmlformats.org/officeDocument/2006/relationships/image" Target="../media/image13.png"/><Relationship Id="rId5" Type="http://schemas.openxmlformats.org/officeDocument/2006/relationships/image" Target="../media/image26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7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24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0.png"/><Relationship Id="rId4" Type="http://schemas.openxmlformats.org/officeDocument/2006/relationships/image" Target="../media/image3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p27"/>
          <p:cNvSpPr txBox="1"/>
          <p:nvPr>
            <p:ph idx="2" type="body"/>
          </p:nvPr>
        </p:nvSpPr>
        <p:spPr>
          <a:xfrm>
            <a:off x="6259420" y="1173829"/>
            <a:ext cx="2278063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 fontScale="62500" lnSpcReduction="1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88888"/>
              <a:buFont typeface="Arial"/>
              <a:buNone/>
            </a:pPr>
            <a:r>
              <a:rPr lang="ru-RU" sz="1800">
                <a:solidFill>
                  <a:srgbClr val="202124"/>
                </a:solidFill>
                <a:highlight>
                  <a:srgbClr val="FFFFFF"/>
                </a:highlight>
              </a:rPr>
              <a:t>Национальный исследовательский университет "Высшая школа экономики"</a:t>
            </a:r>
            <a:endParaRPr/>
          </a:p>
        </p:txBody>
      </p:sp>
      <p:sp>
        <p:nvSpPr>
          <p:cNvPr id="350" name="Google Shape;350;p27"/>
          <p:cNvSpPr txBox="1"/>
          <p:nvPr>
            <p:ph idx="3" type="body"/>
          </p:nvPr>
        </p:nvSpPr>
        <p:spPr>
          <a:xfrm>
            <a:off x="8786720" y="1173829"/>
            <a:ext cx="2217738" cy="4631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200"/>
              <a:buFont typeface="Arial"/>
              <a:buNone/>
            </a:pPr>
            <a:r>
              <a:rPr lang="ru-RU"/>
              <a:t>Москва 2024</a:t>
            </a:r>
            <a:endParaRPr/>
          </a:p>
        </p:txBody>
      </p:sp>
      <p:sp>
        <p:nvSpPr>
          <p:cNvPr id="351" name="Google Shape;351;p27"/>
          <p:cNvSpPr txBox="1"/>
          <p:nvPr>
            <p:ph idx="4" type="body"/>
          </p:nvPr>
        </p:nvSpPr>
        <p:spPr>
          <a:xfrm>
            <a:off x="1027975" y="4641350"/>
            <a:ext cx="4895700" cy="12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 sz="1900">
                <a:solidFill>
                  <a:srgbClr val="253957"/>
                </a:solidFill>
              </a:rPr>
              <a:t>Руководитель проекта: </a:t>
            </a:r>
            <a:endParaRPr b="1" sz="1900">
              <a:solidFill>
                <a:srgbClr val="253957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rgbClr val="253957"/>
                </a:solidFill>
              </a:rPr>
              <a:t>Ролич Алексей Юрьевич</a:t>
            </a:r>
            <a:endParaRPr>
              <a:solidFill>
                <a:srgbClr val="253957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6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352" name="Google Shape;352;p27"/>
          <p:cNvSpPr txBox="1"/>
          <p:nvPr/>
        </p:nvSpPr>
        <p:spPr>
          <a:xfrm>
            <a:off x="1236625" y="2351550"/>
            <a:ext cx="8489100" cy="215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Исследование способов преодоления ограничений по стоимости передачи сообщений по спутниковому каналу Iridium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ru-RU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Проект №1210</a:t>
            </a:r>
            <a:endParaRPr b="0" i="0" sz="3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3" name="Google Shape;353;p27"/>
          <p:cNvSpPr txBox="1"/>
          <p:nvPr>
            <p:ph idx="4" type="body"/>
          </p:nvPr>
        </p:nvSpPr>
        <p:spPr>
          <a:xfrm>
            <a:off x="5923675" y="4641175"/>
            <a:ext cx="5080800" cy="120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38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ru-RU">
                <a:solidFill>
                  <a:srgbClr val="253957"/>
                </a:solidFill>
              </a:rPr>
              <a:t>Команда проекта: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ru-RU">
                <a:solidFill>
                  <a:srgbClr val="0E2D69"/>
                </a:solidFill>
              </a:rPr>
              <a:t>Кожухов Павел Александрович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solidFill>
                  <a:schemeClr val="dk1"/>
                </a:solidFill>
              </a:rPr>
              <a:t>Ковязин Владислав Викторович</a:t>
            </a:r>
            <a:endParaRPr b="1" sz="1700">
              <a:solidFill>
                <a:srgbClr val="253957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5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36"/>
          <p:cNvSpPr txBox="1"/>
          <p:nvPr>
            <p:ph type="title"/>
          </p:nvPr>
        </p:nvSpPr>
        <p:spPr>
          <a:xfrm>
            <a:off x="585900" y="1447800"/>
            <a:ext cx="72519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Сжатие</a:t>
            </a:r>
            <a:endParaRPr b="1"/>
          </a:p>
        </p:txBody>
      </p:sp>
      <p:sp>
        <p:nvSpPr>
          <p:cNvPr id="437" name="Google Shape;437;p36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438" name="Google Shape;438;p36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sp>
        <p:nvSpPr>
          <p:cNvPr id="439" name="Google Shape;439;p36"/>
          <p:cNvSpPr txBox="1"/>
          <p:nvPr/>
        </p:nvSpPr>
        <p:spPr>
          <a:xfrm>
            <a:off x="585900" y="2224800"/>
            <a:ext cx="53550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Скорость сжатия является косвенным показателем энергозатрат на этапе сжатия сообщений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 помощью docker-activity же были получены данные о потреблении энергии при работе в docker </a:t>
            </a: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контейнере</a:t>
            </a: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(тесты были проведены на рабочей машине, а не узле связи)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0" name="Google Shape;440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42100" y="2224800"/>
            <a:ext cx="4949025" cy="41784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5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7"/>
          <p:cNvSpPr txBox="1"/>
          <p:nvPr>
            <p:ph type="title"/>
          </p:nvPr>
        </p:nvSpPr>
        <p:spPr>
          <a:xfrm>
            <a:off x="585898" y="141004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Упаковка</a:t>
            </a:r>
            <a:endParaRPr b="1"/>
          </a:p>
        </p:txBody>
      </p:sp>
      <p:sp>
        <p:nvSpPr>
          <p:cNvPr id="447" name="Google Shape;447;p37"/>
          <p:cNvSpPr txBox="1"/>
          <p:nvPr>
            <p:ph idx="1" type="body"/>
          </p:nvPr>
        </p:nvSpPr>
        <p:spPr>
          <a:xfrm>
            <a:off x="515950" y="2187050"/>
            <a:ext cx="11346300" cy="3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Для решения проблемы упаковки данных в контейнер фиксированного размера есть множество алгоритмов алгоритм решения задачи о “Рюкзаке” (англ. 0-1 Knapsack Problem).</a:t>
            </a:r>
            <a:endParaRPr sz="18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Рюкзак - контейнер с сообщениями, который мы отправляем по сети Iridium.</a:t>
            </a:r>
            <a:endParaRPr sz="18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Решение:</a:t>
            </a:r>
            <a:endParaRPr sz="1800">
              <a:solidFill>
                <a:srgbClr val="22222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ru-RU" sz="1800">
                <a:solidFill>
                  <a:srgbClr val="222222"/>
                </a:solidFill>
              </a:rPr>
              <a:t>С использованием жадного подход (может на дать оптимальное решение)</a:t>
            </a:r>
            <a:endParaRPr sz="1800">
              <a:solidFill>
                <a:srgbClr val="22222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ru-RU" sz="1800">
                <a:solidFill>
                  <a:srgbClr val="222222"/>
                </a:solidFill>
              </a:rPr>
              <a:t>С использованием динамического программирования (</a:t>
            </a:r>
            <a:r>
              <a:rPr lang="ru-RU" sz="1800">
                <a:solidFill>
                  <a:srgbClr val="222222"/>
                </a:solidFill>
              </a:rPr>
              <a:t>псевдополиномиальный</a:t>
            </a:r>
            <a:r>
              <a:rPr lang="ru-RU" sz="1800">
                <a:solidFill>
                  <a:srgbClr val="222222"/>
                </a:solidFill>
              </a:rPr>
              <a:t>)</a:t>
            </a:r>
            <a:endParaRPr sz="1800">
              <a:solidFill>
                <a:srgbClr val="22222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AutoNum type="arabicPeriod"/>
            </a:pPr>
            <a:r>
              <a:rPr lang="ru-RU" sz="1800">
                <a:solidFill>
                  <a:srgbClr val="222222"/>
                </a:solidFill>
              </a:rPr>
              <a:t>Решение перебором (не оптимальный по времени)</a:t>
            </a:r>
            <a:endParaRPr sz="1800">
              <a:solidFill>
                <a:srgbClr val="222222"/>
              </a:solidFill>
            </a:endParaRPr>
          </a:p>
        </p:txBody>
      </p:sp>
      <p:sp>
        <p:nvSpPr>
          <p:cNvPr id="448" name="Google Shape;448;p37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449" name="Google Shape;449;p37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4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38"/>
          <p:cNvSpPr txBox="1"/>
          <p:nvPr>
            <p:ph type="title"/>
          </p:nvPr>
        </p:nvSpPr>
        <p:spPr>
          <a:xfrm>
            <a:off x="585898" y="141004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Упаковка</a:t>
            </a:r>
            <a:endParaRPr b="1"/>
          </a:p>
        </p:txBody>
      </p:sp>
      <p:sp>
        <p:nvSpPr>
          <p:cNvPr id="456" name="Google Shape;456;p38"/>
          <p:cNvSpPr txBox="1"/>
          <p:nvPr>
            <p:ph idx="1" type="body"/>
          </p:nvPr>
        </p:nvSpPr>
        <p:spPr>
          <a:xfrm>
            <a:off x="515950" y="2187050"/>
            <a:ext cx="11346300" cy="3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Метод ветвей и границ</a:t>
            </a:r>
            <a:endParaRPr sz="1800">
              <a:solidFill>
                <a:srgbClr val="22222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ru-RU" sz="1800">
                <a:solidFill>
                  <a:srgbClr val="222222"/>
                </a:solidFill>
              </a:rPr>
              <a:t>дает точный ответ</a:t>
            </a:r>
            <a:endParaRPr sz="1800">
              <a:solidFill>
                <a:srgbClr val="22222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ru-RU" sz="1800">
                <a:solidFill>
                  <a:srgbClr val="222222"/>
                </a:solidFill>
              </a:rPr>
              <a:t>оптимальный по времени</a:t>
            </a:r>
            <a:endParaRPr sz="1800">
              <a:solidFill>
                <a:srgbClr val="222222"/>
              </a:solidFill>
            </a:endParaRPr>
          </a:p>
        </p:txBody>
      </p:sp>
      <p:sp>
        <p:nvSpPr>
          <p:cNvPr id="457" name="Google Shape;457;p38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458" name="Google Shape;458;p38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pic>
        <p:nvPicPr>
          <p:cNvPr id="459" name="Google Shape;45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1080" y="1644750"/>
            <a:ext cx="5402600" cy="2947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460" name="Google Shape;46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59899" y="4364662"/>
            <a:ext cx="5029326" cy="2361062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39"/>
          <p:cNvSpPr txBox="1"/>
          <p:nvPr>
            <p:ph type="title"/>
          </p:nvPr>
        </p:nvSpPr>
        <p:spPr>
          <a:xfrm>
            <a:off x="585898" y="1276865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Упаковка</a:t>
            </a:r>
            <a:endParaRPr b="1"/>
          </a:p>
        </p:txBody>
      </p:sp>
      <p:sp>
        <p:nvSpPr>
          <p:cNvPr id="467" name="Google Shape;467;p39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468" name="Google Shape;468;p39"/>
          <p:cNvSpPr txBox="1"/>
          <p:nvPr>
            <p:ph idx="1" type="body"/>
          </p:nvPr>
        </p:nvSpPr>
        <p:spPr>
          <a:xfrm>
            <a:off x="7946875" y="3961500"/>
            <a:ext cx="3621900" cy="14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ru-RU" sz="1150">
                <a:solidFill>
                  <a:srgbClr val="222222"/>
                </a:solidFill>
              </a:rPr>
              <a:t>плюсы:</a:t>
            </a:r>
            <a:endParaRPr sz="1150">
              <a:solidFill>
                <a:srgbClr val="222222"/>
              </a:solidFill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50"/>
              <a:buChar char="●"/>
            </a:pPr>
            <a:r>
              <a:rPr lang="ru-RU" sz="1150">
                <a:solidFill>
                  <a:srgbClr val="222222"/>
                </a:solidFill>
              </a:rPr>
              <a:t>Все место в контейнере занимает полезная информация, сообщения;</a:t>
            </a:r>
            <a:endParaRPr sz="1150">
              <a:solidFill>
                <a:srgbClr val="222222"/>
              </a:solidFill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50"/>
              <a:buChar char="●"/>
            </a:pPr>
            <a:r>
              <a:rPr lang="ru-RU" sz="1150">
                <a:solidFill>
                  <a:srgbClr val="222222"/>
                </a:solidFill>
              </a:rPr>
              <a:t>Не нужна дополнительная информация и структуре сообщения, пользователь может просто раскодировать в обычное json сообщение.</a:t>
            </a:r>
            <a:endParaRPr sz="11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ru-RU" sz="1150">
                <a:solidFill>
                  <a:srgbClr val="222222"/>
                </a:solidFill>
              </a:rPr>
              <a:t>минусы:</a:t>
            </a:r>
            <a:endParaRPr sz="1150">
              <a:solidFill>
                <a:srgbClr val="222222"/>
              </a:solidFill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50"/>
              <a:buChar char="●"/>
            </a:pPr>
            <a:r>
              <a:rPr lang="ru-RU" sz="1150">
                <a:solidFill>
                  <a:srgbClr val="222222"/>
                </a:solidFill>
              </a:rPr>
              <a:t>Нет выигрыша в уменьшении размера сообщения от сериализации.</a:t>
            </a:r>
            <a:endParaRPr sz="1150">
              <a:solidFill>
                <a:srgbClr val="222222"/>
              </a:solidFill>
            </a:endParaRPr>
          </a:p>
        </p:txBody>
      </p:sp>
      <p:sp>
        <p:nvSpPr>
          <p:cNvPr id="469" name="Google Shape;469;p39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pic>
        <p:nvPicPr>
          <p:cNvPr id="470" name="Google Shape;470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3600" y="1956575"/>
            <a:ext cx="3794250" cy="208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1" name="Google Shape;471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38250" y="1880375"/>
            <a:ext cx="3418601" cy="2243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01775" y="1717578"/>
            <a:ext cx="3533159" cy="2243925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39"/>
          <p:cNvSpPr txBox="1"/>
          <p:nvPr>
            <p:ph idx="1" type="body"/>
          </p:nvPr>
        </p:nvSpPr>
        <p:spPr>
          <a:xfrm>
            <a:off x="4327863" y="3961500"/>
            <a:ext cx="3265200" cy="14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ru-RU" sz="1150">
                <a:solidFill>
                  <a:srgbClr val="222222"/>
                </a:solidFill>
              </a:rPr>
              <a:t>плюсы:</a:t>
            </a:r>
            <a:endParaRPr sz="1150">
              <a:solidFill>
                <a:srgbClr val="222222"/>
              </a:solidFill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50"/>
              <a:buChar char="●"/>
            </a:pPr>
            <a:r>
              <a:rPr lang="ru-RU" sz="1150">
                <a:solidFill>
                  <a:srgbClr val="222222"/>
                </a:solidFill>
              </a:rPr>
              <a:t>Почти все место в контейнере занимает полезная информация, сообщения.</a:t>
            </a:r>
            <a:endParaRPr sz="11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ru-RU" sz="1150">
                <a:solidFill>
                  <a:srgbClr val="222222"/>
                </a:solidFill>
              </a:rPr>
              <a:t>минусы:</a:t>
            </a:r>
            <a:endParaRPr sz="1150">
              <a:solidFill>
                <a:srgbClr val="222222"/>
              </a:solidFill>
            </a:endParaRPr>
          </a:p>
          <a:p>
            <a:pPr indent="-301625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50"/>
              <a:buChar char="●"/>
            </a:pPr>
            <a:r>
              <a:rPr lang="ru-RU" sz="1150">
                <a:solidFill>
                  <a:srgbClr val="222222"/>
                </a:solidFill>
              </a:rPr>
              <a:t>Для добавления новый структур сообщения, потребуется дополнительная синхронизация между гейтвеем и клиентом.</a:t>
            </a:r>
            <a:endParaRPr sz="1150">
              <a:solidFill>
                <a:srgbClr val="222222"/>
              </a:solidFill>
            </a:endParaRPr>
          </a:p>
        </p:txBody>
      </p:sp>
      <p:sp>
        <p:nvSpPr>
          <p:cNvPr id="474" name="Google Shape;474;p39"/>
          <p:cNvSpPr txBox="1"/>
          <p:nvPr>
            <p:ph idx="1" type="body"/>
          </p:nvPr>
        </p:nvSpPr>
        <p:spPr>
          <a:xfrm>
            <a:off x="313550" y="3898200"/>
            <a:ext cx="3705600" cy="1402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ru-RU" sz="1150">
                <a:solidFill>
                  <a:srgbClr val="222222"/>
                </a:solidFill>
              </a:rPr>
              <a:t>плюсы:</a:t>
            </a:r>
            <a:endParaRPr sz="1150">
              <a:solidFill>
                <a:srgbClr val="222222"/>
              </a:solidFill>
            </a:endParaRPr>
          </a:p>
          <a:p>
            <a:pPr indent="-301625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50"/>
              <a:buChar char="●"/>
            </a:pPr>
            <a:r>
              <a:rPr lang="ru-RU" sz="1150">
                <a:solidFill>
                  <a:srgbClr val="222222"/>
                </a:solidFill>
              </a:rPr>
              <a:t>Гибкость в добавлении новых устройств в систему;</a:t>
            </a:r>
            <a:endParaRPr sz="1150">
              <a:solidFill>
                <a:srgbClr val="222222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50"/>
              <a:buChar char="●"/>
            </a:pPr>
            <a:r>
              <a:rPr lang="ru-RU" sz="1150">
                <a:solidFill>
                  <a:srgbClr val="222222"/>
                </a:solidFill>
              </a:rPr>
              <a:t>Для каждого сообщения можно определить свой дескриптор, что позволит избежать ошибок десериализации на стороне клиента.</a:t>
            </a:r>
            <a:endParaRPr sz="115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75"/>
              <a:buNone/>
            </a:pPr>
            <a:r>
              <a:rPr lang="ru-RU" sz="1150">
                <a:solidFill>
                  <a:srgbClr val="222222"/>
                </a:solidFill>
              </a:rPr>
              <a:t>минусы:</a:t>
            </a:r>
            <a:endParaRPr sz="1150">
              <a:solidFill>
                <a:srgbClr val="222222"/>
              </a:solidFill>
            </a:endParaRPr>
          </a:p>
          <a:p>
            <a:pPr indent="-301625" lvl="0" marL="457200" rtl="0" algn="l"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150"/>
              <a:buChar char="●"/>
            </a:pPr>
            <a:r>
              <a:rPr lang="ru-RU" sz="1150">
                <a:solidFill>
                  <a:srgbClr val="222222"/>
                </a:solidFill>
              </a:rPr>
              <a:t>Дополнительная информация о дескрипторах занимает полезное пространство в контейнере, которое могли бы заполнить сообщениями;</a:t>
            </a:r>
            <a:endParaRPr sz="1150">
              <a:solidFill>
                <a:srgbClr val="222222"/>
              </a:solidFill>
            </a:endParaRPr>
          </a:p>
          <a:p>
            <a:pPr indent="-301625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150"/>
              <a:buChar char="●"/>
            </a:pPr>
            <a:r>
              <a:rPr lang="ru-RU" sz="1150">
                <a:solidFill>
                  <a:srgbClr val="222222"/>
                </a:solidFill>
              </a:rPr>
              <a:t>Усложняется десериализация сообщения, так как надо дополнительно десериализовать и разжимать данные дескрипторов.</a:t>
            </a:r>
            <a:endParaRPr sz="1150">
              <a:solidFill>
                <a:srgbClr val="222222"/>
              </a:solidFill>
            </a:endParaRPr>
          </a:p>
        </p:txBody>
      </p:sp>
      <p:sp>
        <p:nvSpPr>
          <p:cNvPr id="475" name="Google Shape;475;p39"/>
          <p:cNvSpPr txBox="1"/>
          <p:nvPr>
            <p:ph idx="1" type="body"/>
          </p:nvPr>
        </p:nvSpPr>
        <p:spPr>
          <a:xfrm>
            <a:off x="454250" y="1717575"/>
            <a:ext cx="33084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с дескрипторами</a:t>
            </a:r>
            <a:endParaRPr sz="1800">
              <a:solidFill>
                <a:srgbClr val="222222"/>
              </a:solidFill>
            </a:endParaRPr>
          </a:p>
        </p:txBody>
      </p:sp>
      <p:sp>
        <p:nvSpPr>
          <p:cNvPr id="476" name="Google Shape;476;p39"/>
          <p:cNvSpPr txBox="1"/>
          <p:nvPr>
            <p:ph idx="1" type="body"/>
          </p:nvPr>
        </p:nvSpPr>
        <p:spPr>
          <a:xfrm>
            <a:off x="4468000" y="1630400"/>
            <a:ext cx="29964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без дескрипторов</a:t>
            </a:r>
            <a:endParaRPr sz="1800">
              <a:solidFill>
                <a:srgbClr val="222222"/>
              </a:solidFill>
            </a:endParaRPr>
          </a:p>
        </p:txBody>
      </p:sp>
      <p:sp>
        <p:nvSpPr>
          <p:cNvPr id="477" name="Google Shape;477;p39"/>
          <p:cNvSpPr txBox="1"/>
          <p:nvPr>
            <p:ph idx="1" type="body"/>
          </p:nvPr>
        </p:nvSpPr>
        <p:spPr>
          <a:xfrm>
            <a:off x="7831200" y="1410050"/>
            <a:ext cx="2996400" cy="3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только json</a:t>
            </a:r>
            <a:endParaRPr sz="18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40"/>
          <p:cNvSpPr txBox="1"/>
          <p:nvPr>
            <p:ph type="title"/>
          </p:nvPr>
        </p:nvSpPr>
        <p:spPr>
          <a:xfrm>
            <a:off x="585898" y="141004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Упаковка</a:t>
            </a:r>
            <a:endParaRPr b="1"/>
          </a:p>
        </p:txBody>
      </p:sp>
      <p:sp>
        <p:nvSpPr>
          <p:cNvPr id="484" name="Google Shape;484;p40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485" name="Google Shape;485;p40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pic>
        <p:nvPicPr>
          <p:cNvPr id="486" name="Google Shape;48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34648" y="1678920"/>
            <a:ext cx="6055803" cy="4497498"/>
          </a:xfrm>
          <a:prstGeom prst="rect">
            <a:avLst/>
          </a:prstGeom>
          <a:noFill/>
          <a:ln>
            <a:noFill/>
          </a:ln>
        </p:spPr>
      </p:pic>
      <p:sp>
        <p:nvSpPr>
          <p:cNvPr id="487" name="Google Shape;487;p40"/>
          <p:cNvSpPr txBox="1"/>
          <p:nvPr>
            <p:ph idx="1" type="body"/>
          </p:nvPr>
        </p:nvSpPr>
        <p:spPr>
          <a:xfrm>
            <a:off x="515950" y="2187050"/>
            <a:ext cx="4341000" cy="3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Основная идея состоит в том, чтобы после каждой упаковки сообщения, проверять, можем ли мы снова упаковать в него новые сообщения, если алгоритм не может дополнительные сообщения в контейнер, упаковка прерывается и начинается заново для нового контейнера.</a:t>
            </a:r>
            <a:endParaRPr sz="18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1"/>
          <p:cNvSpPr txBox="1"/>
          <p:nvPr>
            <p:ph type="title"/>
          </p:nvPr>
        </p:nvSpPr>
        <p:spPr>
          <a:xfrm>
            <a:off x="585898" y="141004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Симуляция работы</a:t>
            </a:r>
            <a:endParaRPr b="1"/>
          </a:p>
        </p:txBody>
      </p:sp>
      <p:sp>
        <p:nvSpPr>
          <p:cNvPr id="494" name="Google Shape;494;p41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495" name="Google Shape;495;p41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pic>
        <p:nvPicPr>
          <p:cNvPr id="496" name="Google Shape;496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6675" y="1805801"/>
            <a:ext cx="11801549" cy="46791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1" name="Shape 5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2" name="Google Shape;502;p42"/>
          <p:cNvSpPr txBox="1"/>
          <p:nvPr>
            <p:ph type="title"/>
          </p:nvPr>
        </p:nvSpPr>
        <p:spPr>
          <a:xfrm>
            <a:off x="585898" y="141004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Результат работы GDEPC </a:t>
            </a:r>
            <a:endParaRPr b="1"/>
          </a:p>
        </p:txBody>
      </p:sp>
      <p:sp>
        <p:nvSpPr>
          <p:cNvPr id="503" name="Google Shape;503;p42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504" name="Google Shape;504;p42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pic>
        <p:nvPicPr>
          <p:cNvPr id="505" name="Google Shape;50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6063" y="1888838"/>
            <a:ext cx="6985515" cy="3726325"/>
          </a:xfrm>
          <a:prstGeom prst="rect">
            <a:avLst/>
          </a:prstGeom>
          <a:noFill/>
          <a:ln>
            <a:noFill/>
          </a:ln>
        </p:spPr>
      </p:pic>
      <p:sp>
        <p:nvSpPr>
          <p:cNvPr id="506" name="Google Shape;506;p42"/>
          <p:cNvSpPr txBox="1"/>
          <p:nvPr>
            <p:ph idx="1" type="body"/>
          </p:nvPr>
        </p:nvSpPr>
        <p:spPr>
          <a:xfrm>
            <a:off x="515950" y="2187050"/>
            <a:ext cx="4341000" cy="3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Особенно большой выигрыш можно заметить в упаковке контейнеров без дескрипторов. Важно отметить, что упаковка обычных json сообщений принесла больше выгоды, чем упаковка с дескрипторами.</a:t>
            </a:r>
            <a:endParaRPr sz="18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43"/>
          <p:cNvSpPr txBox="1"/>
          <p:nvPr>
            <p:ph type="title"/>
          </p:nvPr>
        </p:nvSpPr>
        <p:spPr>
          <a:xfrm>
            <a:off x="585898" y="141004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Результат работы GDEPC </a:t>
            </a:r>
            <a:endParaRPr b="1"/>
          </a:p>
        </p:txBody>
      </p:sp>
      <p:sp>
        <p:nvSpPr>
          <p:cNvPr id="513" name="Google Shape;513;p43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514" name="Google Shape;514;p43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sp>
        <p:nvSpPr>
          <p:cNvPr id="515" name="Google Shape;515;p43"/>
          <p:cNvSpPr txBox="1"/>
          <p:nvPr>
            <p:ph idx="1" type="body"/>
          </p:nvPr>
        </p:nvSpPr>
        <p:spPr>
          <a:xfrm>
            <a:off x="515950" y="2187050"/>
            <a:ext cx="4341000" cy="3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Если сравнивать выигрыш от метода упаковки с сжатием и без сжатием, нужно на 36% меньше контейнеров без дескрипторов (но с сериализацией) и на 33% меньше контейнеров для json формата, чем без сжатия и сериализации.</a:t>
            </a:r>
            <a:endParaRPr sz="1800">
              <a:solidFill>
                <a:srgbClr val="222222"/>
              </a:solidFill>
            </a:endParaRPr>
          </a:p>
        </p:txBody>
      </p:sp>
      <p:pic>
        <p:nvPicPr>
          <p:cNvPr id="516" name="Google Shape;516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950" y="1221001"/>
            <a:ext cx="6806001" cy="3863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p4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7725" y="4848350"/>
            <a:ext cx="6115225" cy="19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44"/>
          <p:cNvSpPr txBox="1"/>
          <p:nvPr>
            <p:ph type="title"/>
          </p:nvPr>
        </p:nvSpPr>
        <p:spPr>
          <a:xfrm>
            <a:off x="585898" y="141004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Результат работы GDEPC </a:t>
            </a:r>
            <a:endParaRPr b="1"/>
          </a:p>
        </p:txBody>
      </p:sp>
      <p:sp>
        <p:nvSpPr>
          <p:cNvPr id="524" name="Google Shape;524;p44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525" name="Google Shape;525;p44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sp>
        <p:nvSpPr>
          <p:cNvPr id="526" name="Google Shape;526;p44"/>
          <p:cNvSpPr txBox="1"/>
          <p:nvPr>
            <p:ph idx="1" type="body"/>
          </p:nvPr>
        </p:nvSpPr>
        <p:spPr>
          <a:xfrm>
            <a:off x="515950" y="2187050"/>
            <a:ext cx="4341000" cy="3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 fontScale="77500" lnSpcReduction="10000"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Используя формулу - “(кол-во контейнеров)/7500 * 1000 * 0.0028” и если учесть, что стоимость отправки одного контейнера может доходить до 0.0028$ за сообщение, то отправка 1000 сообщений с сенсоров без метода GDEPC, и в формате json и без сжатия стоила бы 2.8$, с использованием метода GDEPC - 0.067$ (0.000067$ на сообщение с сенсора). Сравнивая без метода GDEPC, но с упаковкой и без сжатия, отправка 1000 сообщений в формате Json стоила бы 0.39$ (0.00039$ на сообщение с сенсора). Результаты подсчетов собрали в таблице 2, все числа в долларах США.</a:t>
            </a:r>
            <a:endParaRPr sz="1800">
              <a:solidFill>
                <a:srgbClr val="222222"/>
              </a:solidFill>
            </a:endParaRPr>
          </a:p>
        </p:txBody>
      </p:sp>
      <p:pic>
        <p:nvPicPr>
          <p:cNvPr id="527" name="Google Shape;527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6925" y="3916250"/>
            <a:ext cx="6787874" cy="173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28" name="Google Shape;528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0575" y="1646600"/>
            <a:ext cx="6115225" cy="1926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p45"/>
          <p:cNvSpPr txBox="1"/>
          <p:nvPr>
            <p:ph type="title"/>
          </p:nvPr>
        </p:nvSpPr>
        <p:spPr>
          <a:xfrm>
            <a:off x="585898" y="141004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Прошивка</a:t>
            </a:r>
            <a:endParaRPr b="1"/>
          </a:p>
        </p:txBody>
      </p:sp>
      <p:sp>
        <p:nvSpPr>
          <p:cNvPr id="535" name="Google Shape;535;p45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536" name="Google Shape;536;p45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sp>
        <p:nvSpPr>
          <p:cNvPr id="537" name="Google Shape;537;p45"/>
          <p:cNvSpPr txBox="1"/>
          <p:nvPr>
            <p:ph idx="1" type="body"/>
          </p:nvPr>
        </p:nvSpPr>
        <p:spPr>
          <a:xfrm>
            <a:off x="515950" y="2187050"/>
            <a:ext cx="4341000" cy="3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На основе созданной симуляции была разработана базовая прошивка гейтвея на плате Raspberry с использованием клиента брокера MQTT из Python библиотеки “amqtt” и разработанного модуля сжатия, сериализации и упаковки GDEPC с использованием варианта контейнера с дескрипторами и варианта с json форматом.</a:t>
            </a:r>
            <a:endParaRPr sz="1800">
              <a:solidFill>
                <a:srgbClr val="222222"/>
              </a:solidFill>
            </a:endParaRPr>
          </a:p>
        </p:txBody>
      </p:sp>
      <p:pic>
        <p:nvPicPr>
          <p:cNvPr id="538" name="Google Shape;538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14524" y="2484538"/>
            <a:ext cx="5245501" cy="40017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14525" y="1230050"/>
            <a:ext cx="5295525" cy="302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"/>
          <p:cNvSpPr txBox="1"/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>
                <a:solidFill>
                  <a:srgbClr val="102D69"/>
                </a:solidFill>
              </a:rPr>
              <a:t>Проблематика</a:t>
            </a:r>
            <a:endParaRPr b="1">
              <a:solidFill>
                <a:srgbClr val="102D69"/>
              </a:solidFill>
            </a:endParaRPr>
          </a:p>
        </p:txBody>
      </p:sp>
      <p:sp>
        <p:nvSpPr>
          <p:cNvPr id="360" name="Google Shape;360;p28"/>
          <p:cNvSpPr txBox="1"/>
          <p:nvPr>
            <p:ph idx="1" type="body"/>
          </p:nvPr>
        </p:nvSpPr>
        <p:spPr>
          <a:xfrm>
            <a:off x="585900" y="2224800"/>
            <a:ext cx="11055300" cy="4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Есть удаленные регионы с не развитой сетевой инфраструктурой, где устройствам доступны только спутниковые каналы связи для обмена данных с внешней средой, в нашем контексте мы будем рассматривать спутниковую гетерогенную сеть LoRa-Iridium. Эта сеть базируется на земле - энергоэффективна, полностью покрывает поверхность земли, доступна в России, есть готовая инфраструктура для исследований. </a:t>
            </a:r>
            <a:r>
              <a:rPr b="1" lang="ru-RU" sz="1800">
                <a:solidFill>
                  <a:srgbClr val="222222"/>
                </a:solidFill>
              </a:rPr>
              <a:t>Главные проблемы передачи через такой спутниковый канал -  высокая стоимость сообщения и низкая пропускная способность.</a:t>
            </a:r>
            <a:r>
              <a:rPr lang="ru-RU" sz="1800">
                <a:solidFill>
                  <a:srgbClr val="222222"/>
                </a:solidFill>
              </a:rPr>
              <a:t> Наш проект занимается уменьшением стоимости передачи сообщения, увеличивая пропускную способность - передавать как можно больше данных в одном сообщении, за счет предобработки данных на шлюзе между IoT устройствами и каналом LoRa Iridium.</a:t>
            </a:r>
            <a:endParaRPr sz="18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t/>
            </a:r>
            <a:endParaRPr sz="1200">
              <a:solidFill>
                <a:srgbClr val="222222"/>
              </a:solidFill>
            </a:endParaRPr>
          </a:p>
        </p:txBody>
      </p:sp>
      <p:sp>
        <p:nvSpPr>
          <p:cNvPr id="361" name="Google Shape;361;p28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362" name="Google Shape;362;p28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4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p46"/>
          <p:cNvSpPr txBox="1"/>
          <p:nvPr>
            <p:ph type="title"/>
          </p:nvPr>
        </p:nvSpPr>
        <p:spPr>
          <a:xfrm>
            <a:off x="585898" y="141004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Аппаратное обеспечение</a:t>
            </a:r>
            <a:endParaRPr b="1"/>
          </a:p>
        </p:txBody>
      </p:sp>
      <p:sp>
        <p:nvSpPr>
          <p:cNvPr id="546" name="Google Shape;546;p46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547" name="Google Shape;547;p46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sp>
        <p:nvSpPr>
          <p:cNvPr id="548" name="Google Shape;548;p46"/>
          <p:cNvSpPr txBox="1"/>
          <p:nvPr>
            <p:ph idx="1" type="body"/>
          </p:nvPr>
        </p:nvSpPr>
        <p:spPr>
          <a:xfrm>
            <a:off x="515950" y="2187050"/>
            <a:ext cx="4341000" cy="3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В целях были эксперименты на реальном оборудовании и сбор информации по результатам эксперимента, но не смогли достичь этой цели из-за нехватки времени и одного коллеги. </a:t>
            </a:r>
            <a:endParaRPr sz="18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800">
                <a:solidFill>
                  <a:srgbClr val="222222"/>
                </a:solidFill>
              </a:rPr>
              <a:t>LoRa шлюз - Raspberry PI</a:t>
            </a:r>
            <a:endParaRPr sz="1800">
              <a:solidFill>
                <a:srgbClr val="222222"/>
              </a:solidFill>
            </a:endParaRPr>
          </a:p>
        </p:txBody>
      </p:sp>
      <p:pic>
        <p:nvPicPr>
          <p:cNvPr id="549" name="Google Shape;549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6025" y="1697290"/>
            <a:ext cx="7030250" cy="38204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4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47"/>
          <p:cNvSpPr txBox="1"/>
          <p:nvPr>
            <p:ph type="title"/>
          </p:nvPr>
        </p:nvSpPr>
        <p:spPr>
          <a:xfrm>
            <a:off x="585898" y="141004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Полученные результаты</a:t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t/>
            </a:r>
            <a:endParaRPr b="1"/>
          </a:p>
        </p:txBody>
      </p:sp>
      <p:sp>
        <p:nvSpPr>
          <p:cNvPr id="556" name="Google Shape;556;p47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557" name="Google Shape;557;p47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sp>
        <p:nvSpPr>
          <p:cNvPr id="558" name="Google Shape;558;p47"/>
          <p:cNvSpPr txBox="1"/>
          <p:nvPr>
            <p:ph idx="1" type="body"/>
          </p:nvPr>
        </p:nvSpPr>
        <p:spPr>
          <a:xfrm>
            <a:off x="515950" y="2187050"/>
            <a:ext cx="11125200" cy="37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 lnSpcReduction="20000"/>
          </a:bodyPr>
          <a:lstStyle/>
          <a:p>
            <a:pPr indent="-34290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ru-RU" sz="1800">
                <a:solidFill>
                  <a:srgbClr val="222222"/>
                </a:solidFill>
              </a:rPr>
              <a:t>Создан </a:t>
            </a:r>
            <a:r>
              <a:rPr lang="ru-RU" sz="1800">
                <a:solidFill>
                  <a:srgbClr val="222222"/>
                </a:solidFill>
              </a:rPr>
              <a:t>программный</a:t>
            </a:r>
            <a:r>
              <a:rPr lang="ru-RU" sz="1800">
                <a:solidFill>
                  <a:srgbClr val="222222"/>
                </a:solidFill>
              </a:rPr>
              <a:t> модуль реализующий метод GDEPC</a:t>
            </a:r>
            <a:endParaRPr sz="1800">
              <a:solidFill>
                <a:srgbClr val="222222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ru-RU" sz="1800">
                <a:solidFill>
                  <a:srgbClr val="222222"/>
                </a:solidFill>
              </a:rPr>
              <a:t>Метод генерации proto описания для json сообщений;</a:t>
            </a:r>
            <a:endParaRPr sz="1800">
              <a:solidFill>
                <a:srgbClr val="222222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ru-RU" sz="1800">
                <a:solidFill>
                  <a:srgbClr val="222222"/>
                </a:solidFill>
              </a:rPr>
              <a:t>Модуль сжатия, сериализации и упаковки GDEPC;</a:t>
            </a:r>
            <a:endParaRPr sz="1800">
              <a:solidFill>
                <a:srgbClr val="222222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ru-RU" sz="1800">
                <a:solidFill>
                  <a:srgbClr val="222222"/>
                </a:solidFill>
              </a:rPr>
              <a:t>Модуль аналитики экономической эффективности метода GDEPC;</a:t>
            </a:r>
            <a:endParaRPr sz="1800">
              <a:solidFill>
                <a:srgbClr val="222222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ru-RU" sz="1800">
                <a:solidFill>
                  <a:srgbClr val="222222"/>
                </a:solidFill>
              </a:rPr>
              <a:t>Модуль аналитики эффективности методов сжатия;</a:t>
            </a:r>
            <a:endParaRPr sz="1800">
              <a:solidFill>
                <a:srgbClr val="222222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ru-RU" sz="1800">
                <a:solidFill>
                  <a:srgbClr val="222222"/>
                </a:solidFill>
              </a:rPr>
              <a:t>Модуль аналитики эффективности упаковки;</a:t>
            </a:r>
            <a:endParaRPr sz="1800">
              <a:solidFill>
                <a:srgbClr val="222222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ru-RU" sz="1800">
                <a:solidFill>
                  <a:srgbClr val="222222"/>
                </a:solidFill>
              </a:rPr>
              <a:t>Модуль симуляции работы гейтвея;</a:t>
            </a:r>
            <a:endParaRPr sz="1800">
              <a:solidFill>
                <a:srgbClr val="222222"/>
              </a:solidFill>
            </a:endParaRPr>
          </a:p>
          <a:p>
            <a:pPr indent="-342900" lvl="1" marL="9144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○"/>
            </a:pPr>
            <a:r>
              <a:rPr lang="ru-RU" sz="1800">
                <a:solidFill>
                  <a:srgbClr val="222222"/>
                </a:solidFill>
              </a:rPr>
              <a:t>Базовая прошивка гейтвея.</a:t>
            </a:r>
            <a:endParaRPr sz="1800">
              <a:solidFill>
                <a:srgbClr val="222222"/>
              </a:solidFill>
            </a:endParaRPr>
          </a:p>
          <a:p>
            <a:pPr indent="-34290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800"/>
              <a:buChar char="●"/>
            </a:pPr>
            <a:r>
              <a:rPr lang="ru-RU" sz="1800">
                <a:solidFill>
                  <a:srgbClr val="222222"/>
                </a:solidFill>
              </a:rPr>
              <a:t>Проведено </a:t>
            </a:r>
            <a:r>
              <a:rPr lang="ru-RU" sz="1800">
                <a:solidFill>
                  <a:srgbClr val="222222"/>
                </a:solidFill>
              </a:rPr>
              <a:t>имитационное</a:t>
            </a:r>
            <a:r>
              <a:rPr lang="ru-RU" sz="1800">
                <a:solidFill>
                  <a:srgbClr val="222222"/>
                </a:solidFill>
              </a:rPr>
              <a:t> моделирование передачи сообщений и собрана, обработана аналитика полученных с моделирования данных</a:t>
            </a:r>
            <a:endParaRPr sz="1800">
              <a:solidFill>
                <a:srgbClr val="222222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3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Google Shape;564;p48"/>
          <p:cNvSpPr txBox="1"/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Контактные данные</a:t>
            </a:r>
            <a:endParaRPr b="1"/>
          </a:p>
        </p:txBody>
      </p:sp>
      <p:sp>
        <p:nvSpPr>
          <p:cNvPr id="565" name="Google Shape;565;p48"/>
          <p:cNvSpPr txBox="1"/>
          <p:nvPr>
            <p:ph idx="1" type="body"/>
          </p:nvPr>
        </p:nvSpPr>
        <p:spPr>
          <a:xfrm>
            <a:off x="585900" y="1996200"/>
            <a:ext cx="4943400" cy="339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600">
                <a:solidFill>
                  <a:srgbClr val="222222"/>
                </a:solidFill>
              </a:rPr>
              <a:t>Руководитель проекта</a:t>
            </a:r>
            <a:endParaRPr b="1" sz="1600">
              <a:solidFill>
                <a:srgbClr val="222222"/>
              </a:solidFill>
            </a:endParaRPr>
          </a:p>
          <a:p>
            <a:pPr indent="45720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222222"/>
                </a:solidFill>
              </a:rPr>
              <a:t>Ролич Алексей Юрьевич</a:t>
            </a:r>
            <a:endParaRPr sz="1400">
              <a:solidFill>
                <a:srgbClr val="222222"/>
              </a:solidFill>
            </a:endParaRPr>
          </a:p>
          <a:p>
            <a:pPr indent="457200" lvl="0" marL="45720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222222"/>
                </a:solidFill>
              </a:rPr>
              <a:t>Телефон: +7 (495) 772-95-90</a:t>
            </a:r>
            <a:endParaRPr sz="14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</a:endParaRPr>
          </a:p>
        </p:txBody>
      </p:sp>
      <p:sp>
        <p:nvSpPr>
          <p:cNvPr id="566" name="Google Shape;566;p48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567" name="Google Shape;567;p48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sp>
        <p:nvSpPr>
          <p:cNvPr id="568" name="Google Shape;568;p48"/>
          <p:cNvSpPr txBox="1"/>
          <p:nvPr/>
        </p:nvSpPr>
        <p:spPr>
          <a:xfrm>
            <a:off x="5529175" y="1996200"/>
            <a:ext cx="61119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600"/>
              <a:t>Участники </a:t>
            </a:r>
            <a:r>
              <a:rPr b="1" lang="ru-RU" sz="1600"/>
              <a:t>проекта</a:t>
            </a:r>
            <a:endParaRPr b="1" sz="1600"/>
          </a:p>
          <a:p>
            <a:pPr indent="45720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Ковязин Владислав Викторович</a:t>
            </a:r>
            <a:endParaRPr/>
          </a:p>
          <a:p>
            <a:pPr indent="450214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Email: vvkokovyazin@edu.hse.ru</a:t>
            </a:r>
            <a:endParaRPr/>
          </a:p>
          <a:p>
            <a:pPr indent="450214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Телефон: +7 (912) 363-96-06</a:t>
            </a:r>
            <a:endParaRPr/>
          </a:p>
          <a:p>
            <a:pPr indent="450214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Роль: Исследователь - разработчик</a:t>
            </a:r>
            <a:endParaRPr/>
          </a:p>
          <a:p>
            <a:pPr indent="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Кожухов Павел Александрович</a:t>
            </a:r>
            <a:endParaRPr/>
          </a:p>
          <a:p>
            <a:pPr indent="450214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/>
              <a:t>Email: pakozhukhov@edu.hse.ru</a:t>
            </a:r>
            <a:endParaRPr/>
          </a:p>
          <a:p>
            <a:pPr indent="450214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Телефон: +7 (920) 285 71-40</a:t>
            </a:r>
            <a:endParaRPr/>
          </a:p>
          <a:p>
            <a:pPr indent="450214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Роль: Исследователь - разработчик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2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49"/>
          <p:cNvSpPr txBox="1"/>
          <p:nvPr>
            <p:ph idx="4294967295" type="body"/>
          </p:nvPr>
        </p:nvSpPr>
        <p:spPr>
          <a:xfrm>
            <a:off x="3934800" y="3125400"/>
            <a:ext cx="4322400" cy="60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E2D69"/>
              </a:buClr>
              <a:buSzPts val="1300"/>
              <a:buFont typeface="Arial"/>
              <a:buNone/>
            </a:pPr>
            <a:r>
              <a:rPr b="1" lang="ru-RU" sz="3600"/>
              <a:t>Спасибо за внимание</a:t>
            </a:r>
            <a:endParaRPr b="1" sz="36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7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29"/>
          <p:cNvSpPr txBox="1"/>
          <p:nvPr>
            <p:ph type="title"/>
          </p:nvPr>
        </p:nvSpPr>
        <p:spPr>
          <a:xfrm>
            <a:off x="585898" y="1447790"/>
            <a:ext cx="52455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Цели и задачи</a:t>
            </a:r>
            <a:endParaRPr b="1"/>
          </a:p>
        </p:txBody>
      </p:sp>
      <p:sp>
        <p:nvSpPr>
          <p:cNvPr id="369" name="Google Shape;369;p29"/>
          <p:cNvSpPr txBox="1"/>
          <p:nvPr>
            <p:ph idx="1" type="body"/>
          </p:nvPr>
        </p:nvSpPr>
        <p:spPr>
          <a:xfrm>
            <a:off x="585900" y="1996200"/>
            <a:ext cx="11055300" cy="4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b="1" lang="ru-RU" sz="1700">
                <a:solidFill>
                  <a:srgbClr val="222222"/>
                </a:solidFill>
              </a:rPr>
              <a:t>Цель проекта</a:t>
            </a:r>
            <a:r>
              <a:rPr lang="ru-RU" sz="1700">
                <a:solidFill>
                  <a:srgbClr val="222222"/>
                </a:solidFill>
              </a:rPr>
              <a:t>: Исследование метода GDEPC, позволяющего снизить стоимости передачи сообщения по спутниковому каналу связи IRidium</a:t>
            </a:r>
            <a:endParaRPr sz="17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1300"/>
              <a:buNone/>
            </a:pPr>
            <a:r>
              <a:rPr b="1" lang="ru-RU" sz="1700">
                <a:solidFill>
                  <a:srgbClr val="222222"/>
                </a:solidFill>
              </a:rPr>
              <a:t>Задачи проекта:</a:t>
            </a:r>
            <a:endParaRPr b="1" sz="1700">
              <a:solidFill>
                <a:srgbClr val="222222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700"/>
              <a:buAutoNum type="arabicPeriod"/>
            </a:pPr>
            <a:r>
              <a:rPr lang="ru-RU" sz="1700">
                <a:solidFill>
                  <a:srgbClr val="222222"/>
                </a:solidFill>
              </a:rPr>
              <a:t>Разработать программное обеспечение для проведения имитационного моделирования метода GDEPC и оценки стоимости передачи сообщений (с модульную архитектурой - сжатие, сериализация, упаковка)</a:t>
            </a:r>
            <a:endParaRPr sz="1700">
              <a:solidFill>
                <a:srgbClr val="222222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AutoNum type="arabicPeriod"/>
            </a:pPr>
            <a:r>
              <a:rPr lang="ru-RU" sz="1700">
                <a:solidFill>
                  <a:srgbClr val="222222"/>
                </a:solidFill>
              </a:rPr>
              <a:t>Произвести моделирование на IoT датасетах для разных типов данных</a:t>
            </a:r>
            <a:endParaRPr sz="1700">
              <a:solidFill>
                <a:srgbClr val="222222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AutoNum type="arabicPeriod"/>
            </a:pPr>
            <a:r>
              <a:rPr lang="ru-RU" sz="1700">
                <a:solidFill>
                  <a:srgbClr val="222222"/>
                </a:solidFill>
              </a:rPr>
              <a:t>Оценить эффективность настроек GDEPC (какие конкретно алгоритмы сжатия, сериализации и упаковки) с точки зрения соотношения объёма полезных данных к объему упакованного сообщения (коэффициент сжатия) и стоимость передачи сообщений (на базе тарификации).</a:t>
            </a:r>
            <a:endParaRPr sz="1700">
              <a:solidFill>
                <a:srgbClr val="222222"/>
              </a:solidFill>
            </a:endParaRPr>
          </a:p>
          <a:p>
            <a:pPr indent="-33655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700"/>
              <a:buAutoNum type="arabicPeriod"/>
            </a:pPr>
            <a:r>
              <a:rPr lang="ru-RU" sz="1700">
                <a:solidFill>
                  <a:srgbClr val="222222"/>
                </a:solidFill>
              </a:rPr>
              <a:t>Имплементировать наилучшую конфигурацию GDEPC в существующий экспериментальный стенд для передачи сообщений по спутниковому каналу IRidium.</a:t>
            </a:r>
            <a:endParaRPr sz="1700">
              <a:solidFill>
                <a:srgbClr val="222222"/>
              </a:solidFill>
            </a:endParaRPr>
          </a:p>
        </p:txBody>
      </p:sp>
      <p:sp>
        <p:nvSpPr>
          <p:cNvPr id="370" name="Google Shape;370;p29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371" name="Google Shape;371;p29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30"/>
          <p:cNvSpPr txBox="1"/>
          <p:nvPr>
            <p:ph type="title"/>
          </p:nvPr>
        </p:nvSpPr>
        <p:spPr>
          <a:xfrm>
            <a:off x="585900" y="1447800"/>
            <a:ext cx="72519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Распределение задач между участниками </a:t>
            </a:r>
            <a:endParaRPr b="1"/>
          </a:p>
        </p:txBody>
      </p:sp>
      <p:sp>
        <p:nvSpPr>
          <p:cNvPr id="378" name="Google Shape;378;p30"/>
          <p:cNvSpPr txBox="1"/>
          <p:nvPr>
            <p:ph idx="1" type="body"/>
          </p:nvPr>
        </p:nvSpPr>
        <p:spPr>
          <a:xfrm>
            <a:off x="568350" y="1996100"/>
            <a:ext cx="5691600" cy="4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500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Ковязин Владислав Викторович</a:t>
            </a:r>
            <a:endParaRPr sz="15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Разработка автогенерации Proto файла для сообщений датасетов;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Разработка, исследование упаковки;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Создание симуляции отправки сообщений через GDEPC;</a:t>
            </a:r>
            <a:endParaRPr sz="1400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Разработка прототипа прошивки;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just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400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Аналитика данных, полученных в ходе исследований</a:t>
            </a:r>
            <a:endParaRPr sz="1400"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700">
              <a:solidFill>
                <a:srgbClr val="222222"/>
              </a:solidFill>
            </a:endParaRPr>
          </a:p>
        </p:txBody>
      </p:sp>
      <p:sp>
        <p:nvSpPr>
          <p:cNvPr id="379" name="Google Shape;379;p30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380" name="Google Shape;380;p30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sp>
        <p:nvSpPr>
          <p:cNvPr id="381" name="Google Shape;381;p30"/>
          <p:cNvSpPr txBox="1"/>
          <p:nvPr/>
        </p:nvSpPr>
        <p:spPr>
          <a:xfrm>
            <a:off x="6259900" y="1996100"/>
            <a:ext cx="5381100" cy="211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b="1" lang="ru-RU" sz="1500">
                <a:latin typeface="Times New Roman"/>
                <a:ea typeface="Times New Roman"/>
                <a:cs typeface="Times New Roman"/>
                <a:sym typeface="Times New Roman"/>
              </a:rPr>
              <a:t>Кожухов Павел Александрович</a:t>
            </a:r>
            <a:endParaRPr sz="1500"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-RU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Сбор и предобработка датасетов IoT устройств;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Исследование и внедрение сериализации;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Исследование и внедрение методов и алгоритмов сжатия;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Создание и проведение симуляции работы GDEPC;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Аналитика данных, полученных в ходе исследований</a:t>
            </a:r>
            <a:endParaRPr sz="2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1"/>
          <p:cNvSpPr txBox="1"/>
          <p:nvPr>
            <p:ph type="title"/>
          </p:nvPr>
        </p:nvSpPr>
        <p:spPr>
          <a:xfrm>
            <a:off x="585900" y="1447800"/>
            <a:ext cx="72519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Дорожная карта проекта</a:t>
            </a:r>
            <a:endParaRPr b="1"/>
          </a:p>
        </p:txBody>
      </p:sp>
      <p:sp>
        <p:nvSpPr>
          <p:cNvPr id="388" name="Google Shape;388;p31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389" name="Google Shape;389;p31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pic>
        <p:nvPicPr>
          <p:cNvPr id="390" name="Google Shape;39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2875" y="2107325"/>
            <a:ext cx="10486275" cy="453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2"/>
          <p:cNvSpPr txBox="1"/>
          <p:nvPr>
            <p:ph type="title"/>
          </p:nvPr>
        </p:nvSpPr>
        <p:spPr>
          <a:xfrm>
            <a:off x="585900" y="1447800"/>
            <a:ext cx="72519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Общая структура программного модуля</a:t>
            </a:r>
            <a:endParaRPr b="1"/>
          </a:p>
        </p:txBody>
      </p:sp>
      <p:sp>
        <p:nvSpPr>
          <p:cNvPr id="397" name="Google Shape;397;p32"/>
          <p:cNvSpPr txBox="1"/>
          <p:nvPr>
            <p:ph idx="1" type="body"/>
          </p:nvPr>
        </p:nvSpPr>
        <p:spPr>
          <a:xfrm>
            <a:off x="416100" y="2224800"/>
            <a:ext cx="7421700" cy="4049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b="1" lang="ru-RU" sz="1700">
                <a:solidFill>
                  <a:srgbClr val="222222"/>
                </a:solidFill>
              </a:rPr>
              <a:t>GDEPC </a:t>
            </a:r>
            <a:r>
              <a:rPr lang="ru-RU" sz="1700">
                <a:solidFill>
                  <a:srgbClr val="222222"/>
                </a:solidFill>
              </a:rPr>
              <a:t>состоит из 3 этапов:</a:t>
            </a:r>
            <a:endParaRPr sz="1700">
              <a:solidFill>
                <a:srgbClr val="22222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ru-RU" sz="1700">
                <a:solidFill>
                  <a:srgbClr val="222222"/>
                </a:solidFill>
              </a:rPr>
              <a:t>Сериализация</a:t>
            </a:r>
            <a:endParaRPr sz="1700">
              <a:solidFill>
                <a:srgbClr val="222222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222222"/>
                </a:solidFill>
              </a:rPr>
              <a:t>    </a:t>
            </a:r>
            <a:r>
              <a:rPr lang="ru-RU" sz="1700">
                <a:solidFill>
                  <a:srgbClr val="222222"/>
                </a:solidFill>
              </a:rPr>
              <a:t>- </a:t>
            </a:r>
            <a:r>
              <a:rPr lang="ru-RU" sz="1700">
                <a:solidFill>
                  <a:srgbClr val="222222"/>
                </a:solidFill>
              </a:rPr>
              <a:t>преобразование сообщения по шаблону</a:t>
            </a:r>
            <a:endParaRPr sz="1700">
              <a:solidFill>
                <a:srgbClr val="22222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ru-RU" sz="1700">
                <a:solidFill>
                  <a:srgbClr val="222222"/>
                </a:solidFill>
              </a:rPr>
              <a:t>Сжатие</a:t>
            </a:r>
            <a:endParaRPr sz="17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222222"/>
                </a:solidFill>
              </a:rPr>
              <a:t>	    - сжимающее кодирование различными методами</a:t>
            </a:r>
            <a:endParaRPr sz="1700">
              <a:solidFill>
                <a:srgbClr val="222222"/>
              </a:solidFill>
            </a:endParaRPr>
          </a:p>
          <a:p>
            <a:pPr indent="-336550" lvl="0" marL="45720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22222"/>
              </a:buClr>
              <a:buSzPts val="1700"/>
              <a:buChar char="●"/>
            </a:pPr>
            <a:r>
              <a:rPr lang="ru-RU" sz="1700">
                <a:solidFill>
                  <a:srgbClr val="222222"/>
                </a:solidFill>
              </a:rPr>
              <a:t>Упаковка</a:t>
            </a:r>
            <a:endParaRPr sz="1700">
              <a:solidFill>
                <a:srgbClr val="222222"/>
              </a:solidFill>
            </a:endParaRPr>
          </a:p>
          <a:p>
            <a:pPr indent="45720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222222"/>
                </a:solidFill>
              </a:rPr>
              <a:t>    - упаковка сообщений в SBD-контейнер фиксированной длины</a:t>
            </a:r>
            <a:endParaRPr sz="1700">
              <a:solidFill>
                <a:srgbClr val="222222"/>
              </a:solidFill>
            </a:endParaRPr>
          </a:p>
        </p:txBody>
      </p:sp>
      <p:sp>
        <p:nvSpPr>
          <p:cNvPr id="398" name="Google Shape;398;p32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399" name="Google Shape;399;p32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pic>
        <p:nvPicPr>
          <p:cNvPr id="400" name="Google Shape;400;p3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925675" y="1094125"/>
            <a:ext cx="3715475" cy="563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5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3"/>
          <p:cNvSpPr txBox="1"/>
          <p:nvPr>
            <p:ph type="title"/>
          </p:nvPr>
        </p:nvSpPr>
        <p:spPr>
          <a:xfrm>
            <a:off x="585900" y="1447800"/>
            <a:ext cx="72519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Сериализация</a:t>
            </a:r>
            <a:endParaRPr b="1"/>
          </a:p>
        </p:txBody>
      </p:sp>
      <p:sp>
        <p:nvSpPr>
          <p:cNvPr id="407" name="Google Shape;407;p33"/>
          <p:cNvSpPr txBox="1"/>
          <p:nvPr>
            <p:ph idx="1" type="body"/>
          </p:nvPr>
        </p:nvSpPr>
        <p:spPr>
          <a:xfrm>
            <a:off x="585900" y="1996200"/>
            <a:ext cx="5673900" cy="4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222222"/>
                </a:solidFill>
              </a:rPr>
              <a:t>Protocol Buffers (protobuf) — формат для эффективного хранения и обмена структурированными данными, разработанный Google. </a:t>
            </a:r>
            <a:endParaRPr sz="17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222222"/>
                </a:solidFill>
              </a:rPr>
              <a:t>Protobuf использует файлы .proto для определения структуры данных и генерации кода для различных языков программирования. </a:t>
            </a:r>
            <a:endParaRPr sz="17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222222"/>
                </a:solidFill>
              </a:rPr>
              <a:t>Преимущества включают компактность данных, быструю сериализацию и поддержку нескольких языков. </a:t>
            </a:r>
            <a:endParaRPr sz="17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222222"/>
                </a:solidFill>
              </a:rPr>
              <a:t>Protocol Buffers - удобный способ обмена данными между компонентами приложения, облегчающий разработку и обеспечивающий высокую производительность от 2 до 5 раз в зависимости от </a:t>
            </a:r>
            <a:r>
              <a:rPr lang="ru-RU" sz="1700">
                <a:solidFill>
                  <a:srgbClr val="222222"/>
                </a:solidFill>
              </a:rPr>
              <a:t>структуры</a:t>
            </a:r>
            <a:r>
              <a:rPr lang="ru-RU" sz="1700">
                <a:solidFill>
                  <a:srgbClr val="222222"/>
                </a:solidFill>
              </a:rPr>
              <a:t> сообщений.</a:t>
            </a:r>
            <a:endParaRPr sz="1700">
              <a:solidFill>
                <a:srgbClr val="222222"/>
              </a:solidFill>
            </a:endParaRPr>
          </a:p>
        </p:txBody>
      </p:sp>
      <p:sp>
        <p:nvSpPr>
          <p:cNvPr id="408" name="Google Shape;408;p33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409" name="Google Shape;409;p33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sp>
        <p:nvSpPr>
          <p:cNvPr id="410" name="Google Shape;410;p33"/>
          <p:cNvSpPr txBox="1"/>
          <p:nvPr/>
        </p:nvSpPr>
        <p:spPr>
          <a:xfrm>
            <a:off x="6559200" y="1996200"/>
            <a:ext cx="5381100" cy="375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syntax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BA2121"/>
                </a:solidFill>
                <a:latin typeface="Courier New"/>
                <a:ea typeface="Courier New"/>
                <a:cs typeface="Courier New"/>
                <a:sym typeface="Courier New"/>
              </a:rPr>
              <a:t>"proto3"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BA2121"/>
                </a:solidFill>
                <a:latin typeface="Courier New"/>
                <a:ea typeface="Courier New"/>
                <a:cs typeface="Courier New"/>
                <a:sym typeface="Courier New"/>
              </a:rPr>
              <a:t>"google/protobuf/timestamp.proto"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package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-RU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BWQAS_package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-RU" sz="120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message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b="1" lang="ru-RU" sz="120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BWQAS_package_message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-RU" sz="1200">
                <a:solidFill>
                  <a:srgbClr val="B0004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87822"/>
                </a:solidFill>
                <a:latin typeface="Courier New"/>
                <a:ea typeface="Courier New"/>
                <a:cs typeface="Courier New"/>
                <a:sym typeface="Courier New"/>
              </a:rPr>
              <a:t>beach_name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google.protobuf.Timestamp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87822"/>
                </a:solidFill>
                <a:latin typeface="Courier New"/>
                <a:ea typeface="Courier New"/>
                <a:cs typeface="Courier New"/>
                <a:sym typeface="Courier New"/>
              </a:rPr>
              <a:t>measurement_timestamp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-RU" sz="1200">
                <a:solidFill>
                  <a:srgbClr val="B00040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87822"/>
                </a:solidFill>
                <a:latin typeface="Courier New"/>
                <a:ea typeface="Courier New"/>
                <a:cs typeface="Courier New"/>
                <a:sym typeface="Courier New"/>
              </a:rPr>
              <a:t>water_temperature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-RU" sz="1200">
                <a:solidFill>
                  <a:srgbClr val="B00040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87822"/>
                </a:solidFill>
                <a:latin typeface="Courier New"/>
                <a:ea typeface="Courier New"/>
                <a:cs typeface="Courier New"/>
                <a:sym typeface="Courier New"/>
              </a:rPr>
              <a:t>turbidity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4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-RU" sz="1200">
                <a:solidFill>
                  <a:srgbClr val="B00040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87822"/>
                </a:solidFill>
                <a:latin typeface="Courier New"/>
                <a:ea typeface="Courier New"/>
                <a:cs typeface="Courier New"/>
                <a:sym typeface="Courier New"/>
              </a:rPr>
              <a:t>transducer_depth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5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-RU" sz="1200">
                <a:solidFill>
                  <a:srgbClr val="B00040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87822"/>
                </a:solidFill>
                <a:latin typeface="Courier New"/>
                <a:ea typeface="Courier New"/>
                <a:cs typeface="Courier New"/>
                <a:sym typeface="Courier New"/>
              </a:rPr>
              <a:t>wave_height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6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-RU" sz="1200">
                <a:solidFill>
                  <a:srgbClr val="B00040"/>
                </a:solidFill>
                <a:latin typeface="Courier New"/>
                <a:ea typeface="Courier New"/>
                <a:cs typeface="Courier New"/>
                <a:sym typeface="Courier New"/>
              </a:rPr>
              <a:t>int64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87822"/>
                </a:solidFill>
                <a:latin typeface="Courier New"/>
                <a:ea typeface="Courier New"/>
                <a:cs typeface="Courier New"/>
                <a:sym typeface="Courier New"/>
              </a:rPr>
              <a:t>wave_period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7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-RU" sz="1200">
                <a:solidFill>
                  <a:srgbClr val="B00040"/>
                </a:solidFill>
                <a:latin typeface="Courier New"/>
                <a:ea typeface="Courier New"/>
                <a:cs typeface="Courier New"/>
                <a:sym typeface="Courier New"/>
              </a:rPr>
              <a:t>float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87822"/>
                </a:solidFill>
                <a:latin typeface="Courier New"/>
                <a:ea typeface="Courier New"/>
                <a:cs typeface="Courier New"/>
                <a:sym typeface="Courier New"/>
              </a:rPr>
              <a:t>battery_life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-RU" sz="1200">
                <a:solidFill>
                  <a:srgbClr val="B0004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87822"/>
                </a:solidFill>
                <a:latin typeface="Courier New"/>
                <a:ea typeface="Courier New"/>
                <a:cs typeface="Courier New"/>
                <a:sym typeface="Courier New"/>
              </a:rPr>
              <a:t>measurement_timestamp_label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9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  </a:t>
            </a:r>
            <a:r>
              <a:rPr lang="ru-RU" sz="1200">
                <a:solidFill>
                  <a:srgbClr val="B00040"/>
                </a:solidFill>
                <a:latin typeface="Courier New"/>
                <a:ea typeface="Courier New"/>
                <a:cs typeface="Courier New"/>
                <a:sym typeface="Courier New"/>
              </a:rPr>
              <a:t>string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87822"/>
                </a:solidFill>
                <a:latin typeface="Courier New"/>
                <a:ea typeface="Courier New"/>
                <a:cs typeface="Courier New"/>
                <a:sym typeface="Courier New"/>
              </a:rPr>
              <a:t>measurement_id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=</a:t>
            </a:r>
            <a:r>
              <a:rPr lang="ru-RU" sz="12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ru-RU" sz="12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10</a:t>
            </a: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;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63500" marR="6350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200"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12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63500" marR="6350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63500" marR="63500" rtl="0" algn="l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63500" marR="63500" rtl="0" algn="ctr">
              <a:lnSpc>
                <a:spcPct val="11079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/>
              <a:t>Пример .proto файла шаблона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34"/>
          <p:cNvSpPr txBox="1"/>
          <p:nvPr>
            <p:ph type="title"/>
          </p:nvPr>
        </p:nvSpPr>
        <p:spPr>
          <a:xfrm>
            <a:off x="585900" y="1447800"/>
            <a:ext cx="72519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Сжатие</a:t>
            </a:r>
            <a:endParaRPr b="1"/>
          </a:p>
        </p:txBody>
      </p:sp>
      <p:sp>
        <p:nvSpPr>
          <p:cNvPr id="417" name="Google Shape;417;p34"/>
          <p:cNvSpPr txBox="1"/>
          <p:nvPr>
            <p:ph idx="1" type="body"/>
          </p:nvPr>
        </p:nvSpPr>
        <p:spPr>
          <a:xfrm>
            <a:off x="585900" y="1996200"/>
            <a:ext cx="4943400" cy="427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222222"/>
                </a:solidFill>
              </a:rPr>
              <a:t>А</a:t>
            </a:r>
            <a:r>
              <a:rPr lang="ru-RU" sz="1700">
                <a:solidFill>
                  <a:srgbClr val="222222"/>
                </a:solidFill>
              </a:rPr>
              <a:t>лгоритмы кодирования и методов сжатия —</a:t>
            </a:r>
            <a:r>
              <a:rPr lang="ru-RU" sz="1700">
                <a:solidFill>
                  <a:srgbClr val="222222"/>
                </a:solidFill>
              </a:rPr>
              <a:t> эффективный процесс уменьшения объема информации путем удаления избыточности и повторяющихся элементов, что позволяет дополнительно экономить трафик при передаче данных. </a:t>
            </a:r>
            <a:endParaRPr sz="1700">
              <a:solidFill>
                <a:srgbClr val="222222"/>
              </a:solidFill>
            </a:endParaRPr>
          </a:p>
          <a:p>
            <a:pPr indent="0" lvl="0" marL="0" rtl="0" algn="l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rgbClr val="222222"/>
                </a:solidFill>
              </a:rPr>
              <a:t>Методы, такие как LZ*, brotli, и Deflate, применяются для сжатия данных без потерь, сохраняя целостность исходной информации. </a:t>
            </a:r>
            <a:endParaRPr sz="1700">
              <a:solidFill>
                <a:srgbClr val="222222"/>
              </a:solidFill>
            </a:endParaRPr>
          </a:p>
        </p:txBody>
      </p:sp>
      <p:sp>
        <p:nvSpPr>
          <p:cNvPr id="418" name="Google Shape;418;p34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419" name="Google Shape;419;p34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pic>
        <p:nvPicPr>
          <p:cNvPr id="420" name="Google Shape;42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29300" y="1996188"/>
            <a:ext cx="6111976" cy="350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35"/>
          <p:cNvSpPr txBox="1"/>
          <p:nvPr>
            <p:ph type="title"/>
          </p:nvPr>
        </p:nvSpPr>
        <p:spPr>
          <a:xfrm>
            <a:off x="585900" y="1447800"/>
            <a:ext cx="7251900" cy="7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lang="ru-RU"/>
              <a:t>Сжатие</a:t>
            </a:r>
            <a:endParaRPr b="1"/>
          </a:p>
        </p:txBody>
      </p:sp>
      <p:sp>
        <p:nvSpPr>
          <p:cNvPr id="427" name="Google Shape;427;p35"/>
          <p:cNvSpPr txBox="1"/>
          <p:nvPr>
            <p:ph idx="4" type="body"/>
          </p:nvPr>
        </p:nvSpPr>
        <p:spPr>
          <a:xfrm>
            <a:off x="3459175" y="548725"/>
            <a:ext cx="20700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Национальный исследовательский университет "Высшая школа экономики"</a:t>
            </a:r>
            <a:endParaRPr>
              <a:solidFill>
                <a:srgbClr val="0E2D69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t/>
            </a:r>
            <a:endParaRPr>
              <a:solidFill>
                <a:srgbClr val="0E2D69"/>
              </a:solidFill>
            </a:endParaRPr>
          </a:p>
        </p:txBody>
      </p:sp>
      <p:sp>
        <p:nvSpPr>
          <p:cNvPr id="428" name="Google Shape;428;p35"/>
          <p:cNvSpPr txBox="1"/>
          <p:nvPr>
            <p:ph idx="5" type="body"/>
          </p:nvPr>
        </p:nvSpPr>
        <p:spPr>
          <a:xfrm>
            <a:off x="6259892" y="548720"/>
            <a:ext cx="2070000" cy="4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</a:pPr>
            <a:r>
              <a:rPr lang="ru-RU">
                <a:solidFill>
                  <a:srgbClr val="0E2D69"/>
                </a:solidFill>
              </a:rPr>
              <a:t>Москва 202</a:t>
            </a:r>
            <a:r>
              <a:rPr lang="ru-RU"/>
              <a:t>4</a:t>
            </a:r>
            <a:endParaRPr/>
          </a:p>
        </p:txBody>
      </p:sp>
      <p:pic>
        <p:nvPicPr>
          <p:cNvPr id="429" name="Google Shape;429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59900" y="2224800"/>
            <a:ext cx="5381251" cy="3284339"/>
          </a:xfrm>
          <a:prstGeom prst="rect">
            <a:avLst/>
          </a:prstGeom>
          <a:noFill/>
          <a:ln>
            <a:noFill/>
          </a:ln>
        </p:spPr>
      </p:pic>
      <p:sp>
        <p:nvSpPr>
          <p:cNvPr id="430" name="Google Shape;430;p35"/>
          <p:cNvSpPr txBox="1"/>
          <p:nvPr/>
        </p:nvSpPr>
        <p:spPr>
          <a:xfrm>
            <a:off x="585900" y="2224800"/>
            <a:ext cx="4833000" cy="20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Сжатие отдельных не сериализованных сообщений показывает коэффициенты сжатия от 1.14 до 1.7 в среднем среди всех датасетов</a:t>
            </a:r>
            <a:b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Сжатие же отдельных сообщений, ставших кратно меньше после этапа сериализации, </a:t>
            </a: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показывает</a:t>
            </a:r>
            <a:r>
              <a:rPr lang="ru-RU" sz="17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меньшие (часто меньше 1) коэффициенты сжатия</a:t>
            </a:r>
            <a:endParaRPr sz="17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Пользовательские 1">
      <a:dk1>
        <a:srgbClr val="0F2C68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