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pos="3952" orient="horz"/>
        <p:guide pos="6471"/>
        <p:guide pos="913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4be1e0023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e4be1e0023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e4be1e0023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e4be1e0023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4be1e002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e4be1e002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4be1e0023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e4be1e0023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4be1e0023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e4be1e0023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4be1e0023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e4be1e0023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4be1e0023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e4be1e0023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4be1e0023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e4be1e0023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8" name="Google Shape;1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1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48" name="Google Shape;1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1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1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13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13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13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3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9" name="Google Shape;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1" name="Google Shape;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5" name="Google Shape;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9" name="Google Shape;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7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7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3" name="Google Shape;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8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8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8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8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0" name="Google Shape;1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9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2" name="Google Shape;1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0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0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0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>
            <p:ph type="title"/>
          </p:nvPr>
        </p:nvSpPr>
        <p:spPr>
          <a:xfrm>
            <a:off x="1023642" y="2061770"/>
            <a:ext cx="76341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rPr lang="ru-RU"/>
              <a:t>Исследование метода GDEPC для снижения стоимости Iridium-сообщения</a:t>
            </a:r>
            <a:endParaRPr/>
          </a:p>
        </p:txBody>
      </p:sp>
      <p:sp>
        <p:nvSpPr>
          <p:cNvPr id="184" name="Google Shape;184;p14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</p:txBody>
      </p:sp>
      <p:sp>
        <p:nvSpPr>
          <p:cNvPr id="185" name="Google Shape;185;p14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2024</a:t>
            </a:r>
            <a:endParaRPr/>
          </a:p>
        </p:txBody>
      </p:sp>
      <p:sp>
        <p:nvSpPr>
          <p:cNvPr id="186" name="Google Shape;186;p14"/>
          <p:cNvSpPr txBox="1"/>
          <p:nvPr>
            <p:ph idx="4" type="body"/>
          </p:nvPr>
        </p:nvSpPr>
        <p:spPr>
          <a:xfrm>
            <a:off x="1028000" y="4478757"/>
            <a:ext cx="7625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Выполнил:</a:t>
            </a:r>
            <a:r>
              <a:rPr lang="ru-RU" sz="1300"/>
              <a:t> </a:t>
            </a:r>
            <a:r>
              <a:rPr lang="ru-RU" sz="1800"/>
              <a:t>Михайлов Илья Анатольевич, БИВ196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Научный руководитель:</a:t>
            </a:r>
            <a:r>
              <a:rPr lang="ru-RU" sz="1300"/>
              <a:t> </a:t>
            </a:r>
            <a:r>
              <a:rPr lang="ru-RU" sz="1800"/>
              <a:t>Ролич Алексей Юрьевич, ст. преподаватель</a:t>
            </a:r>
            <a:endParaRPr sz="1800"/>
          </a:p>
        </p:txBody>
      </p:sp>
      <p:sp>
        <p:nvSpPr>
          <p:cNvPr id="187" name="Google Shape;187;p14"/>
          <p:cNvSpPr txBox="1"/>
          <p:nvPr>
            <p:ph idx="2" type="body"/>
          </p:nvPr>
        </p:nvSpPr>
        <p:spPr>
          <a:xfrm>
            <a:off x="6320188" y="11738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ДКИ, Информатика и вычислительная техника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Основная часть</a:t>
            </a:r>
            <a:endParaRPr/>
          </a:p>
        </p:txBody>
      </p:sp>
      <p:sp>
        <p:nvSpPr>
          <p:cNvPr id="278" name="Google Shape;278;p23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Доработка программной инфраструктуры</a:t>
            </a:r>
            <a:endParaRPr/>
          </a:p>
        </p:txBody>
      </p:sp>
      <p:sp>
        <p:nvSpPr>
          <p:cNvPr id="279" name="Google Shape;279;p23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Модификация </a:t>
            </a:r>
            <a:r>
              <a:rPr lang="ru-RU"/>
              <a:t>экспериментального стенда</a:t>
            </a:r>
            <a:endParaRPr/>
          </a:p>
        </p:txBody>
      </p:sp>
      <p:sp>
        <p:nvSpPr>
          <p:cNvPr id="280" name="Google Shape;280;p23"/>
          <p:cNvSpPr txBox="1"/>
          <p:nvPr>
            <p:ph idx="2" type="body"/>
          </p:nvPr>
        </p:nvSpPr>
        <p:spPr>
          <a:xfrm>
            <a:off x="1143700" y="540875"/>
            <a:ext cx="1641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81" name="Google Shape;2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164" y="1882501"/>
            <a:ext cx="8683674" cy="476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Заключение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87" name="Google Shape;287;p24"/>
          <p:cNvSpPr txBox="1"/>
          <p:nvPr>
            <p:ph type="title"/>
          </p:nvPr>
        </p:nvSpPr>
        <p:spPr>
          <a:xfrm>
            <a:off x="515950" y="4065447"/>
            <a:ext cx="11058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Перспективы развития</a:t>
            </a:r>
            <a:r>
              <a:rPr lang="ru-RU"/>
              <a:t>:</a:t>
            </a:r>
            <a:endParaRPr/>
          </a:p>
        </p:txBody>
      </p:sp>
      <p:sp>
        <p:nvSpPr>
          <p:cNvPr id="288" name="Google Shape;288;p24"/>
          <p:cNvSpPr txBox="1"/>
          <p:nvPr>
            <p:ph idx="3" type="body"/>
          </p:nvPr>
        </p:nvSpPr>
        <p:spPr>
          <a:xfrm>
            <a:off x="585900" y="4572150"/>
            <a:ext cx="10532400" cy="17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Дальнейшие оптимизации существующих алгоритмов сжатия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Исследования в области сжатия с помощью машинного обучения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Сжатие данных с потерями и определенным классом точности их восстановления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89" name="Google Shape;289;p24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Выводы и перспективы развития</a:t>
            </a:r>
            <a:endParaRPr/>
          </a:p>
        </p:txBody>
      </p:sp>
      <p:sp>
        <p:nvSpPr>
          <p:cNvPr id="290" name="Google Shape;290;p24"/>
          <p:cNvSpPr txBox="1"/>
          <p:nvPr>
            <p:ph type="title"/>
          </p:nvPr>
        </p:nvSpPr>
        <p:spPr>
          <a:xfrm>
            <a:off x="585900" y="1254397"/>
            <a:ext cx="11058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Выводы</a:t>
            </a:r>
            <a:r>
              <a:rPr lang="ru-RU"/>
              <a:t>:</a:t>
            </a:r>
            <a:endParaRPr/>
          </a:p>
        </p:txBody>
      </p:sp>
      <p:sp>
        <p:nvSpPr>
          <p:cNvPr id="291" name="Google Shape;291;p24"/>
          <p:cNvSpPr txBox="1"/>
          <p:nvPr>
            <p:ph idx="3" type="body"/>
          </p:nvPr>
        </p:nvSpPr>
        <p:spPr>
          <a:xfrm>
            <a:off x="585900" y="1761100"/>
            <a:ext cx="10937700" cy="19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Разработана и исследована программная имплементация GDEPC метода и метода предрасчета спутниковой группировки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Предложен метод передачи ответственности с части сжатия на этап сериализации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Реализованы и протестированы модули для обработки наборов данных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Разработана программная инфраструктура на основе микросервисной архитектуры с сервисом оркестрации данных во главе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92" name="Google Shape;292;p24"/>
          <p:cNvSpPr txBox="1"/>
          <p:nvPr>
            <p:ph idx="2" type="body"/>
          </p:nvPr>
        </p:nvSpPr>
        <p:spPr>
          <a:xfrm>
            <a:off x="1143700" y="540875"/>
            <a:ext cx="1641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Введение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3" name="Google Shape;193;p15"/>
          <p:cNvSpPr txBox="1"/>
          <p:nvPr>
            <p:ph type="title"/>
          </p:nvPr>
        </p:nvSpPr>
        <p:spPr>
          <a:xfrm>
            <a:off x="585900" y="2631522"/>
            <a:ext cx="11058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Ожидаемые результаты:</a:t>
            </a:r>
            <a:endParaRPr/>
          </a:p>
        </p:txBody>
      </p:sp>
      <p:sp>
        <p:nvSpPr>
          <p:cNvPr id="194" name="Google Shape;194;p15"/>
          <p:cNvSpPr txBox="1"/>
          <p:nvPr>
            <p:ph idx="3" type="body"/>
          </p:nvPr>
        </p:nvSpPr>
        <p:spPr>
          <a:xfrm>
            <a:off x="585900" y="3138225"/>
            <a:ext cx="92958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Обзор и анализ предметной области, поиск инструментария для моделирования канала Iridium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Реализация метода сериализации, упаковки и сжатия данных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Получение результатов моделирования по критерию стоимости сообщения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Модификация программной инфраструктуры для передачи сообщений по спутниковому каналу Iridium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Разработка программной имплементации метода GDEPC и метода передачи сообщения с предрасчетом спутниковой группировки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Проведение экспериментального исследования по снижению стоимости передачи сообщений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-RU" sz="1900"/>
              <a:t>Анализ полученных результатов</a:t>
            </a:r>
            <a:endParaRPr sz="1900"/>
          </a:p>
        </p:txBody>
      </p:sp>
      <p:sp>
        <p:nvSpPr>
          <p:cNvPr id="195" name="Google Shape;195;p15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Цель и задачи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6" name="Google Shape;196;p15"/>
          <p:cNvSpPr txBox="1"/>
          <p:nvPr>
            <p:ph type="title"/>
          </p:nvPr>
        </p:nvSpPr>
        <p:spPr>
          <a:xfrm>
            <a:off x="585900" y="1254397"/>
            <a:ext cx="11058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Цель ВКР</a:t>
            </a:r>
            <a:r>
              <a:rPr lang="ru-RU"/>
              <a:t>:</a:t>
            </a:r>
            <a:endParaRPr/>
          </a:p>
        </p:txBody>
      </p:sp>
      <p:sp>
        <p:nvSpPr>
          <p:cNvPr id="197" name="Google Shape;197;p15"/>
          <p:cNvSpPr txBox="1"/>
          <p:nvPr>
            <p:ph idx="3" type="body"/>
          </p:nvPr>
        </p:nvSpPr>
        <p:spPr>
          <a:xfrm>
            <a:off x="585900" y="1761100"/>
            <a:ext cx="92958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/>
              <a:t>Экспериментальное исследование метода GDEPC, позволяющего снизить </a:t>
            </a:r>
            <a:r>
              <a:rPr lang="ru-RU" sz="1900"/>
              <a:t>стоимость</a:t>
            </a:r>
            <a:r>
              <a:rPr lang="ru-RU" sz="1900"/>
              <a:t> передачи сообщения по спутниковому каналу связи Iridium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98" name="Google Shape;198;p15"/>
          <p:cNvSpPr txBox="1"/>
          <p:nvPr>
            <p:ph idx="2" type="body"/>
          </p:nvPr>
        </p:nvSpPr>
        <p:spPr>
          <a:xfrm>
            <a:off x="1143700" y="540875"/>
            <a:ext cx="1641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Введение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04" name="Google Shape;204;p16"/>
          <p:cNvSpPr txBox="1"/>
          <p:nvPr>
            <p:ph type="title"/>
          </p:nvPr>
        </p:nvSpPr>
        <p:spPr>
          <a:xfrm>
            <a:off x="567000" y="2300159"/>
            <a:ext cx="11058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Анализ существующих решений</a:t>
            </a:r>
            <a:r>
              <a:rPr lang="ru-RU"/>
              <a:t>:</a:t>
            </a:r>
            <a:endParaRPr/>
          </a:p>
        </p:txBody>
      </p:sp>
      <p:sp>
        <p:nvSpPr>
          <p:cNvPr id="205" name="Google Shape;205;p16"/>
          <p:cNvSpPr txBox="1"/>
          <p:nvPr>
            <p:ph idx="3" type="body"/>
          </p:nvPr>
        </p:nvSpPr>
        <p:spPr>
          <a:xfrm>
            <a:off x="1867350" y="2894338"/>
            <a:ext cx="1970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/>
              <a:t>Edge Computing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06" name="Google Shape;206;p16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Предметная область и ее анализ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07" name="Google Shape;207;p16"/>
          <p:cNvSpPr txBox="1"/>
          <p:nvPr>
            <p:ph type="title"/>
          </p:nvPr>
        </p:nvSpPr>
        <p:spPr>
          <a:xfrm>
            <a:off x="585900" y="1254397"/>
            <a:ext cx="11058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Предметная область:</a:t>
            </a:r>
            <a:endParaRPr/>
          </a:p>
        </p:txBody>
      </p:sp>
      <p:sp>
        <p:nvSpPr>
          <p:cNvPr id="208" name="Google Shape;208;p16"/>
          <p:cNvSpPr txBox="1"/>
          <p:nvPr>
            <p:ph idx="3" type="body"/>
          </p:nvPr>
        </p:nvSpPr>
        <p:spPr>
          <a:xfrm>
            <a:off x="585900" y="1761100"/>
            <a:ext cx="10937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/>
              <a:t>Спутниковое созвездие Iridium и обслуживание системы в интернете удаленных вещей (IoRT)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09" name="Google Shape;209;p16"/>
          <p:cNvSpPr txBox="1"/>
          <p:nvPr>
            <p:ph idx="2" type="body"/>
          </p:nvPr>
        </p:nvSpPr>
        <p:spPr>
          <a:xfrm>
            <a:off x="1143700" y="540875"/>
            <a:ext cx="1641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10" name="Google Shape;2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900" y="3345900"/>
            <a:ext cx="4845065" cy="313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425" y="3399313"/>
            <a:ext cx="3062226" cy="293568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6"/>
          <p:cNvSpPr txBox="1"/>
          <p:nvPr>
            <p:ph idx="3" type="body"/>
          </p:nvPr>
        </p:nvSpPr>
        <p:spPr>
          <a:xfrm>
            <a:off x="8204700" y="2894350"/>
            <a:ext cx="1074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/>
              <a:t>Inmarsat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Основная часть</a:t>
            </a:r>
            <a:endParaRPr/>
          </a:p>
        </p:txBody>
      </p:sp>
      <p:sp>
        <p:nvSpPr>
          <p:cNvPr id="218" name="Google Shape;218;p17"/>
          <p:cNvSpPr txBox="1"/>
          <p:nvPr>
            <p:ph type="title"/>
          </p:nvPr>
        </p:nvSpPr>
        <p:spPr>
          <a:xfrm>
            <a:off x="585898" y="1447790"/>
            <a:ext cx="10714699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Обоснования выбора методов и компонентов решения</a:t>
            </a:r>
            <a:endParaRPr/>
          </a:p>
        </p:txBody>
      </p:sp>
      <p:sp>
        <p:nvSpPr>
          <p:cNvPr id="219" name="Google Shape;219;p17"/>
          <p:cNvSpPr txBox="1"/>
          <p:nvPr>
            <p:ph idx="3" type="body"/>
          </p:nvPr>
        </p:nvSpPr>
        <p:spPr>
          <a:xfrm>
            <a:off x="585898" y="2379663"/>
            <a:ext cx="4322400" cy="2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ru-RU" sz="1700"/>
              <a:t>Сериализация.</a:t>
            </a:r>
            <a:endParaRPr sz="1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/>
              <a:t>Google Protobuf + Перенос префиксов с кодовой книги алгоритма сжатия Хаффмана</a:t>
            </a:r>
            <a:endParaRPr sz="1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ru-RU" sz="1700"/>
              <a:t>Контейнеризация.</a:t>
            </a:r>
            <a:endParaRPr sz="1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/>
              <a:t>SBD-контейнеры с учетом ограничений пропускной способности</a:t>
            </a:r>
            <a:endParaRPr sz="1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ru-RU" sz="1700"/>
              <a:t>Сжатие.</a:t>
            </a:r>
            <a:endParaRPr sz="1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/>
              <a:t>Алгоритм оптимального префиксного кодирования с модификацией кодовой книги</a:t>
            </a:r>
            <a:endParaRPr sz="1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Выбор метода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21" name="Google Shape;221;p17"/>
          <p:cNvSpPr txBox="1"/>
          <p:nvPr>
            <p:ph idx="2" type="body"/>
          </p:nvPr>
        </p:nvSpPr>
        <p:spPr>
          <a:xfrm>
            <a:off x="1143700" y="540875"/>
            <a:ext cx="1641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22" name="Google Shape;2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300" y="2379675"/>
            <a:ext cx="7051652" cy="298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Основная часть</a:t>
            </a:r>
            <a:endParaRPr/>
          </a:p>
        </p:txBody>
      </p:sp>
      <p:sp>
        <p:nvSpPr>
          <p:cNvPr id="228" name="Google Shape;228;p18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Временная диаграмма проведения экспериментов</a:t>
            </a:r>
            <a:endParaRPr/>
          </a:p>
        </p:txBody>
      </p:sp>
      <p:sp>
        <p:nvSpPr>
          <p:cNvPr id="229" name="Google Shape;229;p18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Экспериментальное исследование</a:t>
            </a:r>
            <a:endParaRPr/>
          </a:p>
        </p:txBody>
      </p:sp>
      <p:sp>
        <p:nvSpPr>
          <p:cNvPr id="230" name="Google Shape;230;p18"/>
          <p:cNvSpPr txBox="1"/>
          <p:nvPr>
            <p:ph idx="2" type="body"/>
          </p:nvPr>
        </p:nvSpPr>
        <p:spPr>
          <a:xfrm>
            <a:off x="1143700" y="540875"/>
            <a:ext cx="1641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31" name="Google Shape;2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25" y="1945390"/>
            <a:ext cx="11663928" cy="432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Основная часть</a:t>
            </a:r>
            <a:endParaRPr/>
          </a:p>
        </p:txBody>
      </p:sp>
      <p:sp>
        <p:nvSpPr>
          <p:cNvPr id="237" name="Google Shape;237;p19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Результаты моделирования для Хаффмана RP1</a:t>
            </a:r>
            <a:endParaRPr/>
          </a:p>
        </p:txBody>
      </p:sp>
      <p:sp>
        <p:nvSpPr>
          <p:cNvPr id="238" name="Google Shape;238;p19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Экспериментальное исследование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 txBox="1"/>
          <p:nvPr>
            <p:ph idx="2" type="body"/>
          </p:nvPr>
        </p:nvSpPr>
        <p:spPr>
          <a:xfrm>
            <a:off x="1143700" y="540875"/>
            <a:ext cx="1641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40" name="Google Shape;2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450" y="2224800"/>
            <a:ext cx="5708700" cy="37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2111" y="2224800"/>
            <a:ext cx="5980114" cy="37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Основная часть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47" name="Google Shape;247;p20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Результаты моделирования для Хаффмана RP20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8" name="Google Shape;248;p20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Экспериментальное исследование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49" name="Google Shape;249;p20"/>
          <p:cNvSpPr txBox="1"/>
          <p:nvPr>
            <p:ph idx="2" type="body"/>
          </p:nvPr>
        </p:nvSpPr>
        <p:spPr>
          <a:xfrm>
            <a:off x="1143700" y="540875"/>
            <a:ext cx="1641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50" name="Google Shape;2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100" y="2235142"/>
            <a:ext cx="5980124" cy="371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235140"/>
            <a:ext cx="5676874" cy="369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Основная часть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57" name="Google Shape;257;p21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Результаты моделирования для Хаффмана NP1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8" name="Google Shape;258;p21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Экспериментальное исследование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59" name="Google Shape;259;p21"/>
          <p:cNvSpPr txBox="1"/>
          <p:nvPr>
            <p:ph idx="2" type="body"/>
          </p:nvPr>
        </p:nvSpPr>
        <p:spPr>
          <a:xfrm>
            <a:off x="1143700" y="540875"/>
            <a:ext cx="1641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60" name="Google Shape;2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50" y="2226625"/>
            <a:ext cx="5743528" cy="37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5975" y="2226625"/>
            <a:ext cx="6009450" cy="37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Основная часть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67" name="Google Shape;267;p22"/>
          <p:cNvSpPr txBox="1"/>
          <p:nvPr>
            <p:ph type="title"/>
          </p:nvPr>
        </p:nvSpPr>
        <p:spPr>
          <a:xfrm>
            <a:off x="585898" y="1447790"/>
            <a:ext cx="107148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Предсказание положения спутника</a:t>
            </a:r>
            <a:endParaRPr/>
          </a:p>
        </p:txBody>
      </p:sp>
      <p:sp>
        <p:nvSpPr>
          <p:cNvPr id="268" name="Google Shape;268;p22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Алгоритм предрасчета спутниковой группировки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69" name="Google Shape;269;p22"/>
          <p:cNvSpPr txBox="1"/>
          <p:nvPr>
            <p:ph idx="2" type="body"/>
          </p:nvPr>
        </p:nvSpPr>
        <p:spPr>
          <a:xfrm>
            <a:off x="1143700" y="540875"/>
            <a:ext cx="1641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70" name="Google Shape;2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025" y="1945390"/>
            <a:ext cx="4390244" cy="432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5951" y="2276750"/>
            <a:ext cx="3348224" cy="353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22"/>
          <p:cNvCxnSpPr/>
          <p:nvPr/>
        </p:nvCxnSpPr>
        <p:spPr>
          <a:xfrm>
            <a:off x="5164275" y="4045175"/>
            <a:ext cx="20991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