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sldIdLst>
    <p:sldId id="271" r:id="rId5"/>
    <p:sldId id="272" r:id="rId6"/>
    <p:sldId id="287" r:id="rId7"/>
    <p:sldId id="288" r:id="rId8"/>
    <p:sldId id="290" r:id="rId9"/>
    <p:sldId id="289" r:id="rId10"/>
    <p:sldId id="291" r:id="rId11"/>
    <p:sldId id="285" r:id="rId12"/>
  </p:sldIdLst>
  <p:sldSz cx="12192000" cy="6858000"/>
  <p:notesSz cx="6858000" cy="9144000"/>
  <p:defaultTextStyle>
    <a:defPPr>
      <a:defRPr lang="en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25" userDrawn="1">
          <p15:clr>
            <a:srgbClr val="A4A3A4"/>
          </p15:clr>
        </p15:guide>
        <p15:guide id="4" pos="1209" userDrawn="1">
          <p15:clr>
            <a:srgbClr val="A4A3A4"/>
          </p15:clr>
        </p15:guide>
        <p15:guide id="5" pos="2955" userDrawn="1">
          <p15:clr>
            <a:srgbClr val="A4A3A4"/>
          </p15:clr>
        </p15:guide>
        <p15:guide id="6" pos="2071" userDrawn="1">
          <p15:clr>
            <a:srgbClr val="A4A3A4"/>
          </p15:clr>
        </p15:guide>
        <p15:guide id="9" pos="3840" userDrawn="1">
          <p15:clr>
            <a:srgbClr val="A4A3A4"/>
          </p15:clr>
        </p15:guide>
        <p15:guide id="10" pos="4702" userDrawn="1">
          <p15:clr>
            <a:srgbClr val="A4A3A4"/>
          </p15:clr>
        </p15:guide>
        <p15:guide id="11" pos="5586" userDrawn="1">
          <p15:clr>
            <a:srgbClr val="A4A3A4"/>
          </p15:clr>
        </p15:guide>
        <p15:guide id="12" pos="7333" userDrawn="1">
          <p15:clr>
            <a:srgbClr val="A4A3A4"/>
          </p15:clr>
        </p15:guide>
        <p15:guide id="13" orient="horz" pos="3952" userDrawn="1">
          <p15:clr>
            <a:srgbClr val="A4A3A4"/>
          </p15:clr>
        </p15:guide>
        <p15:guide id="15" pos="6471" userDrawn="1">
          <p15:clr>
            <a:srgbClr val="A4A3A4"/>
          </p15:clr>
        </p15:guide>
        <p15:guide id="16" orient="horz" pos="9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утьков Юрий Юрьевич" initials="КЮЮ" lastIdx="4" clrIdx="0">
    <p:extLst>
      <p:ext uri="{19B8F6BF-5375-455C-9EA6-DF929625EA0E}">
        <p15:presenceInfo xmlns:p15="http://schemas.microsoft.com/office/powerpoint/2012/main" userId="S::ykutkov@hse.ru::45dbd1ed-eea1-4925-9fa4-5001421b49d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9C63"/>
    <a:srgbClr val="96628C"/>
    <a:srgbClr val="11A0D7"/>
    <a:srgbClr val="E61F3D"/>
    <a:srgbClr val="CD5A5A"/>
    <a:srgbClr val="FFD746"/>
    <a:srgbClr val="0E2D69"/>
    <a:srgbClr val="D9D9D9"/>
    <a:srgbClr val="EB681F"/>
    <a:srgbClr val="234A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C21501-8AC7-D24B-9BD4-4AB280FA19DE}" v="6" dt="2021-11-26T18:08:21.5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31"/>
    <p:restoredTop sz="94694"/>
  </p:normalViewPr>
  <p:slideViewPr>
    <p:cSldViewPr snapToGrid="0" snapToObjects="1">
      <p:cViewPr varScale="1">
        <p:scale>
          <a:sx n="64" d="100"/>
          <a:sy n="64" d="100"/>
        </p:scale>
        <p:origin x="84" y="1044"/>
      </p:cViewPr>
      <p:guideLst>
        <p:guide pos="325"/>
        <p:guide pos="1209"/>
        <p:guide pos="2955"/>
        <p:guide pos="2071"/>
        <p:guide pos="3840"/>
        <p:guide pos="4702"/>
        <p:guide pos="5586"/>
        <p:guide pos="7333"/>
        <p:guide orient="horz" pos="3952"/>
        <p:guide pos="6471"/>
        <p:guide orient="horz" pos="9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34" d="100"/>
          <a:sy n="134" d="100"/>
        </p:scale>
        <p:origin x="3648" y="1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61BF4-8B2C-784B-9959-B59A059012C3}" type="datetimeFigureOut">
              <a:rPr lang="en-RU" smtClean="0"/>
              <a:t>11/12/2024</a:t>
            </a:fld>
            <a:endParaRPr lang="en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48903-8EB5-294E-A216-6B54B0368783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731680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ложк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8" descr="A blue circle with white text&#10;&#10;Description automatically generated with low confidence">
            <a:extLst>
              <a:ext uri="{FF2B5EF4-FFF2-40B4-BE49-F238E27FC236}">
                <a16:creationId xmlns:a16="http://schemas.microsoft.com/office/drawing/2014/main" id="{BA292C80-0DA8-194A-9A66-279048FA2A5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3859" y="962173"/>
            <a:ext cx="886499" cy="886499"/>
          </a:xfrm>
          <a:prstGeom prst="rect">
            <a:avLst/>
          </a:prstGeom>
        </p:spPr>
      </p:pic>
      <p:cxnSp>
        <p:nvCxnSpPr>
          <p:cNvPr id="11" name="Straight Connector 48">
            <a:extLst>
              <a:ext uri="{FF2B5EF4-FFF2-40B4-BE49-F238E27FC236}">
                <a16:creationId xmlns:a16="http://schemas.microsoft.com/office/drawing/2014/main" id="{313EF906-5BAC-0141-A198-076E155DF9E2}"/>
              </a:ext>
            </a:extLst>
          </p:cNvPr>
          <p:cNvCxnSpPr>
            <a:cxnSpLocks/>
          </p:cNvCxnSpPr>
          <p:nvPr userDrawn="1"/>
        </p:nvCxnSpPr>
        <p:spPr>
          <a:xfrm>
            <a:off x="6090212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50">
            <a:extLst>
              <a:ext uri="{FF2B5EF4-FFF2-40B4-BE49-F238E27FC236}">
                <a16:creationId xmlns:a16="http://schemas.microsoft.com/office/drawing/2014/main" id="{61206A97-26F2-E646-8775-9928FEF465B5}"/>
              </a:ext>
            </a:extLst>
          </p:cNvPr>
          <p:cNvCxnSpPr>
            <a:cxnSpLocks/>
          </p:cNvCxnSpPr>
          <p:nvPr userDrawn="1"/>
        </p:nvCxnSpPr>
        <p:spPr>
          <a:xfrm>
            <a:off x="8642581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51">
            <a:extLst>
              <a:ext uri="{FF2B5EF4-FFF2-40B4-BE49-F238E27FC236}">
                <a16:creationId xmlns:a16="http://schemas.microsoft.com/office/drawing/2014/main" id="{28E0E5F6-C1CA-9B41-B1DB-6E4FB509084D}"/>
              </a:ext>
            </a:extLst>
          </p:cNvPr>
          <p:cNvCxnSpPr>
            <a:cxnSpLocks/>
          </p:cNvCxnSpPr>
          <p:nvPr userDrawn="1"/>
        </p:nvCxnSpPr>
        <p:spPr>
          <a:xfrm>
            <a:off x="11179047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Заголовок 15">
            <a:extLst>
              <a:ext uri="{FF2B5EF4-FFF2-40B4-BE49-F238E27FC236}">
                <a16:creationId xmlns:a16="http://schemas.microsoft.com/office/drawing/2014/main" id="{6007C52F-2E27-E24A-B9DC-AAAB052DBD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7967" y="2404670"/>
            <a:ext cx="7634059" cy="1978323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4300" b="0" i="0" baseline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презентации</a:t>
            </a:r>
            <a:b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может быть набрано в две </a:t>
            </a:r>
            <a:b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или три строки (43 </a:t>
            </a:r>
            <a:r>
              <a:rPr lang="en-GB" sz="4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4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4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id="{18109844-C2E7-354F-9C01-8834E4DCE37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74947" y="1187841"/>
            <a:ext cx="3848717" cy="435163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 i="0">
                <a:latin typeface="HSE Sans" panose="02000000000000000000" pitchFamily="2" charset="0"/>
              </a:defRPr>
            </a:lvl1pPr>
            <a:lvl2pPr marL="457200" indent="0" algn="l">
              <a:buNone/>
              <a:defRPr sz="1600" b="0" i="0">
                <a:latin typeface="HSE Sans" panose="02000000000000000000" pitchFamily="2" charset="0"/>
              </a:defRPr>
            </a:lvl2pPr>
            <a:lvl3pPr marL="914400" indent="0" algn="l">
              <a:buNone/>
              <a:defRPr sz="1600" b="0" i="0">
                <a:latin typeface="HSE Sans" panose="02000000000000000000" pitchFamily="2" charset="0"/>
              </a:defRPr>
            </a:lvl3pPr>
            <a:lvl4pPr marL="1371600" indent="0" algn="l">
              <a:buNone/>
              <a:defRPr sz="1600" b="0" i="0">
                <a:latin typeface="HSE Sans" panose="02000000000000000000" pitchFamily="2" charset="0"/>
              </a:defRPr>
            </a:lvl4pPr>
            <a:lvl5pPr marL="1828800" indent="0" algn="l">
              <a:buNone/>
              <a:defRPr sz="1600" b="0" i="0">
                <a:latin typeface="HSE Sans" panose="02000000000000000000" pitchFamily="2" charset="0"/>
              </a:defRPr>
            </a:lvl5pPr>
          </a:lstStyle>
          <a:p>
            <a:r>
              <a:rPr lang="ru-RU" dirty="0">
                <a:latin typeface="HSE Sans" panose="02000000000000000000" pitchFamily="2" charset="0"/>
              </a:rPr>
              <a:t>Название факультета</a:t>
            </a:r>
            <a:br>
              <a:rPr lang="ru-RU" dirty="0">
                <a:latin typeface="HSE Sans" panose="02000000000000000000" pitchFamily="2" charset="0"/>
              </a:rPr>
            </a:br>
            <a:r>
              <a:rPr lang="ru-RU" dirty="0">
                <a:latin typeface="HSE Sans" panose="02000000000000000000" pitchFamily="2" charset="0"/>
              </a:rPr>
              <a:t>в две строки</a:t>
            </a:r>
            <a:r>
              <a:rPr lang="en-GB" dirty="0">
                <a:latin typeface="HSE Sans" panose="02000000000000000000" pitchFamily="2" charset="0"/>
              </a:rPr>
              <a:t> (16 </a:t>
            </a:r>
            <a:r>
              <a:rPr lang="en-GB" dirty="0" err="1">
                <a:latin typeface="HSE Sans" panose="02000000000000000000" pitchFamily="2" charset="0"/>
              </a:rPr>
              <a:t>pt</a:t>
            </a:r>
            <a:r>
              <a:rPr lang="en-GB" dirty="0">
                <a:latin typeface="HSE Sans" panose="02000000000000000000" pitchFamily="2" charset="0"/>
              </a:rPr>
              <a:t>)</a:t>
            </a:r>
            <a:endParaRPr lang="ru-RU" dirty="0">
              <a:latin typeface="HSE Sans" panose="02000000000000000000" pitchFamily="2" charset="0"/>
            </a:endParaRPr>
          </a:p>
        </p:txBody>
      </p:sp>
      <p:sp>
        <p:nvSpPr>
          <p:cNvPr id="25" name="Текст 24">
            <a:extLst>
              <a:ext uri="{FF2B5EF4-FFF2-40B4-BE49-F238E27FC236}">
                <a16:creationId xmlns:a16="http://schemas.microsoft.com/office/drawing/2014/main" id="{40A04329-C800-BB42-BFE0-7E3C68848DA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59420" y="1173829"/>
            <a:ext cx="2278063" cy="463186"/>
          </a:xfrm>
        </p:spPr>
        <p:txBody>
          <a:bodyPr lIns="0" tIns="0" rIns="0" bIns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200" dirty="0">
                <a:latin typeface="HSE Sans" panose="02000000000000000000" pitchFamily="2" charset="0"/>
              </a:rPr>
            </a:br>
            <a:r>
              <a:rPr lang="ru-RU" sz="12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200" dirty="0">
                <a:latin typeface="HSE Sans" panose="02000000000000000000" pitchFamily="2" charset="0"/>
              </a:rPr>
              <a:t> (12pt)</a:t>
            </a:r>
            <a:endParaRPr lang="ru-RU" sz="1200" dirty="0">
              <a:latin typeface="HSE Sans" panose="02000000000000000000" pitchFamily="2" charset="0"/>
            </a:endParaRPr>
          </a:p>
        </p:txBody>
      </p:sp>
      <p:sp>
        <p:nvSpPr>
          <p:cNvPr id="27" name="Текст 26">
            <a:extLst>
              <a:ext uri="{FF2B5EF4-FFF2-40B4-BE49-F238E27FC236}">
                <a16:creationId xmlns:a16="http://schemas.microsoft.com/office/drawing/2014/main" id="{98337931-3EC2-F348-99EA-860F4FFDC188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8786720" y="1173829"/>
            <a:ext cx="2217738" cy="463186"/>
          </a:xfrm>
        </p:spPr>
        <p:txBody>
          <a:bodyPr lIns="0" tIns="0" rIns="0" bIns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dirty="0">
                <a:latin typeface="HSE Sans" panose="02000000000000000000" pitchFamily="2" charset="0"/>
              </a:rPr>
              <a:t>Москва</a:t>
            </a:r>
            <a:br>
              <a:rPr lang="ru-RU" sz="1200" dirty="0">
                <a:latin typeface="HSE Sans" panose="02000000000000000000" pitchFamily="2" charset="0"/>
              </a:rPr>
            </a:br>
            <a:r>
              <a:rPr lang="ru-RU" sz="1200" dirty="0">
                <a:latin typeface="HSE Sans" panose="02000000000000000000" pitchFamily="2" charset="0"/>
              </a:rPr>
              <a:t>2022</a:t>
            </a:r>
            <a:r>
              <a:rPr lang="en-GB" sz="1200" dirty="0">
                <a:latin typeface="HSE Sans" panose="02000000000000000000" pitchFamily="2" charset="0"/>
              </a:rPr>
              <a:t> (12pt)</a:t>
            </a:r>
            <a:endParaRPr lang="ru-RU" sz="1200" dirty="0">
              <a:latin typeface="HSE Sans" panose="02000000000000000000" pitchFamily="2" charset="0"/>
            </a:endParaRPr>
          </a:p>
        </p:txBody>
      </p:sp>
      <p:sp>
        <p:nvSpPr>
          <p:cNvPr id="29" name="Текст 28">
            <a:extLst>
              <a:ext uri="{FF2B5EF4-FFF2-40B4-BE49-F238E27FC236}">
                <a16:creationId xmlns:a16="http://schemas.microsoft.com/office/drawing/2014/main" id="{EEA7A79B-D410-B44F-BF32-C3EAEFC20A6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27967" y="4824914"/>
            <a:ext cx="7625267" cy="652860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600" dirty="0">
                <a:latin typeface="HSE Sans" panose="02000000000000000000" pitchFamily="2" charset="0"/>
              </a:rPr>
              <a:t>Если нужно больше места, то используйте подзаголовок</a:t>
            </a:r>
            <a:r>
              <a:rPr lang="en-GB" sz="1600" dirty="0">
                <a:latin typeface="HSE Sans" panose="02000000000000000000" pitchFamily="2" charset="0"/>
              </a:rPr>
              <a:t> (16 </a:t>
            </a:r>
            <a:r>
              <a:rPr lang="en-GB" sz="1600" dirty="0" err="1">
                <a:latin typeface="HSE Sans" panose="02000000000000000000" pitchFamily="2" charset="0"/>
              </a:rPr>
              <a:t>pt</a:t>
            </a:r>
            <a:r>
              <a:rPr lang="en-GB" sz="1600" dirty="0">
                <a:latin typeface="HSE Sans" panose="02000000000000000000" pitchFamily="2" charset="0"/>
              </a:rPr>
              <a:t>)</a:t>
            </a:r>
            <a:endParaRPr lang="ru-RU" sz="16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8959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ве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9328428E-0D3D-6E4B-BAC0-3F63BAF7DB7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86CF47C6-D972-9E44-A717-6848F3489399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412FEF63-77C0-7C4A-B9BE-4BC0EEEEB78C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C4F550E9-E979-284D-B65F-44E092DD9D02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A39D099-B515-F343-BF7A-A95468DA3860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396B1F99-9711-C64F-A7C9-4F1D89E7F11D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9C21DFE9-C3B2-C54E-9275-7776355F73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5A73F99D-6D58-724E-ADB3-150D9B24F8C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Текст 39">
            <a:extLst>
              <a:ext uri="{FF2B5EF4-FFF2-40B4-BE49-F238E27FC236}">
                <a16:creationId xmlns:a16="http://schemas.microsoft.com/office/drawing/2014/main" id="{7E89E360-BE39-5041-BAD6-C7B708340AA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9" name="Заголовок 31">
            <a:extLst>
              <a:ext uri="{FF2B5EF4-FFF2-40B4-BE49-F238E27FC236}">
                <a16:creationId xmlns:a16="http://schemas.microsoft.com/office/drawing/2014/main" id="{1C20890C-BC1C-0745-9AF3-46700BA27C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9" y="1447790"/>
            <a:ext cx="432253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Дополнительная 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цветовая гамма</a:t>
            </a: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CA2589F7-4500-024F-8E07-D726629A599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Для оформления графиков, таблиц, диаграмм могут потребоваться дополнительные цвета и вы совершенно правы, задавая вопрос, какие цвета использовать и где их взять. Мы предлагаем использовать палитру цветов Вышки для этих целей.</a:t>
            </a:r>
          </a:p>
        </p:txBody>
      </p:sp>
      <p:sp>
        <p:nvSpPr>
          <p:cNvPr id="21" name="Oval 5">
            <a:extLst>
              <a:ext uri="{FF2B5EF4-FFF2-40B4-BE49-F238E27FC236}">
                <a16:creationId xmlns:a16="http://schemas.microsoft.com/office/drawing/2014/main" id="{D2CA403A-98E7-6C42-8F44-30AB6622C802}"/>
              </a:ext>
            </a:extLst>
          </p:cNvPr>
          <p:cNvSpPr/>
          <p:nvPr userDrawn="1"/>
        </p:nvSpPr>
        <p:spPr>
          <a:xfrm>
            <a:off x="5392982" y="1447790"/>
            <a:ext cx="830997" cy="830997"/>
          </a:xfrm>
          <a:prstGeom prst="ellipse">
            <a:avLst/>
          </a:prstGeom>
          <a:solidFill>
            <a:srgbClr val="0E2D69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2" name="Oval 20">
            <a:extLst>
              <a:ext uri="{FF2B5EF4-FFF2-40B4-BE49-F238E27FC236}">
                <a16:creationId xmlns:a16="http://schemas.microsoft.com/office/drawing/2014/main" id="{42ABAA5D-E7AB-6E48-9D43-A48178C9BDD4}"/>
              </a:ext>
            </a:extLst>
          </p:cNvPr>
          <p:cNvSpPr/>
          <p:nvPr userDrawn="1"/>
        </p:nvSpPr>
        <p:spPr>
          <a:xfrm>
            <a:off x="6742925" y="1447790"/>
            <a:ext cx="830997" cy="830997"/>
          </a:xfrm>
          <a:prstGeom prst="ellipse">
            <a:avLst/>
          </a:prstGeom>
          <a:solidFill>
            <a:srgbClr val="234A9B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09F185A-8F67-9C42-A7C5-87E483F4FC19}"/>
              </a:ext>
            </a:extLst>
          </p:cNvPr>
          <p:cNvSpPr/>
          <p:nvPr userDrawn="1"/>
        </p:nvSpPr>
        <p:spPr>
          <a:xfrm>
            <a:off x="8092868" y="1447790"/>
            <a:ext cx="830997" cy="830997"/>
          </a:xfrm>
          <a:prstGeom prst="ellipse">
            <a:avLst/>
          </a:prstGeom>
          <a:solidFill>
            <a:srgbClr val="11A0D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79AE0F6-4E37-6C4D-AF45-824EEE489A15}"/>
              </a:ext>
            </a:extLst>
          </p:cNvPr>
          <p:cNvSpPr/>
          <p:nvPr userDrawn="1"/>
        </p:nvSpPr>
        <p:spPr>
          <a:xfrm>
            <a:off x="9442811" y="1447790"/>
            <a:ext cx="830997" cy="830997"/>
          </a:xfrm>
          <a:prstGeom prst="ellipse">
            <a:avLst/>
          </a:prstGeom>
          <a:solidFill>
            <a:srgbClr val="029C6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5" name="Oval 26">
            <a:extLst>
              <a:ext uri="{FF2B5EF4-FFF2-40B4-BE49-F238E27FC236}">
                <a16:creationId xmlns:a16="http://schemas.microsoft.com/office/drawing/2014/main" id="{330C0EA4-7FD1-CE4D-AC95-8C484C5AC790}"/>
              </a:ext>
            </a:extLst>
          </p:cNvPr>
          <p:cNvSpPr/>
          <p:nvPr userDrawn="1"/>
        </p:nvSpPr>
        <p:spPr>
          <a:xfrm>
            <a:off x="10792754" y="1447790"/>
            <a:ext cx="830997" cy="830997"/>
          </a:xfrm>
          <a:prstGeom prst="ellipse">
            <a:avLst/>
          </a:prstGeom>
          <a:solidFill>
            <a:srgbClr val="EB681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6" name="Oval 29">
            <a:extLst>
              <a:ext uri="{FF2B5EF4-FFF2-40B4-BE49-F238E27FC236}">
                <a16:creationId xmlns:a16="http://schemas.microsoft.com/office/drawing/2014/main" id="{4C53CF3D-7EFB-DF4F-8EA6-5644574E9AFB}"/>
              </a:ext>
            </a:extLst>
          </p:cNvPr>
          <p:cNvSpPr/>
          <p:nvPr userDrawn="1"/>
        </p:nvSpPr>
        <p:spPr>
          <a:xfrm>
            <a:off x="5392982" y="2708699"/>
            <a:ext cx="830997" cy="830997"/>
          </a:xfrm>
          <a:prstGeom prst="ellipse">
            <a:avLst/>
          </a:prstGeom>
          <a:solidFill>
            <a:srgbClr val="7D4EBA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7" name="Oval 33">
            <a:extLst>
              <a:ext uri="{FF2B5EF4-FFF2-40B4-BE49-F238E27FC236}">
                <a16:creationId xmlns:a16="http://schemas.microsoft.com/office/drawing/2014/main" id="{B42CE88A-E9A3-2A4E-BD50-EB37311F39EC}"/>
              </a:ext>
            </a:extLst>
          </p:cNvPr>
          <p:cNvSpPr/>
          <p:nvPr userDrawn="1"/>
        </p:nvSpPr>
        <p:spPr>
          <a:xfrm>
            <a:off x="6742925" y="2708699"/>
            <a:ext cx="830997" cy="830997"/>
          </a:xfrm>
          <a:prstGeom prst="ellipse">
            <a:avLst/>
          </a:prstGeom>
          <a:solidFill>
            <a:srgbClr val="E61F3D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8" name="Oval 34">
            <a:extLst>
              <a:ext uri="{FF2B5EF4-FFF2-40B4-BE49-F238E27FC236}">
                <a16:creationId xmlns:a16="http://schemas.microsoft.com/office/drawing/2014/main" id="{B699EFDF-DB9D-3C4F-9D1F-461508017BDA}"/>
              </a:ext>
            </a:extLst>
          </p:cNvPr>
          <p:cNvSpPr/>
          <p:nvPr userDrawn="1"/>
        </p:nvSpPr>
        <p:spPr>
          <a:xfrm>
            <a:off x="8092868" y="2708699"/>
            <a:ext cx="830997" cy="830997"/>
          </a:xfrm>
          <a:prstGeom prst="ellipse">
            <a:avLst/>
          </a:prstGeom>
          <a:solidFill>
            <a:srgbClr val="FBBA0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9" name="Oval 35">
            <a:extLst>
              <a:ext uri="{FF2B5EF4-FFF2-40B4-BE49-F238E27FC236}">
                <a16:creationId xmlns:a16="http://schemas.microsoft.com/office/drawing/2014/main" id="{5DF3131C-EEA1-5446-B567-C9DA0A2A1AFF}"/>
              </a:ext>
            </a:extLst>
          </p:cNvPr>
          <p:cNvSpPr/>
          <p:nvPr userDrawn="1"/>
        </p:nvSpPr>
        <p:spPr>
          <a:xfrm>
            <a:off x="9442811" y="2708699"/>
            <a:ext cx="830997" cy="830997"/>
          </a:xfrm>
          <a:prstGeom prst="ellipse">
            <a:avLst/>
          </a:prstGeom>
          <a:solidFill>
            <a:srgbClr val="7DA0D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0" name="Oval 36">
            <a:extLst>
              <a:ext uri="{FF2B5EF4-FFF2-40B4-BE49-F238E27FC236}">
                <a16:creationId xmlns:a16="http://schemas.microsoft.com/office/drawing/2014/main" id="{6D03B317-B61D-2945-8C0A-A6EBD87ACD07}"/>
              </a:ext>
            </a:extLst>
          </p:cNvPr>
          <p:cNvSpPr/>
          <p:nvPr userDrawn="1"/>
        </p:nvSpPr>
        <p:spPr>
          <a:xfrm>
            <a:off x="10792754" y="2708699"/>
            <a:ext cx="830997" cy="830997"/>
          </a:xfrm>
          <a:prstGeom prst="ellipse">
            <a:avLst/>
          </a:prstGeom>
          <a:solidFill>
            <a:srgbClr val="47A0A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1" name="Oval 37">
            <a:extLst>
              <a:ext uri="{FF2B5EF4-FFF2-40B4-BE49-F238E27FC236}">
                <a16:creationId xmlns:a16="http://schemas.microsoft.com/office/drawing/2014/main" id="{9C0266F1-C0B7-624A-A873-5F2C8801E766}"/>
              </a:ext>
            </a:extLst>
          </p:cNvPr>
          <p:cNvSpPr/>
          <p:nvPr userDrawn="1"/>
        </p:nvSpPr>
        <p:spPr>
          <a:xfrm>
            <a:off x="5392982" y="3969609"/>
            <a:ext cx="830997" cy="830997"/>
          </a:xfrm>
          <a:prstGeom prst="ellipse">
            <a:avLst/>
          </a:prstGeom>
          <a:solidFill>
            <a:srgbClr val="EB8C3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2" name="Oval 38">
            <a:extLst>
              <a:ext uri="{FF2B5EF4-FFF2-40B4-BE49-F238E27FC236}">
                <a16:creationId xmlns:a16="http://schemas.microsoft.com/office/drawing/2014/main" id="{30C0C10E-388C-9843-8270-19D471BD3756}"/>
              </a:ext>
            </a:extLst>
          </p:cNvPr>
          <p:cNvSpPr/>
          <p:nvPr userDrawn="1"/>
        </p:nvSpPr>
        <p:spPr>
          <a:xfrm>
            <a:off x="6742925" y="3969609"/>
            <a:ext cx="830997" cy="830997"/>
          </a:xfrm>
          <a:prstGeom prst="ellipse">
            <a:avLst/>
          </a:prstGeom>
          <a:solidFill>
            <a:srgbClr val="96628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3" name="Oval 39">
            <a:extLst>
              <a:ext uri="{FF2B5EF4-FFF2-40B4-BE49-F238E27FC236}">
                <a16:creationId xmlns:a16="http://schemas.microsoft.com/office/drawing/2014/main" id="{87047EA3-79D2-8644-A568-E64AA1D7D370}"/>
              </a:ext>
            </a:extLst>
          </p:cNvPr>
          <p:cNvSpPr/>
          <p:nvPr userDrawn="1"/>
        </p:nvSpPr>
        <p:spPr>
          <a:xfrm>
            <a:off x="8092868" y="3969609"/>
            <a:ext cx="830997" cy="830997"/>
          </a:xfrm>
          <a:prstGeom prst="ellipse">
            <a:avLst/>
          </a:prstGeom>
          <a:solidFill>
            <a:srgbClr val="CD5A5A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4" name="Oval 40">
            <a:extLst>
              <a:ext uri="{FF2B5EF4-FFF2-40B4-BE49-F238E27FC236}">
                <a16:creationId xmlns:a16="http://schemas.microsoft.com/office/drawing/2014/main" id="{7F5D1C6B-4E6B-0346-A5DC-C511DB14EFD6}"/>
              </a:ext>
            </a:extLst>
          </p:cNvPr>
          <p:cNvSpPr/>
          <p:nvPr userDrawn="1"/>
        </p:nvSpPr>
        <p:spPr>
          <a:xfrm>
            <a:off x="9442811" y="3969609"/>
            <a:ext cx="830997" cy="830997"/>
          </a:xfrm>
          <a:prstGeom prst="ellipse">
            <a:avLst/>
          </a:prstGeom>
          <a:solidFill>
            <a:srgbClr val="FFD74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5" name="Oval 41">
            <a:extLst>
              <a:ext uri="{FF2B5EF4-FFF2-40B4-BE49-F238E27FC236}">
                <a16:creationId xmlns:a16="http://schemas.microsoft.com/office/drawing/2014/main" id="{EB421DBA-35DE-2C4F-A89E-27F0998EF4E8}"/>
              </a:ext>
            </a:extLst>
          </p:cNvPr>
          <p:cNvSpPr/>
          <p:nvPr userDrawn="1"/>
        </p:nvSpPr>
        <p:spPr>
          <a:xfrm>
            <a:off x="10792754" y="3969609"/>
            <a:ext cx="830997" cy="830997"/>
          </a:xfrm>
          <a:prstGeom prst="ellipse">
            <a:avLst/>
          </a:prstGeom>
          <a:solidFill>
            <a:srgbClr val="CDDDF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6" name="Oval 42">
            <a:extLst>
              <a:ext uri="{FF2B5EF4-FFF2-40B4-BE49-F238E27FC236}">
                <a16:creationId xmlns:a16="http://schemas.microsoft.com/office/drawing/2014/main" id="{081BD842-A9A1-5B44-81ED-A97BA390032B}"/>
              </a:ext>
            </a:extLst>
          </p:cNvPr>
          <p:cNvSpPr/>
          <p:nvPr userDrawn="1"/>
        </p:nvSpPr>
        <p:spPr>
          <a:xfrm>
            <a:off x="5392982" y="5249769"/>
            <a:ext cx="830997" cy="830997"/>
          </a:xfrm>
          <a:prstGeom prst="ellipse">
            <a:avLst/>
          </a:prstGeom>
          <a:solidFill>
            <a:srgbClr val="D7EBB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7" name="Oval 43">
            <a:extLst>
              <a:ext uri="{FF2B5EF4-FFF2-40B4-BE49-F238E27FC236}">
                <a16:creationId xmlns:a16="http://schemas.microsoft.com/office/drawing/2014/main" id="{036EE7D2-A33A-434C-B272-C82E2CDD4D4D}"/>
              </a:ext>
            </a:extLst>
          </p:cNvPr>
          <p:cNvSpPr/>
          <p:nvPr userDrawn="1"/>
        </p:nvSpPr>
        <p:spPr>
          <a:xfrm>
            <a:off x="6742925" y="5249769"/>
            <a:ext cx="830997" cy="830997"/>
          </a:xfrm>
          <a:prstGeom prst="ellipse">
            <a:avLst/>
          </a:prstGeom>
          <a:solidFill>
            <a:srgbClr val="FFDC9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8" name="Oval 44">
            <a:extLst>
              <a:ext uri="{FF2B5EF4-FFF2-40B4-BE49-F238E27FC236}">
                <a16:creationId xmlns:a16="http://schemas.microsoft.com/office/drawing/2014/main" id="{7DD65DA4-F076-C242-813E-8C17DCABCCFB}"/>
              </a:ext>
            </a:extLst>
          </p:cNvPr>
          <p:cNvSpPr/>
          <p:nvPr userDrawn="1"/>
        </p:nvSpPr>
        <p:spPr>
          <a:xfrm>
            <a:off x="8092868" y="5249769"/>
            <a:ext cx="830997" cy="830997"/>
          </a:xfrm>
          <a:prstGeom prst="ellipse">
            <a:avLst/>
          </a:prstGeom>
          <a:solidFill>
            <a:srgbClr val="D7C3F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9" name="Oval 45">
            <a:extLst>
              <a:ext uri="{FF2B5EF4-FFF2-40B4-BE49-F238E27FC236}">
                <a16:creationId xmlns:a16="http://schemas.microsoft.com/office/drawing/2014/main" id="{8A44D99D-BF66-2848-B460-F59D8ECF5690}"/>
              </a:ext>
            </a:extLst>
          </p:cNvPr>
          <p:cNvSpPr/>
          <p:nvPr userDrawn="1"/>
        </p:nvSpPr>
        <p:spPr>
          <a:xfrm>
            <a:off x="9442811" y="5249769"/>
            <a:ext cx="830997" cy="830997"/>
          </a:xfrm>
          <a:prstGeom prst="ellipse">
            <a:avLst/>
          </a:prstGeom>
          <a:solidFill>
            <a:srgbClr val="F6C3C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40" name="Oval 46">
            <a:extLst>
              <a:ext uri="{FF2B5EF4-FFF2-40B4-BE49-F238E27FC236}">
                <a16:creationId xmlns:a16="http://schemas.microsoft.com/office/drawing/2014/main" id="{9B130CEB-3D74-B647-BA6B-32F7D70FD354}"/>
              </a:ext>
            </a:extLst>
          </p:cNvPr>
          <p:cNvSpPr/>
          <p:nvPr userDrawn="1"/>
        </p:nvSpPr>
        <p:spPr>
          <a:xfrm>
            <a:off x="10792754" y="5249769"/>
            <a:ext cx="830997" cy="830997"/>
          </a:xfrm>
          <a:prstGeom prst="ellipse">
            <a:avLst/>
          </a:prstGeom>
          <a:solidFill>
            <a:srgbClr val="FFF07D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867054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истый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id="{A7FA04E4-3213-8F41-B068-4DC28144142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id="{938052A0-3DF0-DC47-B7E0-C20EF981C230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id="{8C6147F0-3CA1-264C-B2B2-F88597196943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62CDF50E-4D58-AF4A-ABFD-140AF88B3681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62171D1-2A5B-7A4A-9760-17CCE51B9802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3C71A0C3-CD3E-0748-98E5-6B2507CAB296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id="{9856D01B-EC9A-6047-B7FB-D47084AB3F5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83E23342-AC91-354A-9A28-A14FF7BADCD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id="{BB1CCE68-8F57-1A41-BC43-633D2EFC801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20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исты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5234703-C735-5D41-99C2-019C7EBECCF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82F59B5-E815-AE43-BAE2-FA594BB42C0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5310809" y="2643809"/>
            <a:ext cx="1570383" cy="1570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06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Icon&#10;&#10;Description automatically generated">
            <a:extLst>
              <a:ext uri="{FF2B5EF4-FFF2-40B4-BE49-F238E27FC236}">
                <a16:creationId xmlns:a16="http://schemas.microsoft.com/office/drawing/2014/main" id="{4A1436AC-5F96-2A4F-BFC7-B3442083EBE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11" name="Straight Connector 19">
            <a:extLst>
              <a:ext uri="{FF2B5EF4-FFF2-40B4-BE49-F238E27FC236}">
                <a16:creationId xmlns:a16="http://schemas.microsoft.com/office/drawing/2014/main" id="{067DD2ED-246D-7D41-B51F-FED98BF873FD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21">
            <a:extLst>
              <a:ext uri="{FF2B5EF4-FFF2-40B4-BE49-F238E27FC236}">
                <a16:creationId xmlns:a16="http://schemas.microsoft.com/office/drawing/2014/main" id="{68E8C250-D449-A743-8975-B5BFB04D9744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25">
            <a:extLst>
              <a:ext uri="{FF2B5EF4-FFF2-40B4-BE49-F238E27FC236}">
                <a16:creationId xmlns:a16="http://schemas.microsoft.com/office/drawing/2014/main" id="{DD1C71CA-B883-AF42-959D-BCA5690AAA4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4D3A12E-0E10-C441-81D2-C3C1EB6A053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9" name="Straight Connector 59">
            <a:extLst>
              <a:ext uri="{FF2B5EF4-FFF2-40B4-BE49-F238E27FC236}">
                <a16:creationId xmlns:a16="http://schemas.microsoft.com/office/drawing/2014/main" id="{3447008E-4F3B-FC4E-B96D-3927FAE1ED17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Рисунок 23">
            <a:extLst>
              <a:ext uri="{FF2B5EF4-FFF2-40B4-BE49-F238E27FC236}">
                <a16:creationId xmlns:a16="http://schemas.microsoft.com/office/drawing/2014/main" id="{61115A7A-23E5-E442-9551-F72F1CDA57B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684653" y="1447790"/>
            <a:ext cx="4325167" cy="4325107"/>
          </a:xfrm>
          <a:solidFill>
            <a:srgbClr val="D9D9D9"/>
          </a:solidFill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2800" dirty="0">
                <a:solidFill>
                  <a:schemeClr val="tx1"/>
                </a:solidFill>
                <a:latin typeface="HSE Sans" panose="02000000000000000000" pitchFamily="2" charset="0"/>
              </a:rPr>
              <a:t>Чтобы слайд не выглядел пустым, сюда можно поставить иллюстрацию или фотографию</a:t>
            </a:r>
            <a:endParaRPr lang="en-RU" sz="2800">
              <a:solidFill>
                <a:schemeClr val="tx1"/>
              </a:solidFill>
              <a:latin typeface="HSE Sans" panose="02000000000000000000" pitchFamily="2" charset="0"/>
            </a:endParaRPr>
          </a:p>
        </p:txBody>
      </p:sp>
      <p:sp>
        <p:nvSpPr>
          <p:cNvPr id="32" name="Заголовок 31">
            <a:extLst>
              <a:ext uri="{FF2B5EF4-FFF2-40B4-BE49-F238E27FC236}">
                <a16:creationId xmlns:a16="http://schemas.microsoft.com/office/drawing/2014/main" id="{9ED7AA97-D972-DF4F-B662-A65F2A544C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8" y="1447790"/>
            <a:ext cx="524556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36" name="Текст 35">
            <a:extLst>
              <a:ext uri="{FF2B5EF4-FFF2-40B4-BE49-F238E27FC236}">
                <a16:creationId xmlns:a16="http://schemas.microsoft.com/office/drawing/2014/main" id="{69E35E54-2B19-7441-876F-1C6A84F4F15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7" y="2379663"/>
            <a:ext cx="5245561" cy="3393234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lvl="0"/>
            <a:r>
              <a:rPr lang="ru-RU" dirty="0"/>
              <a:t>Небольшие куски текста (13</a:t>
            </a:r>
            <a:r>
              <a:rPr lang="en-US" dirty="0" err="1"/>
              <a:t>pt</a:t>
            </a:r>
            <a:r>
              <a:rPr lang="en-US" dirty="0"/>
              <a:t>) </a:t>
            </a:r>
            <a:r>
              <a:rPr lang="ru-RU" dirty="0"/>
              <a:t>можно набирать в одну колонку, но не делайте колонку на всю ширину экрана. 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 Если у вас есть свободное пространство и вы считаете, что текст одинок и ему нужна компания, то поставьте рядом небольшое изображение, которое иллюстрирует ваш текст или дополняет его.</a:t>
            </a:r>
          </a:p>
        </p:txBody>
      </p:sp>
      <p:sp>
        <p:nvSpPr>
          <p:cNvPr id="38" name="Текст 37">
            <a:extLst>
              <a:ext uri="{FF2B5EF4-FFF2-40B4-BE49-F238E27FC236}">
                <a16:creationId xmlns:a16="http://schemas.microsoft.com/office/drawing/2014/main" id="{7FB4A275-856E-364D-8AA4-2071AADC6AA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40" name="Текст 39">
            <a:extLst>
              <a:ext uri="{FF2B5EF4-FFF2-40B4-BE49-F238E27FC236}">
                <a16:creationId xmlns:a16="http://schemas.microsoft.com/office/drawing/2014/main" id="{58FBA0EA-8BE0-A643-B258-4E5C3446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41" name="Текст 39">
            <a:extLst>
              <a:ext uri="{FF2B5EF4-FFF2-40B4-BE49-F238E27FC236}">
                <a16:creationId xmlns:a16="http://schemas.microsoft.com/office/drawing/2014/main" id="{0BEC062F-1BEB-DE4C-B7EE-C552C9D45F1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287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FDC66DB8-29BC-5940-A721-40F10021456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DE27C859-478F-3648-8A9D-2C85DBDCAC09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58EA1144-CFD8-1D47-B430-7014F576043B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96EDC73C-5A3C-014E-8E52-04CAFCA9B20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5E88681-53A8-3B45-B80A-372EDFB53883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EDA7D8BF-DF37-704F-B77F-7E40752ACE25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5026DBD8-54A3-1446-9D3B-BA2B38460F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E8AA3569-5054-7D47-AB14-BCFB0440D0A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Заголовок 31">
            <a:extLst>
              <a:ext uri="{FF2B5EF4-FFF2-40B4-BE49-F238E27FC236}">
                <a16:creationId xmlns:a16="http://schemas.microsoft.com/office/drawing/2014/main" id="{76942483-EB13-0A4B-8060-DB65024C29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7" name="Текст 35">
            <a:extLst>
              <a:ext uri="{FF2B5EF4-FFF2-40B4-BE49-F238E27FC236}">
                <a16:creationId xmlns:a16="http://schemas.microsoft.com/office/drawing/2014/main" id="{66FAD63B-F743-0F47-BBE3-D7731766705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7" y="2379663"/>
            <a:ext cx="11057971" cy="3745092"/>
          </a:xfrm>
        </p:spPr>
        <p:txBody>
          <a:bodyPr lIns="0" tIns="0" rIns="0" numCol="3" spcCol="25200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300" dirty="0">
                <a:latin typeface="HSE Sans" panose="02000000000000000000" pitchFamily="2" charset="0"/>
              </a:rPr>
              <a:t>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</a:t>
            </a:r>
          </a:p>
        </p:txBody>
      </p:sp>
      <p:sp>
        <p:nvSpPr>
          <p:cNvPr id="18" name="Текст 39">
            <a:extLst>
              <a:ext uri="{FF2B5EF4-FFF2-40B4-BE49-F238E27FC236}">
                <a16:creationId xmlns:a16="http://schemas.microsoft.com/office/drawing/2014/main" id="{8A048480-30C9-044E-8C2E-0F67398FEE1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183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0E78CA68-7A0C-CF41-9AC6-A547FB9EC3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45DC512A-A23B-B24D-A1F6-6793976867CF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21F91649-DF0F-5F45-A43B-2CED9ACDD049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3137B760-1A50-1845-B7F2-1EF31C71C72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5ECCF8F-5855-7943-B503-5573887A534D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FB81B23D-CDD8-E64C-9887-3540F7EE1C4B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C2D710AE-3CBE-5940-A7EB-F96132E659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FCC5A33D-0A3C-F140-B745-367744A5F30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5">
            <a:extLst>
              <a:ext uri="{FF2B5EF4-FFF2-40B4-BE49-F238E27FC236}">
                <a16:creationId xmlns:a16="http://schemas.microsoft.com/office/drawing/2014/main" id="{5163BE0A-A745-414A-AF21-D968BD69D2D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lvl="0"/>
            <a:r>
              <a:rPr lang="ru-RU" dirty="0"/>
              <a:t>Небольшие куски текста (13</a:t>
            </a:r>
            <a:r>
              <a:rPr lang="en-US" dirty="0" err="1"/>
              <a:t>pt</a:t>
            </a:r>
            <a:r>
              <a:rPr lang="en-US" dirty="0"/>
              <a:t>) </a:t>
            </a:r>
            <a:r>
              <a:rPr lang="ru-RU" dirty="0"/>
              <a:t>можно набирать в одну колонку, но не делайте колонку на всю ширину экрана. 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 Если у вас есть свободное пространство и вы считаете, что текст одинок и ему нужна компания, то поставьте рядом небольшое изображение, которое иллюстрирует ваш текст или дополняет его.</a:t>
            </a: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B3D47CF6-5FC1-2346-8894-A7CC39063DE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3" name="Текст 22">
            <a:extLst>
              <a:ext uri="{FF2B5EF4-FFF2-40B4-BE49-F238E27FC236}">
                <a16:creationId xmlns:a16="http://schemas.microsoft.com/office/drawing/2014/main" id="{CD14B8F3-89C2-9F45-809E-D1EAF85AC56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59892" y="2379663"/>
            <a:ext cx="5383968" cy="3451794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3200" dirty="0">
                <a:solidFill>
                  <a:srgbClr val="102D69"/>
                </a:solidFill>
                <a:latin typeface="HSE Sans" panose="02000000000000000000" pitchFamily="2" charset="0"/>
              </a:rPr>
              <a:t>Небольшую фразу, с важной информацией, можно выделить, набрав ее более крупным кеглем, чем обычный  текст. Делать это часто не рекомендуется.</a:t>
            </a:r>
          </a:p>
          <a:p>
            <a:pPr lvl="0"/>
            <a:endParaRPr lang="ru-RU" dirty="0"/>
          </a:p>
        </p:txBody>
      </p:sp>
      <p:sp>
        <p:nvSpPr>
          <p:cNvPr id="24" name="Текст 39">
            <a:extLst>
              <a:ext uri="{FF2B5EF4-FFF2-40B4-BE49-F238E27FC236}">
                <a16:creationId xmlns:a16="http://schemas.microsoft.com/office/drawing/2014/main" id="{3BE4279A-8109-B244-B721-18F10C696B1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5" name="Заголовок 31">
            <a:extLst>
              <a:ext uri="{FF2B5EF4-FFF2-40B4-BE49-F238E27FC236}">
                <a16:creationId xmlns:a16="http://schemas.microsoft.com/office/drawing/2014/main" id="{B32DC3D4-97A5-3E4F-A29B-422D5E3129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795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9E89D752-CAC6-0943-9A3D-4C52DBF50CE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64D89E64-93BB-044D-B3D4-8F2679C5CA4C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D0C3B169-866D-C645-AF76-00F8C2A97E9B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FDDF48AB-D8AE-0E42-A544-8EA5B8744778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6DF89EC-1E7C-3B40-85F4-6D19A7D29AC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019D6862-BD52-734D-9E19-38C147CA2D29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A9BD5ADD-B3F2-C342-82F7-83683F040D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4F15CBC0-FC8B-744E-95A7-C9863CDC31B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Текст 39">
            <a:extLst>
              <a:ext uri="{FF2B5EF4-FFF2-40B4-BE49-F238E27FC236}">
                <a16:creationId xmlns:a16="http://schemas.microsoft.com/office/drawing/2014/main" id="{BC3B54AA-A0BD-E646-B3B7-C0E724D26D2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Заголовок 31">
            <a:extLst>
              <a:ext uri="{FF2B5EF4-FFF2-40B4-BE49-F238E27FC236}">
                <a16:creationId xmlns:a16="http://schemas.microsoft.com/office/drawing/2014/main" id="{B3F16318-C9C3-B948-A508-4BC53D0B77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9" y="1447790"/>
            <a:ext cx="432253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8" name="Текст 35">
            <a:extLst>
              <a:ext uri="{FF2B5EF4-FFF2-40B4-BE49-F238E27FC236}">
                <a16:creationId xmlns:a16="http://schemas.microsoft.com/office/drawing/2014/main" id="{23B3E5FB-BBCE-4149-AD9A-8CAB06CC9FC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  <p:sp>
        <p:nvSpPr>
          <p:cNvPr id="19" name="Текст 35">
            <a:extLst>
              <a:ext uri="{FF2B5EF4-FFF2-40B4-BE49-F238E27FC236}">
                <a16:creationId xmlns:a16="http://schemas.microsoft.com/office/drawing/2014/main" id="{658542D3-7E45-6E46-8039-27C4C43DD6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1" name="Диаграмма 7">
            <a:extLst>
              <a:ext uri="{FF2B5EF4-FFF2-40B4-BE49-F238E27FC236}">
                <a16:creationId xmlns:a16="http://schemas.microsoft.com/office/drawing/2014/main" id="{57965DCA-4776-7546-97FD-A69317A34CF2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272097" y="1447790"/>
            <a:ext cx="6371768" cy="4289457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11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id="{11D7C3EB-CCEB-E142-9753-8B2D75A0A80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id="{527C9F89-51CC-D243-9351-73AB081DB944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id="{F09EE119-6C80-E846-95F9-BB3907664128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6C0A681B-44BF-6A46-98D8-483EF13B9114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65A5D7C-EB12-9D4D-A99A-4B26C81B738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D4C3D74D-BE91-9547-ADCA-ACCE93C18789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id="{3E0AB43B-5E98-6042-A282-C61E0C5A37B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7388A8DF-D130-5445-A3F8-F96E1202BA1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id="{02CBC466-1703-7541-94E4-AC76F4E6D9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5812BF3C-1D24-3640-84D2-BFFCA525AE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1" name="Диаграмма 7">
            <a:extLst>
              <a:ext uri="{FF2B5EF4-FFF2-40B4-BE49-F238E27FC236}">
                <a16:creationId xmlns:a16="http://schemas.microsoft.com/office/drawing/2014/main" id="{BCBBDD44-9DC9-F74E-979F-120A7BBD4EE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272097" y="1447790"/>
            <a:ext cx="6371768" cy="4289457"/>
          </a:xfrm>
        </p:spPr>
        <p:txBody>
          <a:bodyPr/>
          <a:lstStyle/>
          <a:p>
            <a:endParaRPr lang="ru-RU"/>
          </a:p>
        </p:txBody>
      </p:sp>
      <p:sp>
        <p:nvSpPr>
          <p:cNvPr id="23" name="Текст 22">
            <a:extLst>
              <a:ext uri="{FF2B5EF4-FFF2-40B4-BE49-F238E27FC236}">
                <a16:creationId xmlns:a16="http://schemas.microsoft.com/office/drawing/2014/main" id="{7C68DF7B-E804-E44B-83DF-5DC36AF76F4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8" y="1447064"/>
            <a:ext cx="4322762" cy="703205"/>
          </a:xfrm>
        </p:spPr>
        <p:txBody>
          <a:bodyPr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графика. Обратите внимание, что название графика набирается меньшим кеглем, чем заголовок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 (16pt)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8" name="Текст 35">
            <a:extLst>
              <a:ext uri="{FF2B5EF4-FFF2-40B4-BE49-F238E27FC236}">
                <a16:creationId xmlns:a16="http://schemas.microsoft.com/office/drawing/2014/main" id="{89E931D8-2901-A54D-86EA-096E47B8188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889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ифры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Icon&#10;&#10;Description automatically generated">
            <a:extLst>
              <a:ext uri="{FF2B5EF4-FFF2-40B4-BE49-F238E27FC236}">
                <a16:creationId xmlns:a16="http://schemas.microsoft.com/office/drawing/2014/main" id="{E9A64721-E55E-8749-B29E-51DD8955936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7" name="Straight Connector 19">
            <a:extLst>
              <a:ext uri="{FF2B5EF4-FFF2-40B4-BE49-F238E27FC236}">
                <a16:creationId xmlns:a16="http://schemas.microsoft.com/office/drawing/2014/main" id="{B0C162B7-B84F-874A-960E-31F512518C6E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1">
            <a:extLst>
              <a:ext uri="{FF2B5EF4-FFF2-40B4-BE49-F238E27FC236}">
                <a16:creationId xmlns:a16="http://schemas.microsoft.com/office/drawing/2014/main" id="{1CB321BB-9FE3-294F-85D8-AA7DC75CA4AF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5">
            <a:extLst>
              <a:ext uri="{FF2B5EF4-FFF2-40B4-BE49-F238E27FC236}">
                <a16:creationId xmlns:a16="http://schemas.microsoft.com/office/drawing/2014/main" id="{0A610A45-8712-8A45-AFB3-931CF468EC32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0460EF6-ECAD-8941-8132-1B3E005D606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1" name="Straight Connector 59">
            <a:extLst>
              <a:ext uri="{FF2B5EF4-FFF2-40B4-BE49-F238E27FC236}">
                <a16:creationId xmlns:a16="http://schemas.microsoft.com/office/drawing/2014/main" id="{41AE56A2-5FAA-FD44-AE1A-338E1E304184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Текст 37">
            <a:extLst>
              <a:ext uri="{FF2B5EF4-FFF2-40B4-BE49-F238E27FC236}">
                <a16:creationId xmlns:a16="http://schemas.microsoft.com/office/drawing/2014/main" id="{D9986185-6D5E-FD48-A5CA-AF2D5B58A3E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3" name="Текст 39">
            <a:extLst>
              <a:ext uri="{FF2B5EF4-FFF2-40B4-BE49-F238E27FC236}">
                <a16:creationId xmlns:a16="http://schemas.microsoft.com/office/drawing/2014/main" id="{5DBFD327-E3A8-944A-AABF-7D813AD0F13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D206FCE0-05C3-2C45-A7D6-1FC287C017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Заголовок 31">
            <a:extLst>
              <a:ext uri="{FF2B5EF4-FFF2-40B4-BE49-F238E27FC236}">
                <a16:creationId xmlns:a16="http://schemas.microsoft.com/office/drawing/2014/main" id="{3B28B62E-5EE9-834C-9BB6-BD66079B81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4" name="Текст 35">
            <a:extLst>
              <a:ext uri="{FF2B5EF4-FFF2-40B4-BE49-F238E27FC236}">
                <a16:creationId xmlns:a16="http://schemas.microsoft.com/office/drawing/2014/main" id="{621215DE-C1FD-2B4C-B236-AF679CF906B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5076" y="4103994"/>
            <a:ext cx="2758143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5" name="Текст 35">
            <a:extLst>
              <a:ext uri="{FF2B5EF4-FFF2-40B4-BE49-F238E27FC236}">
                <a16:creationId xmlns:a16="http://schemas.microsoft.com/office/drawing/2014/main" id="{8BC2F90D-0CE0-574C-A7C1-EAA3E6F1AB5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047007" y="4103994"/>
            <a:ext cx="2757612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6" name="Текст 35">
            <a:extLst>
              <a:ext uri="{FF2B5EF4-FFF2-40B4-BE49-F238E27FC236}">
                <a16:creationId xmlns:a16="http://schemas.microsoft.com/office/drawing/2014/main" id="{239E188B-2696-8A48-9F8A-36223EEF61E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18938" y="4103994"/>
            <a:ext cx="2757612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8" name="Текст 27">
            <a:extLst>
              <a:ext uri="{FF2B5EF4-FFF2-40B4-BE49-F238E27FC236}">
                <a16:creationId xmlns:a16="http://schemas.microsoft.com/office/drawing/2014/main" id="{379BF4C6-F899-294C-B88E-8363AFBEEC2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5076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152</a:t>
            </a:r>
            <a:endParaRPr lang="ru-RU" dirty="0"/>
          </a:p>
        </p:txBody>
      </p:sp>
      <p:sp>
        <p:nvSpPr>
          <p:cNvPr id="29" name="Текст 27">
            <a:extLst>
              <a:ext uri="{FF2B5EF4-FFF2-40B4-BE49-F238E27FC236}">
                <a16:creationId xmlns:a16="http://schemas.microsoft.com/office/drawing/2014/main" id="{DE7F352B-F6D9-B545-A835-443A55956E7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047007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95</a:t>
            </a:r>
            <a:endParaRPr lang="ru-RU" dirty="0"/>
          </a:p>
        </p:txBody>
      </p:sp>
      <p:sp>
        <p:nvSpPr>
          <p:cNvPr id="30" name="Текст 27">
            <a:extLst>
              <a:ext uri="{FF2B5EF4-FFF2-40B4-BE49-F238E27FC236}">
                <a16:creationId xmlns:a16="http://schemas.microsoft.com/office/drawing/2014/main" id="{D1D5AF9F-C1B0-7842-8789-1DB8963D981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518938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284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7052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C5425806-16DD-844E-927C-26E7143A9ED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6" name="Straight Connector 19">
            <a:extLst>
              <a:ext uri="{FF2B5EF4-FFF2-40B4-BE49-F238E27FC236}">
                <a16:creationId xmlns:a16="http://schemas.microsoft.com/office/drawing/2014/main" id="{479746FF-3282-DF46-9D7C-D80431604A55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21">
            <a:extLst>
              <a:ext uri="{FF2B5EF4-FFF2-40B4-BE49-F238E27FC236}">
                <a16:creationId xmlns:a16="http://schemas.microsoft.com/office/drawing/2014/main" id="{51B44297-B0E7-D74D-B291-D39A0D468B42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5">
            <a:extLst>
              <a:ext uri="{FF2B5EF4-FFF2-40B4-BE49-F238E27FC236}">
                <a16:creationId xmlns:a16="http://schemas.microsoft.com/office/drawing/2014/main" id="{0EA4A057-F0CB-E04F-B472-4A1ABFB64C66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64502F5-56EE-354B-A3B1-E79F8B005172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0" name="Straight Connector 59">
            <a:extLst>
              <a:ext uri="{FF2B5EF4-FFF2-40B4-BE49-F238E27FC236}">
                <a16:creationId xmlns:a16="http://schemas.microsoft.com/office/drawing/2014/main" id="{A80E0956-5C10-CC40-A426-CBD2E0C4158E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Текст 37">
            <a:extLst>
              <a:ext uri="{FF2B5EF4-FFF2-40B4-BE49-F238E27FC236}">
                <a16:creationId xmlns:a16="http://schemas.microsoft.com/office/drawing/2014/main" id="{6EC59AAD-5962-8D49-BF4D-7DA5D573073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2" name="Текст 39">
            <a:extLst>
              <a:ext uri="{FF2B5EF4-FFF2-40B4-BE49-F238E27FC236}">
                <a16:creationId xmlns:a16="http://schemas.microsoft.com/office/drawing/2014/main" id="{49041ACC-EEF4-D34B-A7DE-87B1AF2ED38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BF93B2CC-81A4-0943-AF6C-C8657679299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22">
            <a:extLst>
              <a:ext uri="{FF2B5EF4-FFF2-40B4-BE49-F238E27FC236}">
                <a16:creationId xmlns:a16="http://schemas.microsoft.com/office/drawing/2014/main" id="{51340CB4-0355-3640-A212-F684523CDCC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7" y="1447065"/>
            <a:ext cx="11058065" cy="307778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таблицы. Обратите внимание, что название графика набирается меньшим кеглем, чем заголовок (16</a:t>
            </a:r>
            <a:r>
              <a:rPr lang="en-GB" sz="16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id="{8C6F2EA4-CEDC-324C-9C06-8713118041E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788" y="5739189"/>
            <a:ext cx="6824303" cy="703205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00" b="0" dirty="0">
                <a:ln>
                  <a:noFill/>
                </a:ln>
                <a:latin typeface="HSE Sans" panose="02000000000000000000" pitchFamily="2" charset="0"/>
              </a:rPr>
              <a:t>Мы рекомендуем очень аккуратно использовать жирное начертание, старайтесь выделять жирным самое важное. </a:t>
            </a:r>
            <a:r>
              <a:rPr lang="ru-RU" sz="1300" dirty="0">
                <a:latin typeface="HSE Sans" panose="02000000000000000000" pitchFamily="2" charset="0"/>
              </a:rPr>
              <a:t>Также старайтесь не использовать выделение жирным начертанием вместе с заливкой ячеек каким-либо цветом, достаточно и одного акцента.</a:t>
            </a:r>
            <a:endParaRPr lang="en-RU" sz="1300" b="0">
              <a:ln>
                <a:noFill/>
              </a:ln>
              <a:latin typeface="HSE Sans" panose="02000000000000000000" pitchFamily="2" charset="0"/>
            </a:endParaRPr>
          </a:p>
        </p:txBody>
      </p:sp>
      <p:sp>
        <p:nvSpPr>
          <p:cNvPr id="19" name="Таблица 18">
            <a:extLst>
              <a:ext uri="{FF2B5EF4-FFF2-40B4-BE49-F238E27FC236}">
                <a16:creationId xmlns:a16="http://schemas.microsoft.com/office/drawing/2014/main" id="{7B291085-A9B9-D842-B1A7-96258FAF012C}"/>
              </a:ext>
            </a:extLst>
          </p:cNvPr>
          <p:cNvSpPr>
            <a:spLocks noGrp="1"/>
          </p:cNvSpPr>
          <p:nvPr>
            <p:ph type="tbl" sz="quarter" idx="19"/>
          </p:nvPr>
        </p:nvSpPr>
        <p:spPr>
          <a:xfrm>
            <a:off x="585787" y="1984076"/>
            <a:ext cx="11058527" cy="3519576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160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id="{259ABC72-D738-1143-BF2A-D85AE9A4F73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id="{237A1E42-2FC3-8841-8C41-992C5BC2368D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id="{47503EA0-3883-E24D-9EB8-7B6175182929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E0144DF2-9891-324D-B34E-AFA025FBCBF9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33F65D6-1072-F140-B6A5-758D7B595A92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5F1F09D4-22FA-7B4B-9488-F8FDDCC2D447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id="{44D0326E-FD7A-3541-A998-62A1C30E27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279CCCA0-F959-5245-8321-106D3C5E837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id="{8B839C6B-8494-8841-9714-4C8F710F840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8" name="Текст 22">
            <a:extLst>
              <a:ext uri="{FF2B5EF4-FFF2-40B4-BE49-F238E27FC236}">
                <a16:creationId xmlns:a16="http://schemas.microsoft.com/office/drawing/2014/main" id="{4D940599-2B77-CE47-91E6-CDB51ADE18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7" y="1447064"/>
            <a:ext cx="7617877" cy="537011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таблицы. Обратите внимание, что название графика набирается меньшим кеглем, чем заголовок (16</a:t>
            </a:r>
            <a:r>
              <a:rPr lang="en-GB" sz="16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9" name="Текст 16">
            <a:extLst>
              <a:ext uri="{FF2B5EF4-FFF2-40B4-BE49-F238E27FC236}">
                <a16:creationId xmlns:a16="http://schemas.microsoft.com/office/drawing/2014/main" id="{A7333712-9DED-4F4B-B209-2F13075EDB3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788" y="5739189"/>
            <a:ext cx="6824303" cy="703205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00" b="0" dirty="0">
                <a:ln>
                  <a:noFill/>
                </a:ln>
                <a:latin typeface="HSE Sans" panose="02000000000000000000" pitchFamily="2" charset="0"/>
              </a:rPr>
              <a:t>Мы рекомендуем очень аккуратно использовать жирное начертание, старайтесь выделять жирным самое важное. </a:t>
            </a:r>
            <a:r>
              <a:rPr lang="ru-RU" sz="1300" dirty="0">
                <a:latin typeface="HSE Sans" panose="02000000000000000000" pitchFamily="2" charset="0"/>
              </a:rPr>
              <a:t>Также старайтесь не использовать выделение жирным начертанием вместе с заливкой ячеек каким-либо цветом, достаточно и одного акцента.</a:t>
            </a:r>
            <a:endParaRPr lang="en-RU" sz="1300" b="0">
              <a:ln>
                <a:noFill/>
              </a:ln>
              <a:latin typeface="HSE Sans" panose="02000000000000000000" pitchFamily="2" charset="0"/>
            </a:endParaRPr>
          </a:p>
        </p:txBody>
      </p:sp>
      <p:sp>
        <p:nvSpPr>
          <p:cNvPr id="20" name="Таблица 18">
            <a:extLst>
              <a:ext uri="{FF2B5EF4-FFF2-40B4-BE49-F238E27FC236}">
                <a16:creationId xmlns:a16="http://schemas.microsoft.com/office/drawing/2014/main" id="{DD467C42-8209-B740-8419-DBB6A6F7D5EE}"/>
              </a:ext>
            </a:extLst>
          </p:cNvPr>
          <p:cNvSpPr>
            <a:spLocks noGrp="1"/>
          </p:cNvSpPr>
          <p:nvPr>
            <p:ph type="tbl" sz="quarter" idx="19"/>
          </p:nvPr>
        </p:nvSpPr>
        <p:spPr>
          <a:xfrm>
            <a:off x="585787" y="2208362"/>
            <a:ext cx="7617895" cy="3295290"/>
          </a:xfrm>
        </p:spPr>
        <p:txBody>
          <a:bodyPr/>
          <a:lstStyle/>
          <a:p>
            <a:endParaRPr lang="ru-RU"/>
          </a:p>
        </p:txBody>
      </p:sp>
      <p:sp>
        <p:nvSpPr>
          <p:cNvPr id="21" name="Текст 35">
            <a:extLst>
              <a:ext uri="{FF2B5EF4-FFF2-40B4-BE49-F238E27FC236}">
                <a16:creationId xmlns:a16="http://schemas.microsoft.com/office/drawing/2014/main" id="{B4309850-76EA-224C-A9E2-B6BBDBF99DE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686807" y="2208363"/>
            <a:ext cx="2930666" cy="2570672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7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3F8FDE-7383-E947-8568-FF6B7A776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8E6541-45CA-8B42-98B4-D42737B85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0645B-C5D9-8544-BBF2-E4A13F8E40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63DFB-8595-A44B-9F09-A50FA310E559}" type="datetimeFigureOut">
              <a:rPr lang="en-RU" smtClean="0"/>
              <a:t>11/12/2024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52289-7F57-544F-95EE-F8B2E10627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C5F56-F795-5643-ABE3-DDED21869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0F133-126C-5944-A0E4-6A9616EDC0DA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578506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4" r:id="rId7"/>
    <p:sldLayoutId id="2147483655" r:id="rId8"/>
    <p:sldLayoutId id="2147483656" r:id="rId9"/>
    <p:sldLayoutId id="2147483658" r:id="rId10"/>
    <p:sldLayoutId id="2147483657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D95C0D-D7DC-EF40-9E45-F5F0A481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Атомистическое моделирование динамики </a:t>
            </a:r>
            <a:r>
              <a:rPr lang="ru-RU" dirty="0" err="1" smtClean="0"/>
              <a:t>фотовозбуждённых</a:t>
            </a:r>
            <a:r>
              <a:rPr lang="ru-RU" dirty="0" smtClean="0"/>
              <a:t> состояний в новых материалах для солнечной энергетики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B85EA7E-BEC4-B745-B2A8-D4E4AFC614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 smtClean="0"/>
              <a:t>Департамент электронной инженерии</a:t>
            </a:r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B8D49EC-434A-5443-AC3F-85F01995E63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6FAE0FA-3CAF-BA4B-8F9F-5FEF3C2F3CC6}"/>
              </a:ext>
            </a:extLst>
          </p:cNvPr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44AFB2BF-A7AB-5648-ADCD-2A7F1BD358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325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97" y="1447790"/>
            <a:ext cx="11046469" cy="3753797"/>
          </a:xfrm>
        </p:spPr>
        <p:txBody>
          <a:bodyPr>
            <a:normAutofit/>
          </a:bodyPr>
          <a:lstStyle/>
          <a:p>
            <a:r>
              <a:rPr lang="ru-RU" dirty="0"/>
              <a:t>Цель р</a:t>
            </a:r>
            <a:r>
              <a:rPr lang="ru-RU" dirty="0"/>
              <a:t>аботы: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Исследование </a:t>
            </a:r>
            <a:r>
              <a:rPr lang="ru-RU" dirty="0"/>
              <a:t>динамики позиций и траекторий движения ионов в кристалле перовскита CsPbBr3.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Задачи </a:t>
            </a:r>
            <a:br>
              <a:rPr lang="ru-RU" dirty="0" smtClean="0"/>
            </a:br>
            <a:r>
              <a:rPr lang="ru-RU" dirty="0" smtClean="0"/>
              <a:t>1</a:t>
            </a:r>
            <a:r>
              <a:rPr lang="ru-RU" dirty="0"/>
              <a:t>) Анализ траекторий ионов, полученных методом молекулярной динамики, при помощи </a:t>
            </a:r>
            <a:r>
              <a:rPr lang="ru-RU" dirty="0" smtClean="0"/>
              <a:t>разработанных скриптов на языке </a:t>
            </a:r>
            <a:r>
              <a:rPr lang="ru-RU" dirty="0" err="1"/>
              <a:t>Python</a:t>
            </a:r>
            <a:r>
              <a:rPr lang="ru-RU" dirty="0"/>
              <a:t>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</a:t>
            </a:r>
            <a:r>
              <a:rPr lang="ru-RU" dirty="0"/>
              <a:t>) Извлечение информации о положении ионов и расчет смещения ионов.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3</a:t>
            </a:r>
            <a:r>
              <a:rPr lang="ru-RU" dirty="0"/>
              <a:t>) Анализ смещений и путей миграции ионов в </a:t>
            </a:r>
            <a:r>
              <a:rPr lang="ru-RU" dirty="0" err="1"/>
              <a:t>межзёренной</a:t>
            </a:r>
            <a:r>
              <a:rPr lang="ru-RU" dirty="0"/>
              <a:t> области кристалла перовскита CsPbBr3.</a:t>
            </a:r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3577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Анализ траектории движения ионов</a:t>
            </a:r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ru-RU" sz="1400" dirty="0"/>
              <a:t>Зависимость среднеквадратичного смещения, рассчитанного для всех атомов, от времени. Вставка – MSD по оси X во временном промежутке от 0 до 150 </a:t>
            </a:r>
            <a:r>
              <a:rPr lang="ru-RU" sz="1400" dirty="0" err="1"/>
              <a:t>пс</a:t>
            </a:r>
            <a:r>
              <a:rPr lang="ru-RU" sz="1400" dirty="0" smtClean="0"/>
              <a:t>.</a:t>
            </a:r>
          </a:p>
          <a:p>
            <a:endParaRPr lang="ru-RU" sz="1400" dirty="0"/>
          </a:p>
          <a:p>
            <a:r>
              <a:rPr lang="ru-RU" sz="1400" dirty="0"/>
              <a:t>Среднеквадратичное смещение рассчитывается относительно начального положения, что дает возможность говорить о том, на сколько далеко от своего начального положения «убежал» атом.</a:t>
            </a:r>
            <a:endParaRPr lang="ru-RU" sz="1400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0969" y="1447790"/>
            <a:ext cx="4821575" cy="4473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670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Анализ траектории движения ионов</a:t>
            </a:r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ru-RU" sz="1400" dirty="0"/>
              <a:t>Зависимость трехмерного среднеквадратичного смещения от времени для каждого типа атомов. Вертикальная линия – момент времени, когда структура считается стабильной.</a:t>
            </a:r>
            <a:endParaRPr lang="ru-RU" sz="1400" dirty="0"/>
          </a:p>
          <a:p>
            <a:r>
              <a:rPr lang="ru-RU" sz="1400" dirty="0"/>
              <a:t>наблюдается плавный рост MSD для каждого типа атомов, что говорит о процессе стабилизации, который заканчивается в 2500 </a:t>
            </a:r>
            <a:r>
              <a:rPr lang="ru-RU" sz="1400" dirty="0" err="1" smtClean="0"/>
              <a:t>пс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9892" y="1447790"/>
            <a:ext cx="4496427" cy="3639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050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Анализ траектории движения ионов</a:t>
            </a:r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ru-RU" sz="1400" dirty="0"/>
              <a:t>Максимальное смещение на все временном промежутке для каждого атома </a:t>
            </a:r>
            <a:r>
              <a:rPr lang="ru-RU" sz="1400" dirty="0" err="1"/>
              <a:t>Br</a:t>
            </a:r>
            <a:r>
              <a:rPr lang="ru-RU" sz="1400" dirty="0"/>
              <a:t> от конечного положения атома по оси Z</a:t>
            </a:r>
            <a:r>
              <a:rPr lang="ru-RU" sz="1400" dirty="0" smtClean="0"/>
              <a:t>.</a:t>
            </a:r>
          </a:p>
          <a:p>
            <a:endParaRPr lang="ru-RU" sz="1400" dirty="0"/>
          </a:p>
          <a:p>
            <a:r>
              <a:rPr lang="ru-RU" sz="1400" dirty="0" smtClean="0"/>
              <a:t>Результаты получены при помощи алгоритма </a:t>
            </a:r>
            <a:r>
              <a:rPr lang="ru-RU" sz="1400" dirty="0"/>
              <a:t>пробежки вдоль массива с данными о перемещениях атомов и маркировки максимальных смещений для дальнейшего построения зависимости от конечного положения атомов</a:t>
            </a:r>
            <a:endParaRPr lang="ru-RU" sz="1400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509444"/>
            <a:ext cx="5201376" cy="383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52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Анализ траектории движения ионов</a:t>
            </a:r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ru-RU" sz="1400" dirty="0"/>
              <a:t>Зависимость наклона аппроксимирующих прямых для MSD при разных значениях среза. Желтая линия – полином 3 степени. Красная линия – линейная аппроксимация значения после среза = 11. </a:t>
            </a:r>
            <a:endParaRPr lang="ru-RU" sz="1400" dirty="0" smtClean="0"/>
          </a:p>
          <a:p>
            <a:endParaRPr lang="ru-RU" sz="1400" dirty="0"/>
          </a:p>
          <a:p>
            <a:r>
              <a:rPr lang="ru-RU" sz="1400" dirty="0"/>
              <a:t>атомы </a:t>
            </a:r>
            <a:r>
              <a:rPr lang="ru-RU" sz="1400" dirty="0" err="1"/>
              <a:t>Br</a:t>
            </a:r>
            <a:r>
              <a:rPr lang="ru-RU" sz="1400" dirty="0"/>
              <a:t> преимущественно обладающие высокими подвижностями группируются вдоль </a:t>
            </a:r>
            <a:r>
              <a:rPr lang="ru-RU" sz="1400" dirty="0" err="1"/>
              <a:t>межзеренной</a:t>
            </a:r>
            <a:r>
              <a:rPr lang="ru-RU" sz="1400" dirty="0"/>
              <a:t> границы, что горит о возможном факте движения данных атомов вдоль данной границы. хорошо различимы отличия между высокоподвижными и малоподвижными атомами, однако отделить их друг от друга графически невозможно</a:t>
            </a:r>
            <a:endParaRPr lang="ru-RU" sz="1400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6350" y="1547550"/>
            <a:ext cx="5171322" cy="4143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139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97" y="1447790"/>
            <a:ext cx="11046469" cy="3753797"/>
          </a:xfrm>
        </p:spPr>
        <p:txBody>
          <a:bodyPr>
            <a:normAutofit/>
          </a:bodyPr>
          <a:lstStyle/>
          <a:p>
            <a:r>
              <a:rPr lang="ru-RU" dirty="0" smtClean="0"/>
              <a:t>Результаты </a:t>
            </a:r>
            <a:r>
              <a:rPr lang="ru-RU" dirty="0"/>
              <a:t>р</a:t>
            </a:r>
            <a:r>
              <a:rPr lang="ru-RU" dirty="0"/>
              <a:t>аботы:</a:t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При </a:t>
            </a:r>
            <a:r>
              <a:rPr lang="ru-RU" dirty="0"/>
              <a:t>помощи </a:t>
            </a:r>
            <a:r>
              <a:rPr lang="ru-RU" dirty="0" smtClean="0"/>
              <a:t>разработанных </a:t>
            </a:r>
            <a:r>
              <a:rPr lang="ru-RU" dirty="0"/>
              <a:t>скриптов </a:t>
            </a:r>
            <a:r>
              <a:rPr lang="ru-RU" dirty="0" smtClean="0"/>
              <a:t>на языке </a:t>
            </a:r>
            <a:r>
              <a:rPr lang="ru-RU" dirty="0" err="1"/>
              <a:t>Python</a:t>
            </a:r>
            <a:r>
              <a:rPr lang="ru-RU" dirty="0"/>
              <a:t> </a:t>
            </a:r>
            <a:r>
              <a:rPr lang="ru-RU" dirty="0" smtClean="0"/>
              <a:t>был проведен анализ </a:t>
            </a:r>
            <a:r>
              <a:rPr lang="ru-RU" dirty="0"/>
              <a:t>траекторий ионов, полученных методом молекулярной </a:t>
            </a:r>
            <a:r>
              <a:rPr lang="ru-RU" dirty="0" smtClean="0"/>
              <a:t>динамики. </a:t>
            </a:r>
            <a:r>
              <a:rPr lang="ru-RU" dirty="0"/>
              <a:t>Также с помощью данных скриптов было проведено извлечение информации о положении ионов и расчет смещения ионов, а также анализ смещений и путей миграции ионов в </a:t>
            </a:r>
            <a:r>
              <a:rPr lang="ru-RU" dirty="0" err="1"/>
              <a:t>межзёренной</a:t>
            </a:r>
            <a:r>
              <a:rPr lang="ru-RU" dirty="0"/>
              <a:t> области кристалла перовскита CsPbBr3. Полученные результаты </a:t>
            </a:r>
            <a:r>
              <a:rPr lang="ru-RU" dirty="0" smtClean="0"/>
              <a:t>подтверждают </a:t>
            </a:r>
            <a:r>
              <a:rPr lang="ru-RU" dirty="0"/>
              <a:t>миграцию атомов </a:t>
            </a:r>
            <a:r>
              <a:rPr lang="ru-RU" dirty="0" err="1"/>
              <a:t>Br</a:t>
            </a:r>
            <a:r>
              <a:rPr lang="ru-RU" dirty="0"/>
              <a:t> вдоль </a:t>
            </a:r>
            <a:r>
              <a:rPr lang="ru-RU" dirty="0" err="1" smtClean="0"/>
              <a:t>межзёренной</a:t>
            </a:r>
            <a:r>
              <a:rPr lang="ru-RU" dirty="0" smtClean="0"/>
              <a:t> </a:t>
            </a:r>
            <a:r>
              <a:rPr lang="ru-RU" dirty="0"/>
              <a:t>границы, а также позволяют получить параметр разделения высокоподвижных атомов </a:t>
            </a:r>
            <a:r>
              <a:rPr lang="ru-RU" dirty="0" err="1"/>
              <a:t>Br</a:t>
            </a:r>
            <a:r>
              <a:rPr lang="ru-RU" dirty="0"/>
              <a:t> от малоподвижных. </a:t>
            </a:r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742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2161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Пользовательские 1">
      <a:dk1>
        <a:srgbClr val="0F2C68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000" dirty="0">
            <a:latin typeface="HSE Sans" panose="02000000000000000000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A9C74E6E830D74E9B0FDDB4017A5417" ma:contentTypeVersion="13" ma:contentTypeDescription="Создание документа." ma:contentTypeScope="" ma:versionID="d4e423622451d608a8a05f4da7a1e1a2">
  <xsd:schema xmlns:xsd="http://www.w3.org/2001/XMLSchema" xmlns:xs="http://www.w3.org/2001/XMLSchema" xmlns:p="http://schemas.microsoft.com/office/2006/metadata/properties" xmlns:ns2="9875bd71-cde8-496c-a136-433f55d5e6d0" xmlns:ns3="e96afe77-3acb-4328-97fc-408e1bde3ecd" targetNamespace="http://schemas.microsoft.com/office/2006/metadata/properties" ma:root="true" ma:fieldsID="4831203c63c08b9f52ea6d3ee0d7a96e" ns2:_="" ns3:_="">
    <xsd:import namespace="9875bd71-cde8-496c-a136-433f55d5e6d0"/>
    <xsd:import namespace="e96afe77-3acb-4328-97fc-408e1bde3e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75bd71-cde8-496c-a136-433f55d5e6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6afe77-3acb-4328-97fc-408e1bde3ec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Совместно с подробностями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33DAF31-D8A6-49A0-9A5D-8B2EA5B1C511}">
  <ds:schemaRefs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dcmitype/"/>
    <ds:schemaRef ds:uri="e96afe77-3acb-4328-97fc-408e1bde3ecd"/>
    <ds:schemaRef ds:uri="http://schemas.microsoft.com/office/2006/metadata/properties"/>
    <ds:schemaRef ds:uri="http://purl.org/dc/terms/"/>
    <ds:schemaRef ds:uri="http://www.w3.org/XML/1998/namespace"/>
    <ds:schemaRef ds:uri="http://schemas.openxmlformats.org/package/2006/metadata/core-properties"/>
    <ds:schemaRef ds:uri="9875bd71-cde8-496c-a136-433f55d5e6d0"/>
  </ds:schemaRefs>
</ds:datastoreItem>
</file>

<file path=customXml/itemProps2.xml><?xml version="1.0" encoding="utf-8"?>
<ds:datastoreItem xmlns:ds="http://schemas.openxmlformats.org/officeDocument/2006/customXml" ds:itemID="{4D4651DD-DCCC-4759-B2F6-7F520BDCC2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75bd71-cde8-496c-a136-433f55d5e6d0"/>
    <ds:schemaRef ds:uri="e96afe77-3acb-4328-97fc-408e1bde3e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34386AA-1848-4C75-B336-1053927CB0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383</Words>
  <Application>Microsoft Office PowerPoint</Application>
  <PresentationFormat>Широкоэкранный</PresentationFormat>
  <Paragraphs>19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HSE Sans</vt:lpstr>
      <vt:lpstr>Office Theme</vt:lpstr>
      <vt:lpstr>Атомистическое моделирование динамики фотовозбуждённых состояний в новых материалах для солнечной энергетики</vt:lpstr>
      <vt:lpstr>Цель работы: Исследование динамики позиций и траекторий движения ионов в кристалле перовскита CsPbBr3.   Задачи  1) Анализ траекторий ионов, полученных методом молекулярной динамики, при помощи разработанных скриптов на языке Python.  2) Извлечение информации о положении ионов и расчет смещения ионов.  3) Анализ смещений и путей миграции ионов в межзёренной области кристалла перовскита CsPbBr3.</vt:lpstr>
      <vt:lpstr>Анализ траектории движения ионов</vt:lpstr>
      <vt:lpstr>Анализ траектории движения ионов</vt:lpstr>
      <vt:lpstr>Анализ траектории движения ионов</vt:lpstr>
      <vt:lpstr>Анализ траектории движения ионов</vt:lpstr>
      <vt:lpstr>Результаты работы:  При помощи разработанных скриптов на языке Python был проведен анализ траекторий ионов, полученных методом молекулярной динамики. Также с помощью данных скриптов было проведено извлечение информации о положении ионов и расчет смещения ионов, а также анализ смещений и путей миграции ионов в межзёренной области кристалла перовскита CsPbBr3. Полученные результаты подтверждают миграцию атомов Br вдоль межзёренной границы, а также позволяют получить параметр разделения высокоподвижных атомов Br от малоподвижных.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Кутьков Юрий Юрьевич</dc:creator>
  <cp:lastModifiedBy>Пашковская Валерия Дмитриевна</cp:lastModifiedBy>
  <cp:revision>18</cp:revision>
  <cp:lastPrinted>2021-11-11T13:08:42Z</cp:lastPrinted>
  <dcterms:created xsi:type="dcterms:W3CDTF">2021-11-11T08:52:47Z</dcterms:created>
  <dcterms:modified xsi:type="dcterms:W3CDTF">2024-11-12T17:05:29Z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0x0101002A9C74E6E830D74E9B0FDDB4017A5417</vt:lpwstr>
  </property>
</Properties>
</file>