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2" r:id="rId2"/>
    <p:sldId id="1431" r:id="rId3"/>
    <p:sldId id="511" r:id="rId4"/>
    <p:sldId id="299" r:id="rId5"/>
    <p:sldId id="271" r:id="rId6"/>
    <p:sldId id="1430" r:id="rId7"/>
    <p:sldId id="1406" r:id="rId8"/>
    <p:sldId id="667" r:id="rId9"/>
    <p:sldId id="1429" r:id="rId10"/>
    <p:sldId id="1428" r:id="rId11"/>
    <p:sldId id="257" r:id="rId12"/>
    <p:sldId id="264" r:id="rId13"/>
    <p:sldId id="1412" r:id="rId14"/>
    <p:sldId id="1414" r:id="rId15"/>
    <p:sldId id="1425" r:id="rId16"/>
    <p:sldId id="1415" r:id="rId17"/>
    <p:sldId id="1413" r:id="rId18"/>
    <p:sldId id="1411" r:id="rId19"/>
    <p:sldId id="668" r:id="rId20"/>
    <p:sldId id="1426" r:id="rId21"/>
    <p:sldId id="1419" r:id="rId22"/>
    <p:sldId id="1423" r:id="rId23"/>
    <p:sldId id="1432" r:id="rId24"/>
    <p:sldId id="1433" r:id="rId25"/>
    <p:sldId id="1427" r:id="rId26"/>
    <p:sldId id="256" r:id="rId27"/>
    <p:sldId id="272" r:id="rId2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54" autoAdjust="0"/>
    <p:restoredTop sz="86353" autoAdjust="0"/>
  </p:normalViewPr>
  <p:slideViewPr>
    <p:cSldViewPr snapToGrid="0">
      <p:cViewPr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64" y="3046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7AC68-5873-4311-8C9C-5E2BE3A4E1EF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76E0F-94C3-43C7-B1A8-7C22808D22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4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FE11-C0A8-3C45-B216-9B10AAFAA5D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378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sz="1200" dirty="0"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More than 350 research institutes, universities, large and small commercial companies worldwide use our products</a:t>
            </a:r>
            <a:endParaRPr lang="ru-RU" altLang="en-US" sz="1200" dirty="0">
              <a:latin typeface="Roboto" panose="0200000000000000000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Roboto" panose="02000000000000000000"/>
                <a:cs typeface="Times New Roman" panose="02020603050405020304" pitchFamily="18" charset="0"/>
              </a:rPr>
              <a:t>Наши продукты используются</a:t>
            </a:r>
            <a:r>
              <a:rPr lang="ru-RU" sz="1200" baseline="0" dirty="0">
                <a:latin typeface="Roboto" panose="02000000000000000000"/>
                <a:cs typeface="Times New Roman" panose="02020603050405020304" pitchFamily="18" charset="0"/>
              </a:rPr>
              <a:t> более чем … по всему миру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C624B-89D2-4EF2-AA2F-2EA3A4B95A4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FFD48-5BA9-48D0-A244-434D9953EC5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892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671F75-4835-4DEC-15D4-33C8C9040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AA8BEF9-CBD6-BBEC-F3D0-E2E4CB2BB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682DDA-93F1-06AB-AF85-19EA8743D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A151-A6CF-4AC1-AA19-E5779F8172CE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A87E27-3CE2-2A60-CE91-62ADB5C28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522912-4CCA-1972-C647-75F0E0D3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83778-DFC8-4B26-B017-71B77BA474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14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6E08CA-7EFA-8CCE-0385-567FB7B5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9ABCBF7-1BB7-04CC-55A3-4C714810F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92973B-CBBE-4487-DFC2-2DCBC6670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A151-A6CF-4AC1-AA19-E5779F8172CE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126CEE0-5C28-84EC-842B-936F581FA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6EDC51-44FD-6ADE-C0A9-3F985D4CD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83778-DFC8-4B26-B017-71B77BA474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63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4F83D91-46DD-DA99-3204-85E7C6924B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7C3CA54-1202-3BFF-A18C-8435E9488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21839D-3621-4769-A071-FD8D3FE29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A151-A6CF-4AC1-AA19-E5779F8172CE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28ACA2-CE5F-92E8-E3E4-3098F255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8DBB8C-B10B-1895-9698-5CD9C8B5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83778-DFC8-4B26-B017-71B77BA474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54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251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F171F451-8078-BD70-9144-411693C914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7E4B2-A39A-4FC5-B481-EF55375137B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16268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47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83ED97-DF26-1CA5-223C-732E3C20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5D3AA0F-24A0-EF29-7756-2D3169C83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1D4AA1C-634D-B1BD-4750-F5AA9F91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A151-A6CF-4AC1-AA19-E5779F8172CE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8E2C213-3EE0-4A67-6687-D2CB80BF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C5E913-D777-A37E-62BF-418BE9EA2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83778-DFC8-4B26-B017-71B77BA474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71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271FA1-AC60-7DD4-AF82-7293E00B9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97F59BA-09FF-11B1-7560-9D4B4C429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EFA22B3-2933-1CB0-1842-D19AB21B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A151-A6CF-4AC1-AA19-E5779F8172CE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197EF4-749C-B6BA-40BD-45D9AE02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774C6C-D2E8-231F-7B0D-65C48ACE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83778-DFC8-4B26-B017-71B77BA474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58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B402F9-11FE-E105-C76C-DD4F55A5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6EAC3C-1DD7-1479-E678-3E5409A9E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22B196B-ADAD-4B1D-F4C4-D744F7E22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B72A300-94DD-7D8A-95E6-C0803879A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A151-A6CF-4AC1-AA19-E5779F8172CE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EA4AD5-96CB-EB28-7D72-F6E207886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2CA79C-4A43-2343-F74F-6E32BBF28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83778-DFC8-4B26-B017-71B77BA474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09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BBF3B7-FCCC-20AC-D496-9DA3D596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5DAC44-75B1-4BDD-320A-3818D9095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93F2B18-B2E3-0DD4-8AE5-D7263F8D0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5C1A8AD-592D-0D08-F8E1-44C0B161F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5D1E420-F692-8E0C-C18A-072FB701A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D35A57F-B8D7-9904-FBB0-EF7BB810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A151-A6CF-4AC1-AA19-E5779F8172CE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066C122-8EAA-E3DF-D991-3E7AADC6C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CFC38FC-0727-AC56-3057-2B332242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83778-DFC8-4B26-B017-71B77BA474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0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071DBF-195E-712F-9848-4DB7A11A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8CB22F8-260F-7181-125A-16F22280D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A151-A6CF-4AC1-AA19-E5779F8172CE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3BA17EA-B2DF-8F41-9B0B-350F6394C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37A7CD0-F613-A156-1D33-8DB6D336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83778-DFC8-4B26-B017-71B77BA474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7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C3D1EC2-6600-5E9C-F983-75B351B55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A151-A6CF-4AC1-AA19-E5779F8172CE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09EB285-6BC6-1217-C45B-80CE8E3C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8759CB3-6B2A-0A72-0F31-78860FF6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83778-DFC8-4B26-B017-71B77BA474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19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91DC0A-5749-D254-809F-6357940BB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B3D218-EB56-B1BD-E6D5-0A3A209B0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6E8A6B0-2B41-7FE5-5CF9-54A85A9EE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7B59437-12F3-5FAB-5297-1A5BECD3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A151-A6CF-4AC1-AA19-E5779F8172CE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69DEC45-2C83-716E-555E-CB4AADE7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92B7DB8-B632-2BCA-4993-89588DA3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83778-DFC8-4B26-B017-71B77BA474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317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D0547D-890C-737D-3B06-CE4F4EBE1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059905C-4F4E-34DC-AA86-6883F18DD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62BAE5F-5F36-0B77-52AE-A6D80B27E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2A27415-60B8-6FA9-384F-CDA06623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A151-A6CF-4AC1-AA19-E5779F8172CE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8A8FD39-7B6F-F956-404B-810D9274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E1DD5B7-9FEE-2044-CC00-3A1BA94B8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83778-DFC8-4B26-B017-71B77BA474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48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CDA55B-4008-82D1-84F2-5F904EB1A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3D5AE17-C322-AF9C-28F6-917244930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D381E1-F6E9-B9A2-ADDF-8FE7263BC4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5A151-A6CF-4AC1-AA19-E5779F8172CE}" type="datetimeFigureOut">
              <a:rPr lang="ru-RU" smtClean="0"/>
              <a:pPr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024833-6B5C-92DC-7299-1B251E8F7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7460DD-394F-C107-5513-7E748C920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83778-DFC8-4B26-B017-71B77BA474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4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35.pn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39.png"/><Relationship Id="rId7" Type="http://schemas.openxmlformats.org/officeDocument/2006/relationships/image" Target="../media/image7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1.png"/><Relationship Id="rId7" Type="http://schemas.openxmlformats.org/officeDocument/2006/relationships/image" Target="../media/image7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81.png"/><Relationship Id="rId4" Type="http://schemas.openxmlformats.org/officeDocument/2006/relationships/image" Target="../media/image39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40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4.jpe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se.ru/edu/courses/835158824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3A434E-C957-4D33-AC3B-015256338CFA}"/>
              </a:ext>
            </a:extLst>
          </p:cNvPr>
          <p:cNvSpPr txBox="1"/>
          <p:nvPr/>
        </p:nvSpPr>
        <p:spPr>
          <a:xfrm>
            <a:off x="766800" y="2232132"/>
            <a:ext cx="11275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Базовая кафедра квантовой оптики и телекоммуникаций ЗАО «</a:t>
            </a:r>
            <a:r>
              <a:rPr lang="ru-RU" sz="2800" dirty="0" err="1"/>
              <a:t>Сконтел</a:t>
            </a:r>
            <a:r>
              <a:rPr lang="ru-RU" sz="2800" dirty="0"/>
              <a:t>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92C273C-B51D-4C8E-84A4-18C8E64EF9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136" y="28136"/>
            <a:ext cx="1477328" cy="14773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5B396E-6A35-492D-BF81-CD769E913CD2}"/>
              </a:ext>
            </a:extLst>
          </p:cNvPr>
          <p:cNvSpPr txBox="1"/>
          <p:nvPr/>
        </p:nvSpPr>
        <p:spPr>
          <a:xfrm>
            <a:off x="1597250" y="261610"/>
            <a:ext cx="8969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НИУ Высшая школа экономики</a:t>
            </a:r>
          </a:p>
          <a:p>
            <a:r>
              <a:rPr lang="ru-RU" sz="2400" dirty="0"/>
              <a:t>Московский институт электроники и математики им. </a:t>
            </a:r>
            <a:r>
              <a:rPr lang="ru-RU" sz="2400" dirty="0" err="1"/>
              <a:t>А.Н.Тихонова</a:t>
            </a: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771705-0442-4D8C-090D-488253A7A454}"/>
              </a:ext>
            </a:extLst>
          </p:cNvPr>
          <p:cNvSpPr txBox="1"/>
          <p:nvPr/>
        </p:nvSpPr>
        <p:spPr>
          <a:xfrm>
            <a:off x="1597250" y="3202049"/>
            <a:ext cx="975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Заведующий кафедрой, профессор, д.ф.-м.н.  Гольцман Г. Н.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76B5D38E-4808-99AA-DE7F-50711D856E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7" b="15479"/>
          <a:stretch/>
        </p:blipFill>
        <p:spPr>
          <a:xfrm>
            <a:off x="10391098" y="47137"/>
            <a:ext cx="1664088" cy="1168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8B45FD-94E8-6B92-33FA-A9154CA61CA0}"/>
              </a:ext>
            </a:extLst>
          </p:cNvPr>
          <p:cNvSpPr txBox="1"/>
          <p:nvPr/>
        </p:nvSpPr>
        <p:spPr>
          <a:xfrm>
            <a:off x="509954" y="4100910"/>
            <a:ext cx="112759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Сначала несколько слов о компании, а потом </a:t>
            </a:r>
          </a:p>
          <a:p>
            <a:pPr algn="ctr"/>
            <a:endParaRPr lang="ru-RU" sz="2800" dirty="0"/>
          </a:p>
          <a:p>
            <a:pPr algn="ctr"/>
            <a:r>
              <a:rPr lang="ru-RU" sz="2800" b="1" dirty="0"/>
              <a:t>«Об итогах работы базовой кафедры квантовой оптики и </a:t>
            </a:r>
            <a:r>
              <a:rPr lang="ru-RU" sz="2800" b="1" dirty="0" err="1"/>
              <a:t>телекоммуникакций</a:t>
            </a:r>
            <a:r>
              <a:rPr lang="ru-RU" sz="2800" b="1" dirty="0"/>
              <a:t> ЗАО </a:t>
            </a:r>
            <a:r>
              <a:rPr lang="ru-RU" sz="2800" b="1" dirty="0" err="1"/>
              <a:t>Сконтел</a:t>
            </a:r>
            <a:r>
              <a:rPr lang="ru-RU" sz="2800" b="1" dirty="0"/>
              <a:t> департамента электронной инженерии в 2023/2024 учебном году»</a:t>
            </a:r>
            <a:endParaRPr lang="en-US" sz="2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B1B6C4-D621-0877-2753-151604841D0A}"/>
              </a:ext>
            </a:extLst>
          </p:cNvPr>
          <p:cNvSpPr txBox="1"/>
          <p:nvPr/>
        </p:nvSpPr>
        <p:spPr>
          <a:xfrm>
            <a:off x="2821641" y="387775"/>
            <a:ext cx="65487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/>
              <a:t>Бакалавриат 1 и 2 курсы</a:t>
            </a:r>
          </a:p>
          <a:p>
            <a:pPr algn="ctr"/>
            <a:r>
              <a:rPr lang="ru-RU" sz="4000" dirty="0"/>
              <a:t>Преподавание курса физики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7200847-8F4C-33B3-B9DE-49770568A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822" y="2541359"/>
            <a:ext cx="1779088" cy="16927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64DC79-1E78-B83E-8643-8AABF9B4B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518" y="2524515"/>
            <a:ext cx="1757725" cy="1709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F909D5-4DF5-3764-C656-216DDD298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196" y="2541359"/>
            <a:ext cx="1757726" cy="1714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C060A9-89B4-02FF-7E14-4156BFA8C35A}"/>
              </a:ext>
            </a:extLst>
          </p:cNvPr>
          <p:cNvSpPr txBox="1"/>
          <p:nvPr/>
        </p:nvSpPr>
        <p:spPr>
          <a:xfrm>
            <a:off x="3600958" y="4167961"/>
            <a:ext cx="1485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/>
              <a:t>Шураков</a:t>
            </a:r>
            <a:r>
              <a:rPr lang="ru-RU" dirty="0"/>
              <a:t> А.С.</a:t>
            </a:r>
          </a:p>
          <a:p>
            <a:pPr algn="ctr"/>
            <a:r>
              <a:rPr lang="ru-RU" dirty="0"/>
              <a:t>к.ф.-м.н.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4703E3-F180-EDFB-A1F9-B7FD5A9ABE73}"/>
              </a:ext>
            </a:extLst>
          </p:cNvPr>
          <p:cNvSpPr txBox="1"/>
          <p:nvPr/>
        </p:nvSpPr>
        <p:spPr>
          <a:xfrm>
            <a:off x="5655971" y="4272671"/>
            <a:ext cx="134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Елезов М.С.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4554A4-0852-E95C-5869-1E952839E7CA}"/>
              </a:ext>
            </a:extLst>
          </p:cNvPr>
          <p:cNvSpPr txBox="1"/>
          <p:nvPr/>
        </p:nvSpPr>
        <p:spPr>
          <a:xfrm>
            <a:off x="7687130" y="4255791"/>
            <a:ext cx="125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Кузин А.Ю.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7E909B-3DF4-06B4-0D4E-8435916A08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40660" y="2566272"/>
            <a:ext cx="1256499" cy="16678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44EED8-CF90-3D32-5544-DFB4F9FCFEFA}"/>
              </a:ext>
            </a:extLst>
          </p:cNvPr>
          <p:cNvSpPr txBox="1"/>
          <p:nvPr/>
        </p:nvSpPr>
        <p:spPr>
          <a:xfrm>
            <a:off x="9730201" y="4268620"/>
            <a:ext cx="157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Бакшеева К.А.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8CB4005-A340-9940-9DE2-6C5360930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577" y="2547037"/>
            <a:ext cx="1682719" cy="1620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8C2005-2570-D2F3-85CD-96C5873E485E}"/>
              </a:ext>
            </a:extLst>
          </p:cNvPr>
          <p:cNvSpPr txBox="1"/>
          <p:nvPr/>
        </p:nvSpPr>
        <p:spPr>
          <a:xfrm>
            <a:off x="1253131" y="4356142"/>
            <a:ext cx="1757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Гайдученко И.А.</a:t>
            </a:r>
          </a:p>
          <a:p>
            <a:pPr algn="ctr"/>
            <a:r>
              <a:rPr lang="ru-RU" dirty="0"/>
              <a:t>к.ф.-м.н.</a:t>
            </a:r>
          </a:p>
        </p:txBody>
      </p:sp>
    </p:spTree>
    <p:extLst>
      <p:ext uri="{BB962C8B-B14F-4D97-AF65-F5344CB8AC3E}">
        <p14:creationId xmlns:p14="http://schemas.microsoft.com/office/powerpoint/2010/main" val="2727793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CEB9C9-BEB0-5207-39A9-B8BF9534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57" y="-57669"/>
            <a:ext cx="11219431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Проведение производственной практики у бакалавров 3 курса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2532" y="1424161"/>
            <a:ext cx="11645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Производственная практика проводится ежегодно. Количество студентов 8-10 человек</a:t>
            </a:r>
          </a:p>
          <a:p>
            <a:r>
              <a:rPr lang="ru-RU" dirty="0"/>
              <a:t>Руководитель практики: Г.М. Чулкова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2531" y="2097021"/>
            <a:ext cx="11864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Виды работ во время прохождения практики: ознакомление с технологическими процессами изготовления </a:t>
            </a:r>
          </a:p>
          <a:p>
            <a:r>
              <a:rPr lang="ru-RU" dirty="0"/>
              <a:t>ультратонких пленок сверхпроводников, методов структурирования: фотолитографии, электронной литографии и травления; методов </a:t>
            </a:r>
            <a:r>
              <a:rPr lang="ru-RU" dirty="0" err="1"/>
              <a:t>корпусирования</a:t>
            </a:r>
            <a:r>
              <a:rPr lang="ru-RU" dirty="0"/>
              <a:t> и изготовления контактов. </a:t>
            </a:r>
          </a:p>
          <a:p>
            <a:r>
              <a:rPr lang="ru-RU" dirty="0"/>
              <a:t>Базовые знания об экспериментальных методах измерения основных характеристик сверхпроводниковых наноструктур: поверхностного сопротивления, критической температуры и плотности критического тока, эффективности  сверхпроводникового однофотонного детектора</a:t>
            </a:r>
          </a:p>
        </p:txBody>
      </p:sp>
      <p:pic>
        <p:nvPicPr>
          <p:cNvPr id="14" name="Рисунок 13" descr="Изображение выглядит как в помещении, одежда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B541D93-397B-DBA0-61A3-28F55D648C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" y="3951318"/>
            <a:ext cx="3677264" cy="275794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дежда, в помещении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FE73210-7EF1-F69A-ABF8-92B8C0107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45" y="3951318"/>
            <a:ext cx="3640812" cy="273060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дежда, человек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C9E785C-825C-6CBB-D04B-9EDD512A97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397" y="3951318"/>
            <a:ext cx="3640812" cy="273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85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512" y="1"/>
            <a:ext cx="9238891" cy="1000664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Преподаваемые дисциплины в магистратуре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2914" y="794421"/>
            <a:ext cx="8307238" cy="4460485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>
                <a:latin typeface="+mj-lt"/>
              </a:rPr>
              <a:t>1 курс</a:t>
            </a:r>
          </a:p>
          <a:p>
            <a:pPr algn="just">
              <a:buNone/>
            </a:pPr>
            <a:r>
              <a:rPr lang="ru-RU" sz="1400" b="1" dirty="0">
                <a:latin typeface="+mj-lt"/>
              </a:rPr>
              <a:t>Материалы и приборы для нано- и оптоэлектроники: рассматриваются принципы действия и возможности приборов оптоэлектроники; материалы для создания оптических волноводов, лазеров, фотоприемников. Выполняются практические работы на современном оборудовании.</a:t>
            </a:r>
          </a:p>
          <a:p>
            <a:pPr algn="just">
              <a:buNone/>
            </a:pPr>
            <a:r>
              <a:rPr lang="ru-RU" sz="1400" b="1" dirty="0">
                <a:latin typeface="+mj-lt"/>
              </a:rPr>
              <a:t>Экспериментальные методы </a:t>
            </a:r>
            <a:r>
              <a:rPr lang="ru-RU" sz="1400" b="1" dirty="0" err="1">
                <a:latin typeface="+mj-lt"/>
              </a:rPr>
              <a:t>фотоники</a:t>
            </a:r>
            <a:r>
              <a:rPr lang="ru-RU" sz="1400" b="1" dirty="0">
                <a:latin typeface="+mj-lt"/>
              </a:rPr>
              <a:t>: изучаются основы теоретического описания свойств </a:t>
            </a:r>
            <a:r>
              <a:rPr lang="ru-RU" sz="1400" dirty="0"/>
              <a:t>света на классическом и квантовом уровне, модельное описание основных эффектов взаимодействия света с веществом, экспериментальная база </a:t>
            </a:r>
            <a:r>
              <a:rPr lang="ru-RU" sz="1400" dirty="0" err="1"/>
              <a:t>фотоники</a:t>
            </a:r>
            <a:r>
              <a:rPr lang="ru-RU" sz="1400" dirty="0"/>
              <a:t> и фотонных компонентов, методы управления светом, применения </a:t>
            </a:r>
            <a:r>
              <a:rPr lang="ru-RU" sz="1400" dirty="0" err="1"/>
              <a:t>фотоники</a:t>
            </a:r>
            <a:r>
              <a:rPr lang="ru-RU" sz="1400" dirty="0"/>
              <a:t>, включая современные квантовые направления, такие как квантовая коммуникация. Выполняются практические работы на современном оборудовании.</a:t>
            </a:r>
            <a:endParaRPr lang="ru-RU" sz="1400" dirty="0">
              <a:latin typeface="+mj-lt"/>
            </a:endParaRPr>
          </a:p>
          <a:p>
            <a:pPr algn="just">
              <a:buNone/>
            </a:pPr>
            <a:r>
              <a:rPr lang="ru-RU" sz="1400" b="1" dirty="0">
                <a:latin typeface="+mj-lt"/>
              </a:rPr>
              <a:t>Технологические основы квантовых вычислений и квантовых коммуникаций (семинар наставника) </a:t>
            </a:r>
          </a:p>
          <a:p>
            <a:pPr algn="just">
              <a:buNone/>
            </a:pPr>
            <a:r>
              <a:rPr lang="ru-RU" sz="1400" b="1" dirty="0">
                <a:latin typeface="+mj-lt"/>
              </a:rPr>
              <a:t>Обсуждение основных тенденций в области квантовой </a:t>
            </a:r>
            <a:r>
              <a:rPr lang="ru-RU" sz="1400" b="1" dirty="0" err="1">
                <a:latin typeface="+mj-lt"/>
              </a:rPr>
              <a:t>фотоники</a:t>
            </a:r>
            <a:r>
              <a:rPr lang="ru-RU" sz="1400" b="1" dirty="0">
                <a:latin typeface="+mj-lt"/>
              </a:rPr>
              <a:t>, квантовых измерений и квантовых коммуникаций, оптоволоконных устройств для осуществления экспериментальной передачи квантовых данных. Студенты знакомятся с технологическими процессами создания компонентной базы </a:t>
            </a:r>
            <a:r>
              <a:rPr lang="ru-RU" sz="1400" b="1" dirty="0" err="1">
                <a:latin typeface="+mj-lt"/>
              </a:rPr>
              <a:t>фотоники</a:t>
            </a:r>
            <a:r>
              <a:rPr lang="ru-RU" sz="1400" b="1" dirty="0">
                <a:latin typeface="+mj-lt"/>
              </a:rPr>
              <a:t>.</a:t>
            </a:r>
            <a:endParaRPr lang="en-US" sz="1400" b="1" dirty="0">
              <a:latin typeface="+mj-lt"/>
            </a:endParaRPr>
          </a:p>
          <a:p>
            <a:pPr algn="just">
              <a:buNone/>
            </a:pPr>
            <a:r>
              <a:rPr lang="ru-RU" sz="1400" b="1" dirty="0">
                <a:latin typeface="+mj-lt"/>
              </a:rPr>
              <a:t>Лабораторный  практикум по квантовой криптографии и фотонике </a:t>
            </a:r>
          </a:p>
          <a:p>
            <a:pPr algn="just"/>
            <a:r>
              <a:rPr lang="ru-RU" sz="1400" b="1" dirty="0">
                <a:latin typeface="+mj-lt"/>
              </a:rPr>
              <a:t>Студенты работают с однофотонными детекторами и методами их </a:t>
            </a:r>
            <a:r>
              <a:rPr lang="ru-RU" sz="1400" b="1" dirty="0" err="1">
                <a:latin typeface="+mj-lt"/>
              </a:rPr>
              <a:t>характеризации</a:t>
            </a:r>
            <a:r>
              <a:rPr lang="ru-RU" sz="1400" b="1" dirty="0">
                <a:latin typeface="+mj-lt"/>
              </a:rPr>
              <a:t>, волоконно-оптическими интерферометрами, </a:t>
            </a:r>
            <a:r>
              <a:rPr lang="ru-RU" sz="1400" b="1" dirty="0" err="1">
                <a:latin typeface="+mj-lt"/>
              </a:rPr>
              <a:t>рефлектометрией</a:t>
            </a:r>
            <a:r>
              <a:rPr lang="ru-RU" sz="1400" b="1" dirty="0">
                <a:latin typeface="+mj-lt"/>
              </a:rPr>
              <a:t>, учатся работать с квантовой системой передачи ключа и физическим генератором случайных чисел.</a:t>
            </a:r>
          </a:p>
          <a:p>
            <a:pPr algn="just">
              <a:buNone/>
            </a:pPr>
            <a:r>
              <a:rPr lang="ru-RU" sz="1400" dirty="0"/>
              <a:t>Специальный практикум по технологическим основам создания </a:t>
            </a:r>
            <a:r>
              <a:rPr lang="ru-RU" sz="1400" dirty="0" err="1"/>
              <a:t>наноструктур</a:t>
            </a:r>
            <a:r>
              <a:rPr lang="ru-RU" sz="1400" dirty="0"/>
              <a:t>  (2 курс)</a:t>
            </a:r>
          </a:p>
          <a:p>
            <a:pPr algn="just">
              <a:buNone/>
            </a:pPr>
            <a:r>
              <a:rPr lang="ru-RU" sz="1400" dirty="0"/>
              <a:t>Студенты работают с  методами осаждения тонких пленок металлов и диэлектриков – термическое испарение, магнетронное распыление; с методы фотолитографии при создании структур с планарными размерами </a:t>
            </a:r>
            <a:r>
              <a:rPr lang="ru-RU" sz="1400" dirty="0">
                <a:sym typeface="Symbol"/>
              </a:rPr>
              <a:t></a:t>
            </a:r>
            <a:r>
              <a:rPr lang="ru-RU" sz="1400" dirty="0"/>
              <a:t>1 мкм; с электронной литографией для создания тонкопленочных структур нанометровых планарных размеров и с методами травления тонких металлических пленок: химическим, </a:t>
            </a:r>
            <a:r>
              <a:rPr lang="ru-RU" sz="1400" dirty="0" err="1"/>
              <a:t>плазмо</a:t>
            </a:r>
            <a:r>
              <a:rPr lang="ru-RU" sz="1400" dirty="0"/>
              <a:t>-химическим, ионным.</a:t>
            </a:r>
            <a:endParaRPr lang="ru-RU" sz="1400" b="1" dirty="0"/>
          </a:p>
          <a:p>
            <a:pPr algn="just"/>
            <a:endParaRPr lang="ru-RU" sz="1400" dirty="0">
              <a:latin typeface="+mj-lt"/>
            </a:endParaRPr>
          </a:p>
          <a:p>
            <a:endParaRPr lang="ru-RU" sz="1400" dirty="0"/>
          </a:p>
        </p:txBody>
      </p:sp>
      <p:pic>
        <p:nvPicPr>
          <p:cNvPr id="4" name="Рисунок 3" descr="2024-09-26 13.57.35.jpg">
            <a:extLst>
              <a:ext uri="{FF2B5EF4-FFF2-40B4-BE49-F238E27FC236}">
                <a16:creationId xmlns:a16="http://schemas.microsoft.com/office/drawing/2014/main" xmlns="" id="{971D1B4E-CEF1-B686-3169-895966484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721" y="1144916"/>
            <a:ext cx="3547255" cy="472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99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9559" y="289606"/>
            <a:ext cx="8232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+mj-lt"/>
              </a:rPr>
              <a:t>Магистратура «Прикладная электроника и </a:t>
            </a:r>
            <a:r>
              <a:rPr lang="ru-RU" sz="2800" b="1" dirty="0" err="1">
                <a:latin typeface="+mj-lt"/>
              </a:rPr>
              <a:t>фотоника</a:t>
            </a:r>
            <a:r>
              <a:rPr lang="ru-RU" sz="2800" b="1" dirty="0">
                <a:latin typeface="+mj-lt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2400" y="2598076"/>
            <a:ext cx="95696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Трек «Технологические основы квантовых вычислений и квантовых коммуникаций»</a:t>
            </a:r>
          </a:p>
          <a:p>
            <a:r>
              <a:rPr lang="ru-RU" dirty="0"/>
              <a:t>Подготовка квалифицированных специалистов в области </a:t>
            </a:r>
            <a:r>
              <a:rPr lang="ru-RU" dirty="0" err="1"/>
              <a:t>нанофотоники</a:t>
            </a:r>
            <a:r>
              <a:rPr lang="ru-RU" dirty="0"/>
              <a:t> и технологии </a:t>
            </a:r>
            <a:r>
              <a:rPr lang="ru-RU" dirty="0" err="1"/>
              <a:t>наноструктур</a:t>
            </a:r>
            <a:r>
              <a:rPr lang="ru-RU" dirty="0"/>
              <a:t> с навыками прикладной работы, знаниями технологического процесса изготовления </a:t>
            </a:r>
            <a:r>
              <a:rPr lang="ru-RU" dirty="0" err="1"/>
              <a:t>наноструктур</a:t>
            </a:r>
            <a:r>
              <a:rPr lang="ru-RU" dirty="0"/>
              <a:t> и способностями к полноценной научной и инженерной работе. Выпускники таких специальностей, помимо теоретической базы, будут обладать подтверждённым опытом работы со множеством передовых технологий и собственным вкладом в научные исследования.</a:t>
            </a:r>
          </a:p>
          <a:p>
            <a:r>
              <a:rPr lang="ru-RU" b="1" dirty="0"/>
              <a:t>Преимущества</a:t>
            </a:r>
            <a:r>
              <a:rPr lang="ru-RU" dirty="0"/>
              <a:t> - важной и актуальной проблемой в настоящее время является создание квантово-оптических интегральных микросхем для работы в среднем и ближнем ИК диапазоне, которые могут работать на уровне одиночных фотонов.  Такие микросхемы пока не созданы и в вузах, имеющих близкие направления подготовки, пока в этом направлении специалистов </a:t>
            </a:r>
            <a:r>
              <a:rPr lang="ru-RU" b="1" dirty="0"/>
              <a:t>не готовят</a:t>
            </a:r>
            <a:r>
              <a:rPr lang="ru-RU" dirty="0"/>
              <a:t>. В предлагаемом треке особое внимание уделено  подготовке инженеров в области </a:t>
            </a:r>
            <a:r>
              <a:rPr lang="ru-RU" dirty="0">
                <a:solidFill>
                  <a:srgbClr val="FF0000"/>
                </a:solidFill>
              </a:rPr>
              <a:t>технологии квантовых вычислений на фотонах и интегральной оптике</a:t>
            </a:r>
            <a:r>
              <a:rPr lang="ru-RU" dirty="0"/>
              <a:t>.</a:t>
            </a:r>
          </a:p>
          <a:p>
            <a:r>
              <a:rPr lang="ru-RU" dirty="0"/>
              <a:t> Прием («</a:t>
            </a:r>
            <a:r>
              <a:rPr lang="ru-RU" dirty="0" err="1"/>
              <a:t>человекоемкость</a:t>
            </a:r>
            <a:r>
              <a:rPr lang="ru-RU" dirty="0"/>
              <a:t>») – 8 человек в 2023 г, 10 человек в 2024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7057CBC-7B31-D04A-BFC2-6DE72B283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538" y="1086878"/>
            <a:ext cx="1394250" cy="135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1EEFE999-3B68-9FEC-980E-18A75C876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449" y="1066232"/>
            <a:ext cx="2009613" cy="137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293FB557-55A5-AB7B-DACF-7F59FFED8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>
            <a:fillRect/>
          </a:stretch>
        </p:blipFill>
        <p:spPr bwMode="auto">
          <a:xfrm>
            <a:off x="5955596" y="1067613"/>
            <a:ext cx="1832079" cy="137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2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C52D8A71-59A6-1B3D-3686-17FB4B9C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51" y="1071112"/>
            <a:ext cx="2171511" cy="137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21EEA82A-0274-853E-1611-536E43A88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448" y="2541781"/>
            <a:ext cx="2001720" cy="266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CA6BE377-D7EB-D9B5-C106-79EB1206B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448" y="5276644"/>
            <a:ext cx="1993340" cy="146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0971D47-0BE2-2AB4-5A23-31454214EC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7278" y="1066232"/>
            <a:ext cx="2133637" cy="13740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1C8CA28-2E4C-6C07-35D5-C6C710A7C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0" y="1086878"/>
            <a:ext cx="1177344" cy="135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6023C8-17F9-9E57-483F-750C9368E450}"/>
              </a:ext>
            </a:extLst>
          </p:cNvPr>
          <p:cNvSpPr txBox="1"/>
          <p:nvPr/>
        </p:nvSpPr>
        <p:spPr>
          <a:xfrm>
            <a:off x="509955" y="26379"/>
            <a:ext cx="112717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dirty="0"/>
              <a:t>Лабораторный  практикум по фотонике и квантовой оптике в лаборатории фотонных газовых сенсоров, руководитель к.ф.-м.н. </a:t>
            </a:r>
            <a:r>
              <a:rPr lang="ru-RU" sz="2400" dirty="0" err="1"/>
              <a:t>Ковалюк</a:t>
            </a:r>
            <a:r>
              <a:rPr lang="ru-RU" sz="2400" dirty="0"/>
              <a:t> В.В. (1 курс магистратуры) </a:t>
            </a:r>
          </a:p>
          <a:p>
            <a:pPr algn="ctr">
              <a:buNone/>
            </a:pPr>
            <a:endParaRPr lang="ru-RU" sz="2400" dirty="0"/>
          </a:p>
          <a:p>
            <a:pPr algn="ctr"/>
            <a:r>
              <a:rPr lang="ru-RU" sz="2200" dirty="0"/>
              <a:t>Студенты работают с однофотонными детекторами и методами их </a:t>
            </a:r>
            <a:r>
              <a:rPr lang="ru-RU" sz="2200" dirty="0" err="1"/>
              <a:t>характеризации</a:t>
            </a:r>
            <a:r>
              <a:rPr lang="ru-RU" sz="2200" dirty="0"/>
              <a:t>, различными волоконно-оптическими</a:t>
            </a:r>
            <a:r>
              <a:rPr lang="en-US" sz="2200" dirty="0"/>
              <a:t> </a:t>
            </a:r>
            <a:r>
              <a:rPr lang="ru-RU" sz="2200" dirty="0"/>
              <a:t>устройствами, интегрально-оптическими устройствами (кольцевыми резонаторами, интерферометрами, </a:t>
            </a:r>
            <a:r>
              <a:rPr lang="ru-RU" sz="2200" dirty="0" err="1"/>
              <a:t>брэгговскими</a:t>
            </a:r>
            <a:r>
              <a:rPr lang="ru-RU" sz="2200" dirty="0"/>
              <a:t> фильтрами, модуляторами различных типов, фотонными  газовыми сенсорами и т.п.) </a:t>
            </a:r>
          </a:p>
        </p:txBody>
      </p:sp>
      <p:pic>
        <p:nvPicPr>
          <p:cNvPr id="7" name="Рисунок 6" descr="Изображение выглядит как в помещении, Медицинское оборудование, Техник, маш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615B191-F068-6E78-DC08-C9B6AE97C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2" y="2743776"/>
            <a:ext cx="2932678" cy="39102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A283FE-7877-66A5-A203-3285EA82AA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234" y="2743775"/>
            <a:ext cx="2932678" cy="391023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в помещении, человек, маш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B5B9326-E5F1-BDD6-9B39-635ECBD05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67" y="2743775"/>
            <a:ext cx="5213650" cy="39102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C7EAB9-1CC8-64CB-DAFC-17B5AA418558}"/>
              </a:ext>
            </a:extLst>
          </p:cNvPr>
          <p:cNvSpPr txBox="1"/>
          <p:nvPr/>
        </p:nvSpPr>
        <p:spPr>
          <a:xfrm>
            <a:off x="0" y="79128"/>
            <a:ext cx="12118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dirty="0"/>
              <a:t>Лабораторный  практикум по квантовой криптографии в центре компетенций НТИ НИТУ МИСиС «Квантовые коммуникации», директор к.ф.-м.н. Р. В. Ожегов (1 курс магистратуры)</a:t>
            </a:r>
          </a:p>
        </p:txBody>
      </p:sp>
      <p:pic>
        <p:nvPicPr>
          <p:cNvPr id="15" name="Рисунок 14" descr="Изображение выглядит как в помещении, мебель, Офисное здание, письм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3A2488FD-5A77-3381-5563-3B6EC2A78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73" y="1261794"/>
            <a:ext cx="2914651" cy="388620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 помещении, мебель, Офисное здание, письм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98428C6A-B1A9-2E12-8AF2-39638C2BB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" y="1191458"/>
            <a:ext cx="2914651" cy="3886201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xmlns="" id="{A8A7DA3C-5ABD-A69F-0D20-81F924C82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181349" y="1217831"/>
            <a:ext cx="5829302" cy="38862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3A27CA3-38F4-9B3A-5171-99CEC379D934}"/>
              </a:ext>
            </a:extLst>
          </p:cNvPr>
          <p:cNvSpPr txBox="1"/>
          <p:nvPr/>
        </p:nvSpPr>
        <p:spPr>
          <a:xfrm>
            <a:off x="108857" y="5341230"/>
            <a:ext cx="11974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Студенты работают с импульсными источниками света, когда в каждом импульсе в среднем содержится меньше одного фотона, с однофотонными детекторами и методами их </a:t>
            </a:r>
            <a:r>
              <a:rPr lang="ru-RU" sz="2000" dirty="0" err="1"/>
              <a:t>характеризации</a:t>
            </a:r>
            <a:r>
              <a:rPr lang="ru-RU" sz="2000" dirty="0"/>
              <a:t>, с </a:t>
            </a:r>
            <a:r>
              <a:rPr lang="ru-RU" sz="2000" dirty="0" err="1"/>
              <a:t>рефлектометрией</a:t>
            </a:r>
            <a:r>
              <a:rPr lang="ru-RU" sz="2000" dirty="0"/>
              <a:t> очень длинных волоконных линий, учатся работать с системой квантового распределения ключа и физическим генератором случайных чисел.</a:t>
            </a:r>
          </a:p>
        </p:txBody>
      </p:sp>
    </p:spTree>
    <p:extLst>
      <p:ext uri="{BB962C8B-B14F-4D97-AF65-F5344CB8AC3E}">
        <p14:creationId xmlns:p14="http://schemas.microsoft.com/office/powerpoint/2010/main" val="4156891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74F54D-3BBD-E1C7-0093-AAE1D2CD185E}"/>
              </a:ext>
            </a:extLst>
          </p:cNvPr>
          <p:cNvSpPr txBox="1"/>
          <p:nvPr/>
        </p:nvSpPr>
        <p:spPr>
          <a:xfrm>
            <a:off x="269576" y="133351"/>
            <a:ext cx="11702857" cy="2290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</p:txBody>
      </p:sp>
      <p:pic>
        <p:nvPicPr>
          <p:cNvPr id="17" name="Рисунок 16" descr="Изображение выглядит как в помещении, одежда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EF375BC-042A-E5B3-C47E-387FA141DB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96" y="3041297"/>
            <a:ext cx="2720808" cy="3635788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в помещении, одежда, обувь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13FEC4C6-04C4-1ECF-DC2C-F8F214F2F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423" y="3104449"/>
            <a:ext cx="2053226" cy="36165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одежда, стена, в помещении, Медицинск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C7FC692B-0D13-A2B7-D654-A092F825E1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336" y="3122032"/>
            <a:ext cx="2031097" cy="3616595"/>
          </a:xfrm>
          <a:prstGeom prst="rect">
            <a:avLst/>
          </a:prstGeom>
        </p:spPr>
      </p:pic>
      <p:pic>
        <p:nvPicPr>
          <p:cNvPr id="29" name="Рисунок 28" descr="2024-09-26 14.03.46.jpg">
            <a:extLst>
              <a:ext uri="{FF2B5EF4-FFF2-40B4-BE49-F238E27FC236}">
                <a16:creationId xmlns:a16="http://schemas.microsoft.com/office/drawing/2014/main" xmlns="" id="{84E114CD-A7C6-A8F8-F103-E395050635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409" y="3025391"/>
            <a:ext cx="4437494" cy="32854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1E81103-ADFC-4076-2F4D-F9E891B69764}"/>
              </a:ext>
            </a:extLst>
          </p:cNvPr>
          <p:cNvSpPr txBox="1"/>
          <p:nvPr/>
        </p:nvSpPr>
        <p:spPr>
          <a:xfrm>
            <a:off x="219566" y="126162"/>
            <a:ext cx="11801393" cy="27730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Специальный </a:t>
            </a:r>
            <a:r>
              <a:rPr lang="ru-RU" sz="2800" dirty="0"/>
              <a:t>практикум</a:t>
            </a:r>
            <a:r>
              <a:rPr lang="en-US" sz="2800" dirty="0"/>
              <a:t> </a:t>
            </a:r>
            <a:r>
              <a:rPr lang="ru-RU" sz="2800" dirty="0"/>
              <a:t>по</a:t>
            </a:r>
            <a:r>
              <a:rPr lang="en-US" sz="2800" dirty="0"/>
              <a:t> технологическим основам создания наноструктур  (2 курс магистратуры)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Студенты</a:t>
            </a:r>
            <a:r>
              <a:rPr lang="en-US" sz="2200" dirty="0"/>
              <a:t> </a:t>
            </a:r>
            <a:r>
              <a:rPr lang="ru-RU" sz="2200" dirty="0"/>
              <a:t>работают</a:t>
            </a:r>
            <a:r>
              <a:rPr lang="en-US" sz="2200" dirty="0"/>
              <a:t> с </a:t>
            </a:r>
            <a:r>
              <a:rPr lang="ru-RU" sz="2200" dirty="0"/>
              <a:t>различными</a:t>
            </a:r>
            <a:r>
              <a:rPr lang="en-US" sz="2200" dirty="0"/>
              <a:t> методами осаждения тонких пленок металлов и диэлектриков – </a:t>
            </a:r>
            <a:r>
              <a:rPr lang="en-US" sz="2200" dirty="0" err="1"/>
              <a:t>термическ</a:t>
            </a:r>
            <a:r>
              <a:rPr lang="ru-RU" sz="2200" dirty="0"/>
              <a:t>им</a:t>
            </a:r>
            <a:r>
              <a:rPr lang="en-US" sz="2200" dirty="0"/>
              <a:t> </a:t>
            </a:r>
            <a:r>
              <a:rPr lang="en-US" sz="2200" dirty="0" err="1"/>
              <a:t>испарение</a:t>
            </a:r>
            <a:r>
              <a:rPr lang="ru-RU" sz="2200" dirty="0"/>
              <a:t>м</a:t>
            </a:r>
            <a:r>
              <a:rPr lang="en-US" sz="2200" dirty="0"/>
              <a:t>, </a:t>
            </a:r>
            <a:r>
              <a:rPr lang="en-US" sz="2200" dirty="0" err="1"/>
              <a:t>магнетронн</a:t>
            </a:r>
            <a:r>
              <a:rPr lang="ru-RU" sz="2200" dirty="0" err="1"/>
              <a:t>ым</a:t>
            </a:r>
            <a:r>
              <a:rPr lang="en-US" sz="2200" dirty="0"/>
              <a:t> </a:t>
            </a:r>
            <a:r>
              <a:rPr lang="en-US" sz="2200" dirty="0" err="1"/>
              <a:t>распыление</a:t>
            </a:r>
            <a:r>
              <a:rPr lang="ru-RU" sz="2200" dirty="0"/>
              <a:t>м</a:t>
            </a:r>
            <a:r>
              <a:rPr lang="en-US" sz="2200" dirty="0"/>
              <a:t>; с методы фотолитографии при создании структур с планарными размерами </a:t>
            </a:r>
            <a:r>
              <a:rPr lang="en-US" sz="2200" dirty="0">
                <a:sym typeface="Symbol"/>
              </a:rPr>
              <a:t></a:t>
            </a:r>
            <a:r>
              <a:rPr lang="en-US" sz="2200" dirty="0"/>
              <a:t>1 мкм; с электронной литографией для создания тонкопленочных структур нанометровых планарных размеров и с методами травления тонких металлических пленок: химическим, плазмо-химическим, </a:t>
            </a:r>
            <a:r>
              <a:rPr lang="en-US" sz="2200" dirty="0" err="1"/>
              <a:t>ионным</a:t>
            </a:r>
            <a:r>
              <a:rPr lang="ru-RU" sz="2200" dirty="0"/>
              <a:t>, с методами контроля годных – электронной микроскопией, атомно-силовой микроскопией и т.д.</a:t>
            </a:r>
          </a:p>
        </p:txBody>
      </p:sp>
    </p:spTree>
    <p:extLst>
      <p:ext uri="{BB962C8B-B14F-4D97-AF65-F5344CB8AC3E}">
        <p14:creationId xmlns:p14="http://schemas.microsoft.com/office/powerpoint/2010/main" val="4194786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776" y="0"/>
            <a:ext cx="10413023" cy="940777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Организация проектной работы студентов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4484" y="1069053"/>
            <a:ext cx="9000193" cy="2923216"/>
          </a:xfrm>
        </p:spPr>
        <p:txBody>
          <a:bodyPr>
            <a:noAutofit/>
          </a:bodyPr>
          <a:lstStyle/>
          <a:p>
            <a:r>
              <a:rPr lang="ru-RU" sz="2400" dirty="0"/>
              <a:t>Проектная работа в 2023 году:</a:t>
            </a:r>
          </a:p>
          <a:p>
            <a:r>
              <a:rPr lang="ru-RU" sz="2400" dirty="0"/>
              <a:t>Чулкова Г.М. Проект: Исследование оптических устройств с материалами с фазовым переходом для оптической памяти</a:t>
            </a:r>
          </a:p>
          <a:p>
            <a:r>
              <a:rPr lang="ru-RU" sz="2400" dirty="0"/>
              <a:t>Баева Э.М. Проект: Исследование электрон-фононного взаимодействия в тонких эпитаксиальных пленках нитрида титана.</a:t>
            </a:r>
          </a:p>
          <a:p>
            <a:r>
              <a:rPr lang="ru-RU" sz="2400" dirty="0"/>
              <a:t>Проектная работа в 2024 году:</a:t>
            </a:r>
          </a:p>
          <a:p>
            <a:r>
              <a:rPr lang="ru-RU" sz="2400" dirty="0" err="1"/>
              <a:t>Елезов</a:t>
            </a:r>
            <a:r>
              <a:rPr lang="ru-RU" sz="2400" dirty="0"/>
              <a:t> М. С. Проект: Разработка системы автоматической подстройки входной мощности оптического излучения для сверхпроводникового однофотонного детектора в космических системах.</a:t>
            </a:r>
          </a:p>
          <a:p>
            <a:r>
              <a:rPr lang="ru-RU" sz="2400" dirty="0"/>
              <a:t>Ожегов Р. В. Проект: Программируемые отражающие поверхности для беспроводной связи нового поколения.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457E665-30EC-8F53-7527-4C50B4B8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9325" y="1124532"/>
            <a:ext cx="2932135" cy="428273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925" y="-166567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/>
              <a:t>Подготовка аспирантов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18747"/>
            <a:ext cx="12309231" cy="5754984"/>
          </a:xfrm>
        </p:spPr>
        <p:txBody>
          <a:bodyPr>
            <a:normAutofit fontScale="25000" lnSpcReduction="20000"/>
          </a:bodyPr>
          <a:lstStyle/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8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 были защищены диссертации: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Святодух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М.И. «Квантовая томография сверхпроводникового однофотонного детектора» рук. Г.Н.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Гольцман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Матюшкин Я.Е. «Асимметричные полевые транзисторы на основе графена и углеродных нанотрубок для получения поляризационно-чувствительного детектирования терагерцового излучения» рук. Г.Н.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Гольцман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2024 года состоится защита диссертации Приходько А.Н. «ТГц антенные решётки с использованием планарных диодов с барьером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Шоттки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рук. Г.М. Чулкова</a:t>
            </a:r>
            <a:endParaRPr lang="ru-RU" sz="8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8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Заканчивают  4 год:</a:t>
            </a:r>
          </a:p>
          <a:p>
            <a:pPr>
              <a:lnSpc>
                <a:spcPct val="100000"/>
              </a:lnSpc>
            </a:pP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Комракова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А. «Фотонные интегральные микросхемы с графеном и нанотрубками» рук. Г.Н.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Гольцман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Ломакин А. И. «Исследование энергетической релаксации в неупорядоченных металлических плёнках» рук. Г.Н.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Гольцман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Защита диссертации в декабре 2024 г.</a:t>
            </a:r>
          </a:p>
          <a:p>
            <a:pPr marL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8000" u="sng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Заканчивают 3 год: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Беликов И. И. «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исследование активных и пассивных ТГц устройств с диэлектрическими волноводами на базе КНИ и A3B5 полупроводников»</a:t>
            </a:r>
            <a:r>
              <a:rPr lang="ru-RU" sz="80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рук.  Г.М. Чулкова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0" dirty="0" err="1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Дуплинский</a:t>
            </a:r>
            <a:r>
              <a:rPr lang="ru-RU" sz="80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А. В. «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исследование спутниковой системы квантового распределения ключей с мультиплексированием оптических каналов классической и однофотонной лазерной связи» </a:t>
            </a:r>
            <a:r>
              <a:rPr lang="ru-RU" sz="8000" dirty="0" err="1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рук.Г.М</a:t>
            </a:r>
            <a:r>
              <a:rPr lang="ru-RU" sz="80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Чулкова</a:t>
            </a: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Маклуф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Мазен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«Разработка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лидарной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на основе сверхпроводящего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нанопроволочного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однофотонного детектора (SSPD)» рук. Г.Н.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Гольцман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0" dirty="0" err="1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Рудавин</a:t>
            </a:r>
            <a:r>
              <a:rPr lang="ru-RU" sz="80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Н. В. «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алгоритмы организации синхронизации, телеметрии и обмена классической информацией в сетях квантового распределения ключей» рук. Р.В.</a:t>
            </a:r>
            <a:r>
              <a:rPr lang="ru-RU" sz="80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Ожегов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Шеин К. В. «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нового поколения квантовых детекторов и источников одиночных фотонов на основе двумерных Ван-дер-Ваальс структур» рук.</a:t>
            </a:r>
            <a:r>
              <a:rPr lang="ru-RU" sz="80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Г.М. Чулкова (И.А. Гайдученко)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8070E2-3F4E-C60E-8AC9-193E87ACFA02}"/>
              </a:ext>
            </a:extLst>
          </p:cNvPr>
          <p:cNvSpPr txBox="1"/>
          <p:nvPr/>
        </p:nvSpPr>
        <p:spPr>
          <a:xfrm>
            <a:off x="789543" y="107148"/>
            <a:ext cx="317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+mj-lt"/>
              </a:rPr>
              <a:t>Подготовка аспирантов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98F267-2E63-4DE4-1E14-3FB72E4FA3F6}"/>
              </a:ext>
            </a:extLst>
          </p:cNvPr>
          <p:cNvSpPr txBox="1"/>
          <p:nvPr/>
        </p:nvSpPr>
        <p:spPr>
          <a:xfrm>
            <a:off x="156711" y="107148"/>
            <a:ext cx="11844069" cy="40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dirty="0"/>
          </a:p>
          <a:p>
            <a:pPr lvl="0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Заканчивают 2 год обучения: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 В. С. «Детектирование люминесценции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синглетного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кислорода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фотосенсибилизированных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биологических объектов на основе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время-коррелированного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счета одиночных фотонов» рук.</a:t>
            </a:r>
            <a:r>
              <a:rPr lang="ru-RU" sz="16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Г.Н.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Гольцман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Заводиленко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В. «Оптимизация параметров рабочей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гетероструктуры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InGaAs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InP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однофотонного лавинного фотодиода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стробированном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детекторе одиночных фотонов ближнего инфракрасного диапазона» рук. Р.В. Ожегов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Кузьминых И. О. «Разработка и исследование фотонного газового сенсора для поиска энергетических утечек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экомониторинга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рук. Г.М. Чулкова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Любчак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Н. «Разработка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on-chip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спектрометра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терагерцового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диапазона на основе фотонных интегральных схем»  рук.</a:t>
            </a:r>
            <a:r>
              <a:rPr lang="ru-RU" sz="16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Г.Н.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Гольцман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Седых К. О. «Планарная ловушка с волоконным интерфейсом и сверхпроводниковыми однофотонными детекторами для масштабируемого квантового компьютера на ионах»  рук. Г.Н.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Гольцман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Филяев А. А. «Исследование влияния негативных эффектов в полупроводниковых структурах на временное разрешение детекторов одиночных фотонов ближнего ИК диапазона на базе однофотонных лавинных фотодиодов» рук. Р.В. Ожегов</a:t>
            </a:r>
          </a:p>
          <a:p>
            <a:endParaRPr lang="ru-RU" dirty="0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73965" y="3257014"/>
            <a:ext cx="11844069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Заканчивают 1 год обучения: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Венедиктов И. О. 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механизмов разрешения числа фотонов в интегрально-оптическом исполнении»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рук.   В.В.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Ковалюк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Святодух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С. С.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фундаментальных ограничений быстродействия сверхпроводниковых однофотонных детекторов на основе микрополосок нитрида ниобия» рук.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Г.Н.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Гольцман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Левашов С. Д.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модели и инструментальных методов оценки прозрачности атмосферы для задач квантовой и классической лазерной связи с использованием как собственных орбитальных и наземных инструментов, так и общедоступных данных ДЗЗ»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рук.</a:t>
            </a:r>
            <a:r>
              <a:rPr lang="ru-RU" sz="16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Г.Н.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Гольцман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Бахшалиев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Р. М.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исследование оптической системы наведения и формирования полезного сигнала для классического и квантового каналов связи малых космических аппаратов типа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Кубсат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применении с наземными приемными станциями» рук.</a:t>
            </a:r>
            <a:r>
              <a:rPr lang="ru-RU" sz="16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Г.Н.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Гольцман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Солдатенкова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М. Д.</a:t>
            </a:r>
            <a:r>
              <a:rPr kumimoji="0" lang="ru-RU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влияния механизмов энергетической релаксации на чувствительность сверхпроводниковых однофотонных детекторов»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рук.  Г.М.Чулкова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4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A93EAB-AF91-D616-CF09-7FBF45B74B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122" y="184922"/>
            <a:ext cx="10134600" cy="8894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Rosatom" panose="020B0503040504020204"/>
              </a:rPr>
              <a:t>Коммерчески доступные на глобальном рынке Детекторы одиночных фотонов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8DC7335-E2ED-E56D-B158-5B223CA98E40}"/>
              </a:ext>
            </a:extLst>
          </p:cNvPr>
          <p:cNvSpPr txBox="1"/>
          <p:nvPr/>
        </p:nvSpPr>
        <p:spPr>
          <a:xfrm>
            <a:off x="630485" y="2286000"/>
            <a:ext cx="3113224" cy="4765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+mn-lt"/>
              </a:rPr>
              <a:t>Ф</a:t>
            </a: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 Light"/>
              </a:rPr>
              <a:t>отоумножители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 Light"/>
              </a:rPr>
              <a:t>(PMT)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j-ea"/>
              <a:cs typeface="+mj-cs"/>
              <a:sym typeface="Helvetica Light"/>
            </a:endParaRPr>
          </a:p>
        </p:txBody>
      </p:sp>
      <p:pic>
        <p:nvPicPr>
          <p:cNvPr id="17" name="Picture 2" descr="Hamamatsu Photomultiplier Tubes (PMT): R3550A-600; R3550P-600; R15608;  R329-02; R331-05; R374; R2083; R9880U-20; R3991A; R14657; R636-10; R758-10;  R928 | Stantron">
            <a:extLst>
              <a:ext uri="{FF2B5EF4-FFF2-40B4-BE49-F238E27FC236}">
                <a16:creationId xmlns:a16="http://schemas.microsoft.com/office/drawing/2014/main" xmlns="" id="{383766BB-CB65-9C4A-B637-FD1FB29F4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2" y="2827283"/>
            <a:ext cx="2847289" cy="1602873"/>
          </a:xfrm>
          <a:prstGeom prst="rect">
            <a:avLst/>
          </a:prstGeom>
          <a:noFill/>
          <a:effectLst>
            <a:outerShdw blurRad="190500" dist="63500" algn="t" rotWithShape="0">
              <a:prstClr val="black">
                <a:alpha val="7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1CCC100-0030-8BF1-B55A-F1019B306D9A}"/>
              </a:ext>
            </a:extLst>
          </p:cNvPr>
          <p:cNvSpPr txBox="1"/>
          <p:nvPr/>
        </p:nvSpPr>
        <p:spPr>
          <a:xfrm>
            <a:off x="7179078" y="1676400"/>
            <a:ext cx="4335907" cy="770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 Light"/>
              </a:rPr>
              <a:t>Однофотонные лавинные </a:t>
            </a: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Helvetica Light"/>
              </a:rPr>
              <a:t>фотодиоды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Helvetica Light"/>
              </a:rPr>
              <a:t>(SPAD)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Helvetica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6D9D212-D65A-DD07-B66F-3445F4A50DF1}"/>
              </a:ext>
            </a:extLst>
          </p:cNvPr>
          <p:cNvSpPr txBox="1"/>
          <p:nvPr/>
        </p:nvSpPr>
        <p:spPr>
          <a:xfrm>
            <a:off x="3276600" y="4648200"/>
            <a:ext cx="5134796" cy="848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+mn-lt"/>
              </a:rPr>
              <a:t>Сверхпроводниковый однофотонный детектор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 Light"/>
              </a:rPr>
              <a:t>(</a:t>
            </a:r>
            <a:r>
              <a:rPr lang="en-US" sz="2400" dirty="0">
                <a:latin typeface="+mn-lt"/>
              </a:rPr>
              <a:t>SSPD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 Light"/>
              </a:rPr>
              <a:t>)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j-ea"/>
              <a:cs typeface="+mj-cs"/>
              <a:sym typeface="Helvetica Light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F906338B-EC15-AA6D-D3A6-EDAF7161F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61704"/>
            <a:ext cx="2458019" cy="1753084"/>
          </a:xfrm>
          <a:prstGeom prst="rect">
            <a:avLst/>
          </a:prstGeom>
          <a:effectLst>
            <a:outerShdw blurRad="190500" dist="63500" algn="l" rotWithShape="0">
              <a:prstClr val="black">
                <a:alpha val="7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4083B6D3-D878-6E12-0C52-1D39C34DE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599" y="4114800"/>
            <a:ext cx="3251201" cy="2479261"/>
          </a:xfrm>
          <a:prstGeom prst="rect">
            <a:avLst/>
          </a:prstGeom>
          <a:ln>
            <a:noFill/>
          </a:ln>
          <a:effectLst>
            <a:glow rad="38100">
              <a:schemeClr val="accent1">
                <a:alpha val="40000"/>
              </a:schemeClr>
            </a:glow>
            <a:outerShdw blurRad="190500" dist="63500" algn="tl" rotWithShape="0">
              <a:srgbClr val="000000">
                <a:alpha val="70000"/>
              </a:srgbClr>
            </a:outerShdw>
            <a:reflection stA="45000" endPos="4000" dist="508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EB7E57-EBCC-882B-C65B-58E9A8EBD145}"/>
              </a:ext>
            </a:extLst>
          </p:cNvPr>
          <p:cNvSpPr txBox="1"/>
          <p:nvPr/>
        </p:nvSpPr>
        <p:spPr>
          <a:xfrm>
            <a:off x="-101599" y="5514832"/>
            <a:ext cx="901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Компания «Сверхпроводниковые нанотехнологии» основана в 2004 году для коммерциализации наукоемких разработок </a:t>
            </a:r>
          </a:p>
        </p:txBody>
      </p:sp>
    </p:spTree>
    <p:extLst>
      <p:ext uri="{BB962C8B-B14F-4D97-AF65-F5344CB8AC3E}">
        <p14:creationId xmlns:p14="http://schemas.microsoft.com/office/powerpoint/2010/main" val="1030738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AF5BA7-9AD3-4600-5F24-9CE86FFAB84C}"/>
              </a:ext>
            </a:extLst>
          </p:cNvPr>
          <p:cNvSpPr txBox="1"/>
          <p:nvPr/>
        </p:nvSpPr>
        <p:spPr>
          <a:xfrm>
            <a:off x="0" y="0"/>
            <a:ext cx="12039600" cy="6724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Научно-исследовательские направления работы Базовой кафедры квантовой оптики и телекоммуникаций ЗАО «</a:t>
            </a:r>
            <a:r>
              <a:rPr lang="ru-RU" sz="2800" dirty="0" err="1"/>
              <a:t>Сконтел</a:t>
            </a:r>
            <a:r>
              <a:rPr lang="ru-RU" sz="2800" dirty="0"/>
              <a:t>» в МИЭМ НИУ ВШЭ:</a:t>
            </a:r>
          </a:p>
          <a:p>
            <a:pPr algn="ctr"/>
            <a:endParaRPr lang="ru-RU" dirty="0"/>
          </a:p>
          <a:p>
            <a:pPr algn="just"/>
            <a:r>
              <a:rPr lang="ru-RU" sz="1700" dirty="0"/>
              <a:t>1. Договор № Р2185 от 10 декабря между НИУ ВШЭ и ООО «МЦКТ»: «Разработка поверхностных ионных ловушек для масштабируемого квантового компьютера. Исследование возможности интегрального исполнения волоконного интерфейса на поверхностной ловушке»  (2021-2024). Гольцман Г.Н.</a:t>
            </a:r>
          </a:p>
          <a:p>
            <a:pPr algn="just"/>
            <a:r>
              <a:rPr lang="ru-RU" sz="1700" dirty="0"/>
              <a:t>2. Проект РНФ №23-72-00014 «Разработка чувствительных болометров </a:t>
            </a:r>
            <a:r>
              <a:rPr lang="ru-RU" sz="1700" dirty="0" err="1"/>
              <a:t>терагерцового</a:t>
            </a:r>
            <a:r>
              <a:rPr lang="ru-RU" sz="1700" dirty="0"/>
              <a:t> излучения на основе метода шумовой термометрии графена» (2023-2026) </a:t>
            </a:r>
            <a:r>
              <a:rPr lang="ru-RU" sz="1700" dirty="0" err="1"/>
              <a:t>Гайдученко</a:t>
            </a:r>
            <a:r>
              <a:rPr lang="ru-RU" sz="1700" dirty="0"/>
              <a:t> И.С.</a:t>
            </a:r>
          </a:p>
          <a:p>
            <a:pPr algn="just"/>
            <a:r>
              <a:rPr lang="ru-RU" sz="1700" dirty="0"/>
              <a:t>3. Проект ЦФИ ВШЭ ТЗ-20 "Исследование фото-термоэлектрического эффекта в графене для создания ультрабыстрых фотодетекторов, интегрированных на волновод" (2024). </a:t>
            </a:r>
            <a:r>
              <a:rPr lang="ru-RU" sz="1700" dirty="0" err="1"/>
              <a:t>Гайдученко</a:t>
            </a:r>
            <a:r>
              <a:rPr lang="ru-RU" sz="1700" dirty="0"/>
              <a:t> И.С.</a:t>
            </a:r>
          </a:p>
          <a:p>
            <a:r>
              <a:rPr lang="ru-RU" sz="1700" dirty="0"/>
              <a:t>4</a:t>
            </a:r>
            <a:r>
              <a:rPr lang="ru-RU" sz="1700" b="0" i="0" dirty="0">
                <a:effectLst/>
              </a:rPr>
              <a:t>. Программа фундаментальных исследований НИУ ВШЭ, "Исследование процессов динамической блокировки и </a:t>
            </a:r>
            <a:r>
              <a:rPr lang="ru-RU" sz="1700" b="0" i="0" dirty="0" err="1">
                <a:effectLst/>
              </a:rPr>
              <a:t>микромобильности</a:t>
            </a:r>
            <a:r>
              <a:rPr lang="ru-RU" sz="1700" b="0" i="0" dirty="0">
                <a:effectLst/>
              </a:rPr>
              <a:t> в сетях связи 6G", 2022 г. (ключевой исполнитель). </a:t>
            </a:r>
            <a:r>
              <a:rPr lang="ru-RU" sz="1700" b="0" i="0" dirty="0" err="1">
                <a:effectLst/>
              </a:rPr>
              <a:t>Гольцман</a:t>
            </a:r>
            <a:r>
              <a:rPr lang="ru-RU" sz="1700" b="0" i="0" dirty="0">
                <a:effectLst/>
              </a:rPr>
              <a:t> Г.Н.</a:t>
            </a:r>
            <a:r>
              <a:rPr lang="ru-RU" sz="1700" dirty="0"/>
              <a:t/>
            </a:r>
            <a:br>
              <a:rPr lang="ru-RU" sz="1700" dirty="0"/>
            </a:br>
            <a:r>
              <a:rPr lang="ru-RU" sz="1700" dirty="0"/>
              <a:t>5</a:t>
            </a:r>
            <a:r>
              <a:rPr lang="ru-RU" sz="1700" b="0" i="0" dirty="0">
                <a:effectLst/>
              </a:rPr>
              <a:t>. Программа фундаментальных исследований НИУ ВШЭ, "Исследование особенностей распространения </a:t>
            </a:r>
            <a:r>
              <a:rPr lang="ru-RU" sz="1700" b="0" i="0" dirty="0" err="1">
                <a:effectLst/>
              </a:rPr>
              <a:t>терагерцовых</a:t>
            </a:r>
            <a:r>
              <a:rPr lang="ru-RU" sz="1700" b="0" i="0" dirty="0">
                <a:effectLst/>
              </a:rPr>
              <a:t> волн внутри помещений для построения усредненной и трехмерной кластерной моделей каналов связи 6G", 2023 г. (ключевой исполнитель). </a:t>
            </a:r>
            <a:r>
              <a:rPr lang="ru-RU" sz="1700" b="0" i="0" dirty="0" err="1">
                <a:effectLst/>
              </a:rPr>
              <a:t>Гольцман</a:t>
            </a:r>
            <a:r>
              <a:rPr lang="ru-RU" sz="1700" b="0" i="0" dirty="0">
                <a:effectLst/>
              </a:rPr>
              <a:t> Г.Н.</a:t>
            </a:r>
            <a:r>
              <a:rPr lang="ru-RU" sz="1700" dirty="0"/>
              <a:t/>
            </a:r>
            <a:br>
              <a:rPr lang="ru-RU" sz="1700" dirty="0"/>
            </a:br>
            <a:r>
              <a:rPr lang="ru-RU" sz="1700" dirty="0"/>
              <a:t>6</a:t>
            </a:r>
            <a:r>
              <a:rPr lang="ru-RU" sz="1700" b="0" i="0" dirty="0">
                <a:effectLst/>
              </a:rPr>
              <a:t>. Программа фундаментальных исследований НИУ ВШЭ, "Исследование перспективных программно-аппаратных и алгоритмических решений для борьбы с блокировкой радиосигнала и эффектом </a:t>
            </a:r>
            <a:r>
              <a:rPr lang="ru-RU" sz="1700" b="0" i="0" dirty="0" err="1">
                <a:effectLst/>
              </a:rPr>
              <a:t>микромобильности</a:t>
            </a:r>
            <a:r>
              <a:rPr lang="ru-RU" sz="1700" b="0" i="0" dirty="0">
                <a:effectLst/>
              </a:rPr>
              <a:t> абонента в сетях 6G", 2024 г. (ключевой исполнитель). Гольцман Г.Н.</a:t>
            </a:r>
            <a:r>
              <a:rPr lang="ru-RU" sz="1700" dirty="0"/>
              <a:t/>
            </a:r>
            <a:br>
              <a:rPr lang="ru-RU" sz="1700" dirty="0"/>
            </a:br>
            <a:r>
              <a:rPr lang="ru-RU" sz="1700" dirty="0"/>
              <a:t>7</a:t>
            </a:r>
            <a:r>
              <a:rPr lang="ru-RU" sz="1700" b="0" i="0" dirty="0">
                <a:effectLst/>
              </a:rPr>
              <a:t>. Программа фундаментальных исследований НИУ ВШЭ, "Разработка, формализация и анализ моделей реконфигурируемых интеллектуальных поверхностей (RIS) для сетей связи 6G", 2025–2027 гг. (ключевой исполнитель). </a:t>
            </a:r>
            <a:r>
              <a:rPr lang="ru-RU" sz="1700" b="0" i="0" dirty="0" err="1">
                <a:effectLst/>
              </a:rPr>
              <a:t>Гольцман</a:t>
            </a:r>
            <a:r>
              <a:rPr lang="ru-RU" sz="1700" b="0" i="0" dirty="0">
                <a:effectLst/>
              </a:rPr>
              <a:t> Г.Н.</a:t>
            </a:r>
          </a:p>
          <a:p>
            <a:r>
              <a:rPr lang="ru-RU" sz="1700" b="0" i="0" dirty="0">
                <a:effectLst/>
              </a:rPr>
              <a:t>8. Программа фундаментальных исследований НИУ ВШЭ, </a:t>
            </a:r>
            <a:r>
              <a:rPr lang="ru-RU" sz="1700" dirty="0">
                <a:effectLst/>
                <a:ea typeface="Times New Roman" panose="02020603050405020304" pitchFamily="18" charset="0"/>
              </a:rPr>
              <a:t>«Исследование применимости перспективных методов контроля биологических показателей человека для оценки параметров его здоровья». Ожегов Р.В.</a:t>
            </a:r>
            <a:endParaRPr lang="ru-RU" sz="1700" b="0" i="0" dirty="0">
              <a:effectLst/>
            </a:endParaRPr>
          </a:p>
          <a:p>
            <a:pPr algn="just"/>
            <a:r>
              <a:rPr lang="ru-RU" sz="1700" dirty="0"/>
              <a:t>9. Участие в НИОКР «Разработка технологий и устройств квантовых коммуникаций для магистральных линий большой протяженности», 2021-2024гг., ОАО «РЖД» . Нефедов С.И.</a:t>
            </a:r>
          </a:p>
        </p:txBody>
      </p:sp>
    </p:spTree>
    <p:extLst>
      <p:ext uri="{BB962C8B-B14F-4D97-AF65-F5344CB8AC3E}">
        <p14:creationId xmlns:p14="http://schemas.microsoft.com/office/powerpoint/2010/main" val="3999832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20CB1C-B762-8712-5C9B-3ECEC77D8EAE}"/>
              </a:ext>
            </a:extLst>
          </p:cNvPr>
          <p:cNvSpPr txBox="1"/>
          <p:nvPr/>
        </p:nvSpPr>
        <p:spPr>
          <a:xfrm>
            <a:off x="5209154" y="733579"/>
            <a:ext cx="426912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1. Договор № Р2185 от 10 декабря между НИУ ВШЭ и ООО «МЦКТ»: «Разработка поверхностных ионных ловушек для масштабируемого квантового компьютера. Исследование возможности интегрального исполнения волоконного интерфейса на поверхностной ловушке»  (2021-2024).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4A20AA-A515-5388-2F49-A7CD1E35BDE7}"/>
              </a:ext>
            </a:extLst>
          </p:cNvPr>
          <p:cNvSpPr txBox="1"/>
          <p:nvPr/>
        </p:nvSpPr>
        <p:spPr>
          <a:xfrm>
            <a:off x="668215" y="70338"/>
            <a:ext cx="10851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Исследования и разработки кафедры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AC5FBC7-7546-B603-ACC4-9F6C60F890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61239" y="1164009"/>
            <a:ext cx="1680135" cy="162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AF18C1-8A80-5311-E427-8514216BF142}"/>
              </a:ext>
            </a:extLst>
          </p:cNvPr>
          <p:cNvSpPr txBox="1"/>
          <p:nvPr/>
        </p:nvSpPr>
        <p:spPr>
          <a:xfrm>
            <a:off x="9618951" y="2819782"/>
            <a:ext cx="2378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Гольцман Г.Н.</a:t>
            </a:r>
          </a:p>
          <a:p>
            <a:pPr algn="ctr"/>
            <a:r>
              <a:rPr lang="ru-RU" dirty="0"/>
              <a:t>Профессор, д.ф.-м.н.</a:t>
            </a:r>
          </a:p>
          <a:p>
            <a:pPr algn="ctr"/>
            <a:r>
              <a:rPr lang="ru-RU" dirty="0"/>
              <a:t>Руководитель проекта</a:t>
            </a:r>
          </a:p>
        </p:txBody>
      </p:sp>
      <p:pic>
        <p:nvPicPr>
          <p:cNvPr id="6" name="Рисунок 5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DA9EDBF-8C39-016C-9EEB-BC79C17EE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742905"/>
            <a:ext cx="5039134" cy="35252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F55F3FC-1DB4-DA9F-1402-D34E1D171FC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39196" y="4389137"/>
            <a:ext cx="1680135" cy="16266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9E9624-0346-1E1D-D193-BEA5A63AB5D3}"/>
              </a:ext>
            </a:extLst>
          </p:cNvPr>
          <p:cNvSpPr txBox="1"/>
          <p:nvPr/>
        </p:nvSpPr>
        <p:spPr>
          <a:xfrm>
            <a:off x="9961883" y="6015739"/>
            <a:ext cx="145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/>
              <a:t>Ковалюк</a:t>
            </a:r>
            <a:r>
              <a:rPr lang="ru-RU" dirty="0"/>
              <a:t> В.В.</a:t>
            </a:r>
          </a:p>
          <a:p>
            <a:pPr algn="ctr"/>
            <a:r>
              <a:rPr lang="ru-RU" dirty="0"/>
              <a:t>к.ф.-м.н.</a:t>
            </a:r>
          </a:p>
        </p:txBody>
      </p:sp>
      <p:pic>
        <p:nvPicPr>
          <p:cNvPr id="12" name="Рисунок 11" descr="Изображение выглядит как электроника, Электронная техника, Компонент схемы, Электронный компонен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F0BB9EF-BB61-C35F-082E-61F21A204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4" y="4547041"/>
            <a:ext cx="2996949" cy="199596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хник, в помещении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43E720D-3C68-96E7-F433-153C587469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55" y="4554178"/>
            <a:ext cx="2986232" cy="19888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электроника, Электронная техника, машина, Электрическая провод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87C31D3-01C7-6A64-7FBB-93C3D7AF8B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96" y="4554178"/>
            <a:ext cx="3006871" cy="20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15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8DE754-0CA3-9031-92BC-DF4D49597C66}"/>
              </a:ext>
            </a:extLst>
          </p:cNvPr>
          <p:cNvSpPr txBox="1"/>
          <p:nvPr/>
        </p:nvSpPr>
        <p:spPr>
          <a:xfrm>
            <a:off x="3976321" y="887195"/>
            <a:ext cx="53662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2. Проект РНФ №23-72-00014 «Разработка чувствительных болометров </a:t>
            </a:r>
            <a:r>
              <a:rPr lang="ru-RU" sz="2000" dirty="0" err="1"/>
              <a:t>терагерцового</a:t>
            </a:r>
            <a:r>
              <a:rPr lang="ru-RU" sz="2000" dirty="0"/>
              <a:t> излучения на основе метода шумовой термометрии графена» (2023-2026).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DCF3FF-D80D-534A-93EF-AD7431F95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" y="1203895"/>
            <a:ext cx="1540988" cy="119873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4E8934C-61FF-3B86-5311-C18751D9A2F7}"/>
              </a:ext>
            </a:extLst>
          </p:cNvPr>
          <p:cNvSpPr/>
          <p:nvPr/>
        </p:nvSpPr>
        <p:spPr>
          <a:xfrm>
            <a:off x="203475" y="1187536"/>
            <a:ext cx="1273623" cy="999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8A8F384-9E85-8E81-0225-CF2D520D76F7}"/>
              </a:ext>
            </a:extLst>
          </p:cNvPr>
          <p:cNvSpPr/>
          <p:nvPr/>
        </p:nvSpPr>
        <p:spPr>
          <a:xfrm>
            <a:off x="279217" y="3936789"/>
            <a:ext cx="2356842" cy="25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954DFAF-5505-15F6-30D4-AC8939FA0699}"/>
              </a:ext>
            </a:extLst>
          </p:cNvPr>
          <p:cNvSpPr/>
          <p:nvPr/>
        </p:nvSpPr>
        <p:spPr>
          <a:xfrm>
            <a:off x="279217" y="4201832"/>
            <a:ext cx="2356842" cy="10663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442C8F3-BA70-2FCD-E531-56E4DACD3D04}"/>
              </a:ext>
            </a:extLst>
          </p:cNvPr>
          <p:cNvSpPr/>
          <p:nvPr/>
        </p:nvSpPr>
        <p:spPr>
          <a:xfrm>
            <a:off x="279216" y="3824143"/>
            <a:ext cx="2356842" cy="1066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983922E-6444-8EC7-A50A-DCF78FD69F9F}"/>
              </a:ext>
            </a:extLst>
          </p:cNvPr>
          <p:cNvSpPr/>
          <p:nvPr/>
        </p:nvSpPr>
        <p:spPr>
          <a:xfrm>
            <a:off x="279217" y="4307852"/>
            <a:ext cx="2356842" cy="59366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AC97F83-19EB-AB18-E948-509C78E8A7DF}"/>
              </a:ext>
            </a:extLst>
          </p:cNvPr>
          <p:cNvSpPr/>
          <p:nvPr/>
        </p:nvSpPr>
        <p:spPr>
          <a:xfrm>
            <a:off x="279216" y="3611559"/>
            <a:ext cx="2356842" cy="20047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0E01FAA-3B75-7010-6E76-B7533F864709}"/>
              </a:ext>
            </a:extLst>
          </p:cNvPr>
          <p:cNvSpPr/>
          <p:nvPr/>
        </p:nvSpPr>
        <p:spPr>
          <a:xfrm>
            <a:off x="279432" y="3405601"/>
            <a:ext cx="2356842" cy="2004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933A990-062F-8520-C099-A80A9033998E}"/>
              </a:ext>
            </a:extLst>
          </p:cNvPr>
          <p:cNvSpPr/>
          <p:nvPr/>
        </p:nvSpPr>
        <p:spPr>
          <a:xfrm>
            <a:off x="2718185" y="4431573"/>
            <a:ext cx="443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Si</a:t>
            </a:r>
            <a:endParaRPr lang="en-US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CA7BDB5-7AB0-C53C-E7DE-EC871B7636DF}"/>
              </a:ext>
            </a:extLst>
          </p:cNvPr>
          <p:cNvSpPr/>
          <p:nvPr/>
        </p:nvSpPr>
        <p:spPr>
          <a:xfrm>
            <a:off x="2636058" y="4123186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Au</a:t>
            </a:r>
            <a:endParaRPr lang="en-US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47F606CB-51AC-591D-1072-30E81944C5FC}"/>
              </a:ext>
            </a:extLst>
          </p:cNvPr>
          <p:cNvSpPr/>
          <p:nvPr/>
        </p:nvSpPr>
        <p:spPr>
          <a:xfrm>
            <a:off x="2648370" y="3890837"/>
            <a:ext cx="51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λ/4</a:t>
            </a:r>
            <a:endParaRPr lang="en-US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EFB6539-1278-FD43-CBC5-D9966196034D}"/>
              </a:ext>
            </a:extLst>
          </p:cNvPr>
          <p:cNvSpPr/>
          <p:nvPr/>
        </p:nvSpPr>
        <p:spPr>
          <a:xfrm>
            <a:off x="831759" y="3542013"/>
            <a:ext cx="13033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cs typeface="Times New Roman" panose="02020603050405020304" pitchFamily="18" charset="0"/>
              </a:rPr>
              <a:t>Графен</a:t>
            </a:r>
            <a:endParaRPr lang="en-US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3193E943-78C1-6D12-DE99-F887D7410AD1}"/>
              </a:ext>
            </a:extLst>
          </p:cNvPr>
          <p:cNvSpPr/>
          <p:nvPr/>
        </p:nvSpPr>
        <p:spPr>
          <a:xfrm>
            <a:off x="2715390" y="3320600"/>
            <a:ext cx="539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Si</a:t>
            </a:r>
            <a:endParaRPr lang="en-US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451005A2-D307-FACF-916B-9E567DCF24DB}"/>
              </a:ext>
            </a:extLst>
          </p:cNvPr>
          <p:cNvCxnSpPr/>
          <p:nvPr/>
        </p:nvCxnSpPr>
        <p:spPr>
          <a:xfrm>
            <a:off x="279432" y="2834071"/>
            <a:ext cx="429" cy="44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EF7E45C7-26F0-D2A8-127E-5BADD3AE38D0}"/>
              </a:ext>
            </a:extLst>
          </p:cNvPr>
          <p:cNvCxnSpPr/>
          <p:nvPr/>
        </p:nvCxnSpPr>
        <p:spPr>
          <a:xfrm>
            <a:off x="479457" y="2834071"/>
            <a:ext cx="429" cy="44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CF6E2B84-9478-FAEC-0E41-8D8A9FE17487}"/>
              </a:ext>
            </a:extLst>
          </p:cNvPr>
          <p:cNvCxnSpPr/>
          <p:nvPr/>
        </p:nvCxnSpPr>
        <p:spPr>
          <a:xfrm>
            <a:off x="665329" y="2843881"/>
            <a:ext cx="429" cy="44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7D0DF6AD-E2A2-CA1C-D3E3-82ED3999F0A1}"/>
              </a:ext>
            </a:extLst>
          </p:cNvPr>
          <p:cNvCxnSpPr/>
          <p:nvPr/>
        </p:nvCxnSpPr>
        <p:spPr>
          <a:xfrm>
            <a:off x="865354" y="2843881"/>
            <a:ext cx="429" cy="44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C8118D0A-214B-6C8D-4410-6AA1D8F7F040}"/>
              </a:ext>
            </a:extLst>
          </p:cNvPr>
          <p:cNvCxnSpPr/>
          <p:nvPr/>
        </p:nvCxnSpPr>
        <p:spPr>
          <a:xfrm>
            <a:off x="1079801" y="2851787"/>
            <a:ext cx="429" cy="44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991CA193-4F06-7480-6AC8-B45425A2BC48}"/>
              </a:ext>
            </a:extLst>
          </p:cNvPr>
          <p:cNvCxnSpPr/>
          <p:nvPr/>
        </p:nvCxnSpPr>
        <p:spPr>
          <a:xfrm>
            <a:off x="1279826" y="2851787"/>
            <a:ext cx="429" cy="44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4B9E3B13-20D0-636C-3228-0BDD69B7D8D9}"/>
              </a:ext>
            </a:extLst>
          </p:cNvPr>
          <p:cNvCxnSpPr/>
          <p:nvPr/>
        </p:nvCxnSpPr>
        <p:spPr>
          <a:xfrm>
            <a:off x="1508695" y="2851787"/>
            <a:ext cx="429" cy="44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091C1C01-8D14-71EB-E3E3-3FCC47161DC7}"/>
              </a:ext>
            </a:extLst>
          </p:cNvPr>
          <p:cNvCxnSpPr/>
          <p:nvPr/>
        </p:nvCxnSpPr>
        <p:spPr>
          <a:xfrm>
            <a:off x="1708720" y="2851787"/>
            <a:ext cx="429" cy="44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0928C4EC-5A8A-692A-BBC3-DE24F048CEDE}"/>
              </a:ext>
            </a:extLst>
          </p:cNvPr>
          <p:cNvCxnSpPr/>
          <p:nvPr/>
        </p:nvCxnSpPr>
        <p:spPr>
          <a:xfrm>
            <a:off x="1913642" y="2851787"/>
            <a:ext cx="429" cy="44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8ED7BF05-DDB0-88BF-EB33-3D0E2BD7DAF0}"/>
              </a:ext>
            </a:extLst>
          </p:cNvPr>
          <p:cNvCxnSpPr/>
          <p:nvPr/>
        </p:nvCxnSpPr>
        <p:spPr>
          <a:xfrm>
            <a:off x="2113667" y="2851787"/>
            <a:ext cx="429" cy="44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04AF5F43-AACF-37C1-8034-E164425CEFB5}"/>
              </a:ext>
            </a:extLst>
          </p:cNvPr>
          <p:cNvCxnSpPr/>
          <p:nvPr/>
        </p:nvCxnSpPr>
        <p:spPr>
          <a:xfrm>
            <a:off x="2317233" y="2851787"/>
            <a:ext cx="429" cy="44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0B5333F2-7D3F-AD7B-8D69-C3CCE3B53219}"/>
              </a:ext>
            </a:extLst>
          </p:cNvPr>
          <p:cNvCxnSpPr/>
          <p:nvPr/>
        </p:nvCxnSpPr>
        <p:spPr>
          <a:xfrm>
            <a:off x="2517258" y="2851787"/>
            <a:ext cx="429" cy="443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CCE87DBF-89E2-794A-84B6-0A088AEAE7FB}"/>
              </a:ext>
            </a:extLst>
          </p:cNvPr>
          <p:cNvSpPr/>
          <p:nvPr/>
        </p:nvSpPr>
        <p:spPr>
          <a:xfrm>
            <a:off x="361623" y="668129"/>
            <a:ext cx="2699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Оптическое согласование</a:t>
            </a:r>
            <a:endParaRPr lang="en-US" dirty="0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BE6230CF-6838-DF67-3C5B-3F1D6B5DEE4B}"/>
              </a:ext>
            </a:extLst>
          </p:cNvPr>
          <p:cNvCxnSpPr/>
          <p:nvPr/>
        </p:nvCxnSpPr>
        <p:spPr>
          <a:xfrm>
            <a:off x="2993409" y="3404666"/>
            <a:ext cx="442137" cy="101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3B5FE356-ABA3-B524-C9A7-AD570E14B941}"/>
              </a:ext>
            </a:extLst>
          </p:cNvPr>
          <p:cNvSpPr/>
          <p:nvPr/>
        </p:nvSpPr>
        <p:spPr>
          <a:xfrm>
            <a:off x="2976864" y="3392864"/>
            <a:ext cx="458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light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2573084A-6970-2E71-E4A3-900354D125A1}"/>
              </a:ext>
            </a:extLst>
          </p:cNvPr>
          <p:cNvSpPr/>
          <p:nvPr/>
        </p:nvSpPr>
        <p:spPr>
          <a:xfrm>
            <a:off x="1040018" y="2530245"/>
            <a:ext cx="624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Свет</a:t>
            </a:r>
            <a:endParaRPr lang="en-US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F303A0C-9B77-E43B-46FD-D81327D43CD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1" t="56349"/>
          <a:stretch/>
        </p:blipFill>
        <p:spPr>
          <a:xfrm>
            <a:off x="2197478" y="1311821"/>
            <a:ext cx="1510302" cy="1317355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DC1D07D8-0688-0802-4558-7B4F9DB24065}"/>
              </a:ext>
            </a:extLst>
          </p:cNvPr>
          <p:cNvSpPr/>
          <p:nvPr/>
        </p:nvSpPr>
        <p:spPr>
          <a:xfrm>
            <a:off x="2179895" y="1254085"/>
            <a:ext cx="1368988" cy="13020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7BE05BFB-5B52-AF27-7F1C-1C81502A3577}"/>
              </a:ext>
            </a:extLst>
          </p:cNvPr>
          <p:cNvSpPr/>
          <p:nvPr/>
        </p:nvSpPr>
        <p:spPr>
          <a:xfrm>
            <a:off x="771282" y="1513249"/>
            <a:ext cx="333675" cy="1648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49E748C0-224E-7907-2FC6-BE59665DBC7B}"/>
              </a:ext>
            </a:extLst>
          </p:cNvPr>
          <p:cNvCxnSpPr/>
          <p:nvPr/>
        </p:nvCxnSpPr>
        <p:spPr>
          <a:xfrm>
            <a:off x="1117004" y="1513249"/>
            <a:ext cx="456222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https://lh6.googleusercontent.com/1BvAD3gL1DDEPnpsbBdkz9ZuU5GP492-AY9JPTSVdk2cJVPQygfCLESa_qmUyaNPH2Y2Mr2QHqWeFQhcY23taqnpzYa0q3LMsTnGW3ptFaGRD5RSOq31lyh5f8OozPL-6S1xieiHEFc">
            <a:extLst>
              <a:ext uri="{FF2B5EF4-FFF2-40B4-BE49-F238E27FC236}">
                <a16:creationId xmlns:a16="http://schemas.microsoft.com/office/drawing/2014/main" xmlns="" id="{21C620DF-04C1-E655-578F-091903EA1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7325" r="10887" b="-925"/>
          <a:stretch/>
        </p:blipFill>
        <p:spPr bwMode="auto">
          <a:xfrm>
            <a:off x="3372193" y="2698398"/>
            <a:ext cx="2508137" cy="20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B73D62E9-F966-962F-5029-FED8F8030F18}"/>
              </a:ext>
            </a:extLst>
          </p:cNvPr>
          <p:cNvSpPr/>
          <p:nvPr/>
        </p:nvSpPr>
        <p:spPr>
          <a:xfrm>
            <a:off x="3733817" y="5686529"/>
            <a:ext cx="2243284" cy="95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9CA8C746-D7FF-B5C3-CCE0-F487EE152A23}"/>
              </a:ext>
            </a:extLst>
          </p:cNvPr>
          <p:cNvSpPr/>
          <p:nvPr/>
        </p:nvSpPr>
        <p:spPr>
          <a:xfrm>
            <a:off x="3733817" y="5788310"/>
            <a:ext cx="2243284" cy="26928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F325140D-C772-F3E7-1EFC-F21A22474F9A}"/>
              </a:ext>
            </a:extLst>
          </p:cNvPr>
          <p:cNvSpPr/>
          <p:nvPr/>
        </p:nvSpPr>
        <p:spPr>
          <a:xfrm>
            <a:off x="3733816" y="5573882"/>
            <a:ext cx="2243284" cy="1060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7FDED94B-F14E-3F93-1934-618435135711}"/>
              </a:ext>
            </a:extLst>
          </p:cNvPr>
          <p:cNvSpPr/>
          <p:nvPr/>
        </p:nvSpPr>
        <p:spPr>
          <a:xfrm>
            <a:off x="3733817" y="6057591"/>
            <a:ext cx="2243284" cy="59027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1D7B0DB9-26DF-2856-BB31-7962170DA413}"/>
              </a:ext>
            </a:extLst>
          </p:cNvPr>
          <p:cNvSpPr/>
          <p:nvPr/>
        </p:nvSpPr>
        <p:spPr>
          <a:xfrm>
            <a:off x="3733816" y="5361298"/>
            <a:ext cx="2243284" cy="19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FFBBD9C2-7F97-B0F9-BBD6-1D482DE355C4}"/>
              </a:ext>
            </a:extLst>
          </p:cNvPr>
          <p:cNvSpPr/>
          <p:nvPr/>
        </p:nvSpPr>
        <p:spPr>
          <a:xfrm>
            <a:off x="6072851" y="6181313"/>
            <a:ext cx="521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Si</a:t>
            </a:r>
            <a:endParaRPr lang="en-US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838165AE-F9B8-7A86-F197-514D0612B131}"/>
              </a:ext>
            </a:extLst>
          </p:cNvPr>
          <p:cNvSpPr/>
          <p:nvPr/>
        </p:nvSpPr>
        <p:spPr>
          <a:xfrm>
            <a:off x="4332070" y="5280376"/>
            <a:ext cx="1386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cs typeface="Times New Roman" panose="02020603050405020304" pitchFamily="18" charset="0"/>
              </a:rPr>
              <a:t>Графен</a:t>
            </a:r>
            <a:endParaRPr lang="en-US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0203A550-36AC-F814-63E1-043235B83CD2}"/>
              </a:ext>
            </a:extLst>
          </p:cNvPr>
          <p:cNvSpPr/>
          <p:nvPr/>
        </p:nvSpPr>
        <p:spPr>
          <a:xfrm>
            <a:off x="6092906" y="5829680"/>
            <a:ext cx="750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SiO</a:t>
            </a:r>
            <a:r>
              <a:rPr lang="en-US" b="1" baseline="-25000" dirty="0">
                <a:cs typeface="Times New Roman" panose="02020603050405020304" pitchFamily="18" charset="0"/>
              </a:rPr>
              <a:t>2</a:t>
            </a:r>
            <a:endParaRPr lang="en-US" baseline="-25000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EFD8B6ED-37E5-0192-C9B6-8AA03569ECEC}"/>
              </a:ext>
            </a:extLst>
          </p:cNvPr>
          <p:cNvSpPr/>
          <p:nvPr/>
        </p:nvSpPr>
        <p:spPr>
          <a:xfrm>
            <a:off x="6048078" y="5551010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Si</a:t>
            </a:r>
            <a:r>
              <a:rPr lang="en-US" b="1" baseline="-25000" dirty="0">
                <a:cs typeface="Times New Roman" panose="02020603050405020304" pitchFamily="18" charset="0"/>
              </a:rPr>
              <a:t>3</a:t>
            </a:r>
            <a:r>
              <a:rPr lang="en-US" b="1" dirty="0">
                <a:cs typeface="Times New Roman" panose="02020603050405020304" pitchFamily="18" charset="0"/>
              </a:rPr>
              <a:t>N</a:t>
            </a:r>
            <a:r>
              <a:rPr lang="en-US" b="1" baseline="-25000" dirty="0">
                <a:cs typeface="Times New Roman" panose="02020603050405020304" pitchFamily="18" charset="0"/>
              </a:rPr>
              <a:t>4</a:t>
            </a:r>
            <a:endParaRPr lang="en-US" baseline="-25000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C3EA020F-672D-49FB-506E-0ECA0D625085}"/>
              </a:ext>
            </a:extLst>
          </p:cNvPr>
          <p:cNvSpPr/>
          <p:nvPr/>
        </p:nvSpPr>
        <p:spPr>
          <a:xfrm>
            <a:off x="6070801" y="5272339"/>
            <a:ext cx="772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SiO</a:t>
            </a:r>
            <a:r>
              <a:rPr lang="en-US" b="1" baseline="-25000" dirty="0">
                <a:cs typeface="Times New Roman" panose="02020603050405020304" pitchFamily="18" charset="0"/>
              </a:rPr>
              <a:t>2</a:t>
            </a:r>
            <a:endParaRPr lang="en-US" baseline="-25000" dirty="0"/>
          </a:p>
        </p:txBody>
      </p:sp>
      <p:cxnSp>
        <p:nvCxnSpPr>
          <p:cNvPr id="51" name="Скругленная соединительная линия 2051">
            <a:extLst>
              <a:ext uri="{FF2B5EF4-FFF2-40B4-BE49-F238E27FC236}">
                <a16:creationId xmlns:a16="http://schemas.microsoft.com/office/drawing/2014/main" xmlns="" id="{58C479AE-1BD2-9E75-7BA8-DFFA778378C8}"/>
              </a:ext>
            </a:extLst>
          </p:cNvPr>
          <p:cNvCxnSpPr/>
          <p:nvPr/>
        </p:nvCxnSpPr>
        <p:spPr>
          <a:xfrm flipV="1">
            <a:off x="3758580" y="5700280"/>
            <a:ext cx="419736" cy="75226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кругленная соединительная линия 103">
            <a:extLst>
              <a:ext uri="{FF2B5EF4-FFF2-40B4-BE49-F238E27FC236}">
                <a16:creationId xmlns:a16="http://schemas.microsoft.com/office/drawing/2014/main" xmlns="" id="{AC6356F7-6CBD-C56B-6FED-E6B36FF90774}"/>
              </a:ext>
            </a:extLst>
          </p:cNvPr>
          <p:cNvCxnSpPr/>
          <p:nvPr/>
        </p:nvCxnSpPr>
        <p:spPr>
          <a:xfrm flipV="1">
            <a:off x="3716154" y="4273818"/>
            <a:ext cx="419736" cy="75226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711D0C5E-C6D2-901D-B091-04668151F873}"/>
              </a:ext>
            </a:extLst>
          </p:cNvPr>
          <p:cNvCxnSpPr/>
          <p:nvPr/>
        </p:nvCxnSpPr>
        <p:spPr>
          <a:xfrm>
            <a:off x="3732457" y="3582042"/>
            <a:ext cx="23622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99B8BC1D-E1BD-DA62-0FB2-FC7F34EC32C1}"/>
              </a:ext>
            </a:extLst>
          </p:cNvPr>
          <p:cNvSpPr/>
          <p:nvPr/>
        </p:nvSpPr>
        <p:spPr>
          <a:xfrm>
            <a:off x="3583846" y="3208353"/>
            <a:ext cx="7104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20 </a:t>
            </a:r>
            <a:r>
              <a:rPr lang="en-US" sz="1600" dirty="0">
                <a:solidFill>
                  <a:schemeClr val="bg1"/>
                </a:solidFill>
              </a:rPr>
              <a:t>um</a:t>
            </a:r>
          </a:p>
        </p:txBody>
      </p:sp>
      <p:cxnSp>
        <p:nvCxnSpPr>
          <p:cNvPr id="55" name="Скругленная соединительная линия 107">
            <a:extLst>
              <a:ext uri="{FF2B5EF4-FFF2-40B4-BE49-F238E27FC236}">
                <a16:creationId xmlns:a16="http://schemas.microsoft.com/office/drawing/2014/main" xmlns="" id="{BC321320-0B98-FE80-BF4C-6D747F464AD0}"/>
              </a:ext>
            </a:extLst>
          </p:cNvPr>
          <p:cNvCxnSpPr/>
          <p:nvPr/>
        </p:nvCxnSpPr>
        <p:spPr>
          <a:xfrm rot="16200000" flipH="1">
            <a:off x="4617259" y="4907444"/>
            <a:ext cx="329606" cy="142876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086A4512-6BAD-1FFE-A834-276E203B23B5}"/>
              </a:ext>
            </a:extLst>
          </p:cNvPr>
          <p:cNvSpPr/>
          <p:nvPr/>
        </p:nvSpPr>
        <p:spPr>
          <a:xfrm>
            <a:off x="3636118" y="4798678"/>
            <a:ext cx="715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cs typeface="Times New Roman" panose="02020603050405020304" pitchFamily="18" charset="0"/>
              </a:rPr>
              <a:t>опора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57" name="Скругленная соединительная линия 111">
            <a:extLst>
              <a:ext uri="{FF2B5EF4-FFF2-40B4-BE49-F238E27FC236}">
                <a16:creationId xmlns:a16="http://schemas.microsoft.com/office/drawing/2014/main" xmlns="" id="{35BD9871-1095-1CEB-AB60-7EB796136B65}"/>
              </a:ext>
            </a:extLst>
          </p:cNvPr>
          <p:cNvCxnSpPr/>
          <p:nvPr/>
        </p:nvCxnSpPr>
        <p:spPr>
          <a:xfrm flipV="1">
            <a:off x="5201102" y="4286587"/>
            <a:ext cx="419736" cy="75226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B0A473DD-2E5D-A435-327D-4BCBC6D77A00}"/>
              </a:ext>
            </a:extLst>
          </p:cNvPr>
          <p:cNvSpPr/>
          <p:nvPr/>
        </p:nvSpPr>
        <p:spPr>
          <a:xfrm>
            <a:off x="5201102" y="3794874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графен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ED0E3464-5575-461A-4ABF-57B8C651435F}"/>
              </a:ext>
            </a:extLst>
          </p:cNvPr>
          <p:cNvSpPr/>
          <p:nvPr/>
        </p:nvSpPr>
        <p:spPr>
          <a:xfrm>
            <a:off x="5242252" y="3177413"/>
            <a:ext cx="4106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Au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93EB5F28-F9A5-1F2B-0396-AD5DD650CACD}"/>
              </a:ext>
            </a:extLst>
          </p:cNvPr>
          <p:cNvSpPr/>
          <p:nvPr/>
        </p:nvSpPr>
        <p:spPr>
          <a:xfrm>
            <a:off x="3747933" y="5737893"/>
            <a:ext cx="597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свет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8CA0041C-A01F-9257-D89D-1AB6A5085D61}"/>
              </a:ext>
            </a:extLst>
          </p:cNvPr>
          <p:cNvSpPr txBox="1"/>
          <p:nvPr/>
        </p:nvSpPr>
        <p:spPr>
          <a:xfrm>
            <a:off x="6778210" y="5018182"/>
            <a:ext cx="53333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3. Проект ЦФИ ВШЭ ТЗ-20 "Исследование фото-термоэлектрического эффекта в графене для создания ультрабыстрых фотодетекторов, интегрированных на волновод" (2024).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9FDC09A-22EE-472C-7D89-C953704329AB}"/>
              </a:ext>
            </a:extLst>
          </p:cNvPr>
          <p:cNvSpPr txBox="1"/>
          <p:nvPr/>
        </p:nvSpPr>
        <p:spPr>
          <a:xfrm>
            <a:off x="1477098" y="28529"/>
            <a:ext cx="100403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Исследования и разработки кафедры </a:t>
            </a:r>
          </a:p>
          <a:p>
            <a:r>
              <a:rPr lang="ru-RU" sz="3600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B63E1CF-9553-55B1-FDAA-E1F549B35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808" y="564902"/>
            <a:ext cx="1682719" cy="1620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C758CE-A0B5-98D3-456E-D5E4FF1F6FD3}"/>
              </a:ext>
            </a:extLst>
          </p:cNvPr>
          <p:cNvSpPr txBox="1"/>
          <p:nvPr/>
        </p:nvSpPr>
        <p:spPr>
          <a:xfrm>
            <a:off x="9609000" y="2470721"/>
            <a:ext cx="2497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Гайдученко И.А.</a:t>
            </a:r>
          </a:p>
          <a:p>
            <a:pPr algn="ctr"/>
            <a:r>
              <a:rPr lang="ru-RU" dirty="0"/>
              <a:t>к.ф.-м.н.</a:t>
            </a:r>
          </a:p>
          <a:p>
            <a:pPr algn="ctr"/>
            <a:r>
              <a:rPr lang="ru-RU" dirty="0"/>
              <a:t>Руководитель проектов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66D3A01D-D0AA-A99D-BDB4-7939A14D1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892" y="3606079"/>
            <a:ext cx="1354016" cy="119259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6592BFA3-5D5F-84C0-E6B5-845F9479A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3715" y="3542013"/>
            <a:ext cx="1600200" cy="127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40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5B620F-8FFE-ABB1-6F7D-B8BAD4AC3734}"/>
              </a:ext>
            </a:extLst>
          </p:cNvPr>
          <p:cNvSpPr txBox="1"/>
          <p:nvPr/>
        </p:nvSpPr>
        <p:spPr>
          <a:xfrm>
            <a:off x="4235211" y="1135986"/>
            <a:ext cx="53659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4</a:t>
            </a:r>
            <a:r>
              <a:rPr lang="ru-RU" sz="2000" b="0" i="0" dirty="0">
                <a:effectLst/>
              </a:rPr>
              <a:t>. Программа фундаментальных исследований НИУ ВШЭ, "Исследование процессов динамической блокировки и </a:t>
            </a:r>
            <a:r>
              <a:rPr lang="ru-RU" sz="2000" b="0" i="0" dirty="0" err="1">
                <a:effectLst/>
              </a:rPr>
              <a:t>микромобильности</a:t>
            </a:r>
            <a:r>
              <a:rPr lang="ru-RU" sz="2000" b="0" i="0" dirty="0">
                <a:effectLst/>
              </a:rPr>
              <a:t> в сетях связи 6G", 2022 г. (ключевой исполнитель).</a:t>
            </a:r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C130DB-442F-1DCF-0F1A-F63ED0B80965}"/>
              </a:ext>
            </a:extLst>
          </p:cNvPr>
          <p:cNvSpPr txBox="1"/>
          <p:nvPr/>
        </p:nvSpPr>
        <p:spPr>
          <a:xfrm>
            <a:off x="4235211" y="2916806"/>
            <a:ext cx="53659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5</a:t>
            </a:r>
            <a:r>
              <a:rPr lang="ru-RU" sz="2000" b="0" i="0" dirty="0">
                <a:effectLst/>
              </a:rPr>
              <a:t>. Программа фундаментальных исследований НИУ ВШЭ, "Исследование особенностей распространения </a:t>
            </a:r>
            <a:r>
              <a:rPr lang="ru-RU" sz="2000" b="0" i="0" dirty="0" err="1">
                <a:effectLst/>
              </a:rPr>
              <a:t>терагерцовых</a:t>
            </a:r>
            <a:r>
              <a:rPr lang="ru-RU" sz="2000" b="0" i="0" dirty="0">
                <a:effectLst/>
              </a:rPr>
              <a:t> волн внутри помещений для построения усредненной и трехмерной кластерной моделей каналов связи 6G", 2023 г. (ключевой исполнитель).</a:t>
            </a:r>
            <a:endParaRPr lang="ru-R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B8AD0E-BA64-5992-869B-8A9DBCD903B0}"/>
              </a:ext>
            </a:extLst>
          </p:cNvPr>
          <p:cNvSpPr txBox="1"/>
          <p:nvPr/>
        </p:nvSpPr>
        <p:spPr>
          <a:xfrm>
            <a:off x="1477098" y="28529"/>
            <a:ext cx="10040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Научно-исследовательские направления работы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B177E28-D5AF-8506-96C9-961750E4E3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28809" y="1122828"/>
            <a:ext cx="1680135" cy="162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280FE1-E43B-97F0-9113-89572CDFF4C2}"/>
              </a:ext>
            </a:extLst>
          </p:cNvPr>
          <p:cNvSpPr txBox="1"/>
          <p:nvPr/>
        </p:nvSpPr>
        <p:spPr>
          <a:xfrm>
            <a:off x="9530574" y="2885825"/>
            <a:ext cx="2497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Гольцман Г.Н.</a:t>
            </a:r>
          </a:p>
          <a:p>
            <a:pPr algn="ctr"/>
            <a:r>
              <a:rPr lang="ru-RU" dirty="0"/>
              <a:t>Профессор, д.ф.-м.н.</a:t>
            </a:r>
          </a:p>
          <a:p>
            <a:pPr algn="ctr"/>
            <a:r>
              <a:rPr lang="ru-RU" dirty="0"/>
              <a:t>Руководитель проектов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BF916B-E32A-A42D-C980-C933FAD6E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578" y="4097500"/>
            <a:ext cx="1623366" cy="1583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34B4A9-9D14-E6E1-0B79-22D0F6994C5A}"/>
              </a:ext>
            </a:extLst>
          </p:cNvPr>
          <p:cNvSpPr txBox="1"/>
          <p:nvPr/>
        </p:nvSpPr>
        <p:spPr>
          <a:xfrm>
            <a:off x="9923340" y="5724102"/>
            <a:ext cx="1485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/>
              <a:t>Шураков</a:t>
            </a:r>
            <a:r>
              <a:rPr lang="ru-RU" dirty="0"/>
              <a:t> А.С.</a:t>
            </a:r>
          </a:p>
          <a:p>
            <a:pPr algn="ctr"/>
            <a:r>
              <a:rPr lang="ru-RU" dirty="0"/>
              <a:t>к.ф.-м.н.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A0AB6D1-C911-DE2D-AC8F-AB0432143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353" y="5005402"/>
            <a:ext cx="1131149" cy="11375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EB0B703-699D-214D-E6B0-12A52645D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085" y="5005402"/>
            <a:ext cx="1131275" cy="1137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09C91EC-90D7-D4AD-C8BA-613A4D68B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2739" y="5005402"/>
            <a:ext cx="1123550" cy="11375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03897CD-240D-ACFC-0B03-F57E70807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8102" y="5005402"/>
            <a:ext cx="1043041" cy="11375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318CF0F-1DE1-935C-B84E-A473FF40F5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0" y="981907"/>
            <a:ext cx="3155505" cy="23666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A9EF8B-1170-C26F-58F9-71E6AC210B2A}"/>
              </a:ext>
            </a:extLst>
          </p:cNvPr>
          <p:cNvSpPr txBox="1"/>
          <p:nvPr/>
        </p:nvSpPr>
        <p:spPr>
          <a:xfrm>
            <a:off x="506522" y="3393973"/>
            <a:ext cx="288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варакторных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диодов с барьером Шоттки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8A1E93C-BD67-BA82-BCBA-E9E4F32827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963" y="4097500"/>
            <a:ext cx="2480179" cy="2019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F5F5063-C17D-5785-00B3-3817D4FD3E99}"/>
              </a:ext>
            </a:extLst>
          </p:cNvPr>
          <p:cNvSpPr txBox="1"/>
          <p:nvPr/>
        </p:nvSpPr>
        <p:spPr>
          <a:xfrm>
            <a:off x="506522" y="6297746"/>
            <a:ext cx="288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Обработка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GaAs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методом лазерной абляции</a:t>
            </a:r>
          </a:p>
        </p:txBody>
      </p:sp>
    </p:spTree>
    <p:extLst>
      <p:ext uri="{BB962C8B-B14F-4D97-AF65-F5344CB8AC3E}">
        <p14:creationId xmlns:p14="http://schemas.microsoft.com/office/powerpoint/2010/main" val="2121834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97A52C-1063-E9E0-8CC4-390B4FF675B5}"/>
              </a:ext>
            </a:extLst>
          </p:cNvPr>
          <p:cNvSpPr txBox="1"/>
          <p:nvPr/>
        </p:nvSpPr>
        <p:spPr>
          <a:xfrm>
            <a:off x="4117973" y="907989"/>
            <a:ext cx="56108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6</a:t>
            </a:r>
            <a:r>
              <a:rPr lang="ru-RU" sz="2000" b="0" i="0" dirty="0">
                <a:effectLst/>
              </a:rPr>
              <a:t>. Программа фундаментальных исследований НИУ ВШЭ, "Исследование перспективных программно-аппаратных и алгоритмических решений для борьбы с блокировкой радиосигнала и эффектом </a:t>
            </a:r>
            <a:r>
              <a:rPr lang="ru-RU" sz="2000" b="0" i="0" dirty="0" err="1">
                <a:effectLst/>
              </a:rPr>
              <a:t>микромобильности</a:t>
            </a:r>
            <a:r>
              <a:rPr lang="ru-RU" sz="2000" b="0" i="0" dirty="0">
                <a:effectLst/>
              </a:rPr>
              <a:t> абонента в сетях 6G", 2024 г. (ключевой исполнитель).</a:t>
            </a:r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2C67A31-FFDF-1BDF-C186-C49F42376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908" y="772636"/>
            <a:ext cx="4110639" cy="29802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F804164-D9F7-3BCF-FEAA-9E0A1EFF497D}"/>
              </a:ext>
            </a:extLst>
          </p:cNvPr>
          <p:cNvSpPr txBox="1"/>
          <p:nvPr/>
        </p:nvSpPr>
        <p:spPr>
          <a:xfrm>
            <a:off x="4095190" y="3385543"/>
            <a:ext cx="56108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effectLst/>
              </a:rPr>
              <a:t>7. Программа фундаментальных исследований НИУ ВШЭ, "Разработка, формализация и анализ моделей реконфигурируемых интеллектуальных поверхностей (RIS) для сетей связи 6G", 2025–2027 гг. (ключевой исполнитель).</a:t>
            </a:r>
            <a:endParaRPr lang="ru-RU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22B4F45-3ACF-C3F3-6BC9-8E53A19147F2}"/>
              </a:ext>
            </a:extLst>
          </p:cNvPr>
          <p:cNvSpPr txBox="1"/>
          <p:nvPr/>
        </p:nvSpPr>
        <p:spPr>
          <a:xfrm>
            <a:off x="1477098" y="28529"/>
            <a:ext cx="10040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Научно-исследовательские направления работы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22FC6A7-1CE1-552A-BE78-1750C54383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7044" y="907989"/>
            <a:ext cx="1680135" cy="162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DB3A38-220E-11ED-629A-7CFA26BC6CC1}"/>
              </a:ext>
            </a:extLst>
          </p:cNvPr>
          <p:cNvSpPr txBox="1"/>
          <p:nvPr/>
        </p:nvSpPr>
        <p:spPr>
          <a:xfrm>
            <a:off x="9728809" y="2670986"/>
            <a:ext cx="2497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Гольцман Г.Н.</a:t>
            </a:r>
          </a:p>
          <a:p>
            <a:pPr algn="ctr"/>
            <a:r>
              <a:rPr lang="ru-RU" dirty="0"/>
              <a:t>Профессор, д.ф.-м.н.</a:t>
            </a:r>
          </a:p>
          <a:p>
            <a:pPr algn="ctr"/>
            <a:r>
              <a:rPr lang="ru-RU" dirty="0"/>
              <a:t>Руководитель проектов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8386BB-BB1A-E105-90C1-425EA890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2238" y="3953352"/>
            <a:ext cx="1757726" cy="1714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E9CED8-EB8D-C36B-819E-9ADA52006E04}"/>
              </a:ext>
            </a:extLst>
          </p:cNvPr>
          <p:cNvSpPr txBox="1"/>
          <p:nvPr/>
        </p:nvSpPr>
        <p:spPr>
          <a:xfrm>
            <a:off x="10070000" y="5579954"/>
            <a:ext cx="1485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/>
              <a:t>Шураков</a:t>
            </a:r>
            <a:r>
              <a:rPr lang="ru-RU" dirty="0"/>
              <a:t> А.С.</a:t>
            </a:r>
          </a:p>
          <a:p>
            <a:pPr algn="ctr"/>
            <a:r>
              <a:rPr lang="ru-RU" dirty="0"/>
              <a:t>к.ф.-м.н.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6C32B7-A258-7671-9A95-7D6EB2830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353" y="5005402"/>
            <a:ext cx="1131149" cy="11375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32D4B7A-0451-AB26-6048-91D4CD93D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085" y="5005402"/>
            <a:ext cx="1131275" cy="11375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96AF336-0660-E5CE-351B-F2CA84CC6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2739" y="5005402"/>
            <a:ext cx="1123550" cy="11375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1DCE545-3F65-35E3-4FA3-29F3F6E66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8102" y="5005402"/>
            <a:ext cx="1043041" cy="1137595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93580B59-D2C6-E6F2-55AF-68186EA4318E}"/>
              </a:ext>
            </a:extLst>
          </p:cNvPr>
          <p:cNvGrpSpPr/>
          <p:nvPr/>
        </p:nvGrpSpPr>
        <p:grpSpPr>
          <a:xfrm>
            <a:off x="78616" y="3752850"/>
            <a:ext cx="3903468" cy="2980214"/>
            <a:chOff x="403889" y="902268"/>
            <a:chExt cx="5352451" cy="408323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1D5FFE6D-DE6F-62DC-5039-A99802210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89" y="902268"/>
              <a:ext cx="2160240" cy="192917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59FC3095-1713-D2D4-C4FF-FE1E53C09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60073" y="2039941"/>
              <a:ext cx="3696267" cy="2945562"/>
            </a:xfrm>
            <a:prstGeom prst="rect">
              <a:avLst/>
            </a:prstGeom>
            <a:ln w="12700">
              <a:solidFill>
                <a:srgbClr val="20487E"/>
              </a:solidFill>
            </a:ln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5190480B-71C2-28AC-F78A-5E765BE1E3CE}"/>
                </a:ext>
              </a:extLst>
            </p:cNvPr>
            <p:cNvSpPr/>
            <p:nvPr/>
          </p:nvSpPr>
          <p:spPr>
            <a:xfrm>
              <a:off x="1051961" y="1542817"/>
              <a:ext cx="288032" cy="648072"/>
            </a:xfrm>
            <a:prstGeom prst="rect">
              <a:avLst/>
            </a:prstGeom>
            <a:noFill/>
            <a:ln w="12700">
              <a:solidFill>
                <a:srgbClr val="2048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xmlns="" id="{D7495AC7-0045-92A1-0542-315C3489872C}"/>
                </a:ext>
              </a:extLst>
            </p:cNvPr>
            <p:cNvCxnSpPr/>
            <p:nvPr/>
          </p:nvCxnSpPr>
          <p:spPr>
            <a:xfrm>
              <a:off x="1339993" y="1535885"/>
              <a:ext cx="4416347" cy="504056"/>
            </a:xfrm>
            <a:prstGeom prst="line">
              <a:avLst/>
            </a:prstGeom>
            <a:ln w="12700">
              <a:solidFill>
                <a:srgbClr val="2048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xmlns="" id="{963CF59E-6EF7-D576-6B05-F19647E2B79C}"/>
                </a:ext>
              </a:extLst>
            </p:cNvPr>
            <p:cNvCxnSpPr>
              <a:cxnSpLocks/>
            </p:cNvCxnSpPr>
            <p:nvPr/>
          </p:nvCxnSpPr>
          <p:spPr>
            <a:xfrm>
              <a:off x="1051961" y="2183661"/>
              <a:ext cx="1008112" cy="2801842"/>
            </a:xfrm>
            <a:prstGeom prst="line">
              <a:avLst/>
            </a:prstGeom>
            <a:ln w="12700">
              <a:solidFill>
                <a:srgbClr val="2048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4310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88CFDA-A1EB-738C-7E4B-827D0123DE9E}"/>
              </a:ext>
            </a:extLst>
          </p:cNvPr>
          <p:cNvSpPr txBox="1"/>
          <p:nvPr/>
        </p:nvSpPr>
        <p:spPr>
          <a:xfrm>
            <a:off x="5253796" y="761095"/>
            <a:ext cx="665351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 </a:t>
            </a:r>
            <a:r>
              <a:rPr lang="ru-RU" sz="2200" b="0" i="0" dirty="0">
                <a:effectLst/>
              </a:rPr>
              <a:t>Программа фундаментальных исследований НИУ ВШЭ </a:t>
            </a:r>
            <a:r>
              <a:rPr lang="ru-RU" sz="2200" dirty="0">
                <a:ea typeface="Times New Roman" panose="02020603050405020304" pitchFamily="18" charset="0"/>
              </a:rPr>
              <a:t>на 2024 год.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ea typeface="Times New Roman" panose="02020603050405020304" pitchFamily="18" charset="0"/>
              </a:rPr>
              <a:t>«Исследование применимости перспективных методов контроля биологических показателей человека для оценки параметров его здоровья»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A39510-939E-72F8-2BD4-2F2E41846E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834" y="967154"/>
            <a:ext cx="1897863" cy="1834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DCF595-4724-1F35-EE0E-9822FBE43A89}"/>
              </a:ext>
            </a:extLst>
          </p:cNvPr>
          <p:cNvSpPr txBox="1"/>
          <p:nvPr/>
        </p:nvSpPr>
        <p:spPr>
          <a:xfrm>
            <a:off x="302838" y="2955582"/>
            <a:ext cx="2378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Ожегов Р.В.</a:t>
            </a:r>
          </a:p>
          <a:p>
            <a:pPr algn="ctr"/>
            <a:r>
              <a:rPr lang="ru-RU" dirty="0"/>
              <a:t>к.ф.-м.н.</a:t>
            </a:r>
          </a:p>
          <a:p>
            <a:pPr algn="ctr"/>
            <a:r>
              <a:rPr lang="ru-RU" dirty="0"/>
              <a:t>Руководитель проекта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1DB608-7649-386B-92FF-7CE3E4D3694C}"/>
              </a:ext>
            </a:extLst>
          </p:cNvPr>
          <p:cNvSpPr txBox="1"/>
          <p:nvPr/>
        </p:nvSpPr>
        <p:spPr>
          <a:xfrm>
            <a:off x="1512606" y="45150"/>
            <a:ext cx="10004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Исследования и разработки кафедры </a:t>
            </a:r>
          </a:p>
          <a:p>
            <a:r>
              <a:rPr lang="ru-RU" sz="3600" dirty="0"/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1924FC2-B16A-17DA-A018-C831EF04C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435" y="4116197"/>
            <a:ext cx="2303597" cy="25394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547F0A9-AD0B-C192-7620-974FCECC4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44" y="4124989"/>
            <a:ext cx="3736190" cy="25394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B71184B-6378-6871-59E0-997571C3459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5342" y="1103222"/>
            <a:ext cx="1680809" cy="1936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FAC76B-5A2D-D3D4-70F5-B0BE24F6442A}"/>
              </a:ext>
            </a:extLst>
          </p:cNvPr>
          <p:cNvSpPr txBox="1"/>
          <p:nvPr/>
        </p:nvSpPr>
        <p:spPr>
          <a:xfrm>
            <a:off x="2931320" y="3039712"/>
            <a:ext cx="157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Бакшеева К.А.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1B6AB50-9D4B-90A8-1EF6-AFF98DAF9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184" y="4107401"/>
            <a:ext cx="3579831" cy="25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38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2DDC89-12B0-19BD-24C0-78D696BE9D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77" y="3826134"/>
            <a:ext cx="2710478" cy="245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24911BB-F046-A52C-16CC-CA4F85B14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77" y="1785114"/>
            <a:ext cx="2710478" cy="1987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FC46B8-B8A4-2274-A455-609F7F3E746B}"/>
              </a:ext>
            </a:extLst>
          </p:cNvPr>
          <p:cNvSpPr txBox="1"/>
          <p:nvPr/>
        </p:nvSpPr>
        <p:spPr>
          <a:xfrm>
            <a:off x="488410" y="674860"/>
            <a:ext cx="1170359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100" dirty="0"/>
              <a:t>Квантовое распределение ключа в полевых условиях </a:t>
            </a:r>
          </a:p>
          <a:p>
            <a:pPr algn="ctr"/>
            <a:r>
              <a:rPr lang="ru-RU" sz="3100" dirty="0"/>
              <a:t>на расстояние свыше 200 км по маршруту Самара-Тольятти-Самара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74DC82C-4FA6-9942-DD20-3A5623C4ECF6}"/>
              </a:ext>
            </a:extLst>
          </p:cNvPr>
          <p:cNvSpPr txBox="1"/>
          <p:nvPr/>
        </p:nvSpPr>
        <p:spPr>
          <a:xfrm>
            <a:off x="155830" y="3838175"/>
            <a:ext cx="1154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Тольятти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5C67A3-54A6-1935-339F-4BCD64FA0F19}"/>
              </a:ext>
            </a:extLst>
          </p:cNvPr>
          <p:cNvSpPr txBox="1"/>
          <p:nvPr/>
        </p:nvSpPr>
        <p:spPr>
          <a:xfrm>
            <a:off x="1310570" y="5673616"/>
            <a:ext cx="1021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Самара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539A6F-70AF-4E78-91C7-D41976F43B08}"/>
              </a:ext>
            </a:extLst>
          </p:cNvPr>
          <p:cNvSpPr txBox="1"/>
          <p:nvPr/>
        </p:nvSpPr>
        <p:spPr>
          <a:xfrm>
            <a:off x="5846568" y="2142767"/>
            <a:ext cx="63454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/>
              <a:t>9. Участие в НИОКР «Разработка технологий и устройств квантовых коммуникаций для магистральных линий большой протяженности», 2021-2024гг., ОАО «РЖД» (соисполнитель).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6F1500D-2855-6F5A-7C0C-DCB256E4C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902" y="1890763"/>
            <a:ext cx="2470367" cy="43917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B7DCAA-4082-453D-EF1E-74C12B4D2029}"/>
              </a:ext>
            </a:extLst>
          </p:cNvPr>
          <p:cNvSpPr txBox="1"/>
          <p:nvPr/>
        </p:nvSpPr>
        <p:spPr>
          <a:xfrm>
            <a:off x="1477098" y="28529"/>
            <a:ext cx="100403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Исследования и разработки кафедры </a:t>
            </a:r>
          </a:p>
          <a:p>
            <a:r>
              <a:rPr lang="ru-RU" sz="3600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6F1E2F1-1193-61AC-AC7B-C7516907D00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96039" y="4013415"/>
            <a:ext cx="1771353" cy="1620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CC4E824-9326-A225-FB86-F06F842785EF}"/>
              </a:ext>
            </a:extLst>
          </p:cNvPr>
          <p:cNvSpPr txBox="1"/>
          <p:nvPr/>
        </p:nvSpPr>
        <p:spPr>
          <a:xfrm>
            <a:off x="5825086" y="5709251"/>
            <a:ext cx="1307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Ожегов Р.В.</a:t>
            </a:r>
          </a:p>
          <a:p>
            <a:pPr algn="ctr"/>
            <a:r>
              <a:rPr lang="ru-RU" dirty="0"/>
              <a:t>к.ф.-м.н.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D5B0436-65C1-82B9-AE6E-14797E9E3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5161" y="4114800"/>
            <a:ext cx="1700137" cy="15349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FEC3EE9-B346-864D-FC64-D9784FFCFECE}"/>
              </a:ext>
            </a:extLst>
          </p:cNvPr>
          <p:cNvSpPr txBox="1"/>
          <p:nvPr/>
        </p:nvSpPr>
        <p:spPr>
          <a:xfrm>
            <a:off x="7398360" y="5864168"/>
            <a:ext cx="134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Елезов М.С.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30ABF7F-9499-85FD-4F92-807C8C825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1757" y="3958723"/>
            <a:ext cx="1786386" cy="18269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9D093AB-4FCB-852B-D83C-7C263D68AB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6043" y="4397246"/>
            <a:ext cx="1006837" cy="10994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AA364C3-258B-685D-3D92-74B15EB8556A}"/>
              </a:ext>
            </a:extLst>
          </p:cNvPr>
          <p:cNvSpPr txBox="1"/>
          <p:nvPr/>
        </p:nvSpPr>
        <p:spPr>
          <a:xfrm>
            <a:off x="10745913" y="5922293"/>
            <a:ext cx="1557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0" dirty="0" err="1">
                <a:solidFill>
                  <a:srgbClr val="000000"/>
                </a:solidFill>
                <a:effectLst/>
              </a:rPr>
              <a:t>Газалиев</a:t>
            </a:r>
            <a:r>
              <a:rPr lang="ru-RU" i="0" dirty="0">
                <a:solidFill>
                  <a:srgbClr val="000000"/>
                </a:solidFill>
                <a:effectLst/>
              </a:rPr>
              <a:t> А</a:t>
            </a:r>
            <a:r>
              <a:rPr lang="en-US" dirty="0">
                <a:solidFill>
                  <a:srgbClr val="000000"/>
                </a:solidFill>
              </a:rPr>
              <a:t>.</a:t>
            </a:r>
            <a:r>
              <a:rPr lang="ru-RU" dirty="0">
                <a:solidFill>
                  <a:srgbClr val="000000"/>
                </a:solidFill>
              </a:rPr>
              <a:t>Ш.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E4F60C4-5E28-9584-471D-97B1CDE8DC77}"/>
              </a:ext>
            </a:extLst>
          </p:cNvPr>
          <p:cNvSpPr txBox="1"/>
          <p:nvPr/>
        </p:nvSpPr>
        <p:spPr>
          <a:xfrm>
            <a:off x="9188316" y="5934504"/>
            <a:ext cx="1330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0" dirty="0">
                <a:solidFill>
                  <a:srgbClr val="000000"/>
                </a:solidFill>
                <a:effectLst/>
              </a:rPr>
              <a:t>Журин Ю.В.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967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87396" y="2863949"/>
            <a:ext cx="7776864" cy="65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pPr algn="ctr" defTabSz="828675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ru-RU" sz="4000" dirty="0">
                <a:latin typeface="Roboto" panose="02000000000000000000"/>
              </a:rPr>
              <a:t>Спасибо за внимание</a:t>
            </a:r>
            <a:r>
              <a:rPr lang="en-GB" sz="4000" dirty="0">
                <a:latin typeface="Roboto" panose="0200000000000000000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7817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2"/>
          <a:stretch>
            <a:fillRect/>
          </a:stretch>
        </p:blipFill>
        <p:spPr bwMode="auto">
          <a:xfrm>
            <a:off x="838200" y="5857875"/>
            <a:ext cx="5257801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" t="23193" r="20934"/>
          <a:stretch>
            <a:fillRect/>
          </a:stretch>
        </p:blipFill>
        <p:spPr bwMode="auto">
          <a:xfrm>
            <a:off x="429688" y="1058414"/>
            <a:ext cx="5483917" cy="175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0" name="Picture 8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2" y="3270250"/>
            <a:ext cx="5593507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3003045"/>
            <a:ext cx="13430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46" y="3056443"/>
            <a:ext cx="1320800" cy="16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91" y="3029744"/>
            <a:ext cx="1008062" cy="16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64389" r="9615" b="11646"/>
          <a:stretch>
            <a:fillRect/>
          </a:stretch>
        </p:blipFill>
        <p:spPr bwMode="auto">
          <a:xfrm>
            <a:off x="6172200" y="1058414"/>
            <a:ext cx="5773366" cy="134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117725"/>
            <a:ext cx="4333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63" y="2400619"/>
            <a:ext cx="1804988" cy="18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593975"/>
            <a:ext cx="391214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9" y="5495924"/>
            <a:ext cx="4604109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489" y="2117725"/>
            <a:ext cx="623887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Rectangle 2"/>
          <p:cNvSpPr txBox="1">
            <a:spLocks noChangeArrowheads="1"/>
          </p:cNvSpPr>
          <p:nvPr/>
        </p:nvSpPr>
        <p:spPr bwMode="auto">
          <a:xfrm>
            <a:off x="0" y="115351"/>
            <a:ext cx="12192000" cy="72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91" tIns="46795" rIns="89991" bIns="46795" anchor="ctr">
            <a:spAutoFit/>
          </a:bodyPr>
          <a:lstStyle>
            <a:lvl1pPr>
              <a:lnSpc>
                <a:spcPts val="17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ts val="17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ts val="17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ts val="17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ts val="17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Фундаментальные исследования неравновесных явлений в сверхпроводниковых наноструктурах привели 2</a:t>
            </a:r>
            <a:r>
              <a:rPr lang="en-US" altLang="ru-RU" sz="2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ru-RU" altLang="ru-RU" sz="2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года назад к двум первым нашим публикациям об однофотонном детекторе</a:t>
            </a:r>
            <a:endParaRPr lang="en-GB" altLang="ru-RU" sz="2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5761" y="6484939"/>
            <a:ext cx="4159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DEC25F12-F147-4CB5-BAE0-EDFA560A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1FD9D-1489-45C1-B0C3-30633F8AE00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194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xmlns="" id="{A7412498-2855-4BDC-BD61-3A3CEACB041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533400" y="485190"/>
          <a:ext cx="11963400" cy="666037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285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78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74713">
                <a:tc>
                  <a:txBody>
                    <a:bodyPr/>
                    <a:lstStyle/>
                    <a:p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1.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Rochester institute of technology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2. Technische Universität München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3. Stockholm university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4. Institüt für Halbleiteroptik und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Funktionelle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5. Physikalisch-Technische Bundesanstalt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6. JPL. California institute of technology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7. University of California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Los Angeles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8. University of Linz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9. Eindhoven University of Technology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10. University at Buffalo. 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11. Institut de Photonique Quantiques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12. Chalmers university of technology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13. CNRS. Centre National de la Recherche Scientifique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14. Thales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15. Universite de Geneve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16. Scuola Normale Superiore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17. Cardiff University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18. Swiss Federal Institute of Technology, Zurich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19. Institute of Semiconductor and Solid State Physics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20. University College Cork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21. Walter Schottky Institute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22. The Racah Institute of Physics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23. Universit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и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Libre de Bruxelles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24. University of Magdeburg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25.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Millitary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University of Technology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76694" marR="76694" marT="38347" marB="38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26.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Technische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Universitat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Berlin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27. Yale University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28. NTT. New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Tera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Technology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228600" indent="-228600">
                        <a:buAutoNum type="arabicPeriod" startAt="29"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Delft University of Technology</a:t>
                      </a:r>
                      <a:endParaRPr lang="ru-RU" sz="1600" b="0" dirty="0">
                        <a:latin typeface="+mn-lt"/>
                        <a:cs typeface="Times New Roman" pitchFamily="18" charset="0"/>
                      </a:endParaRPr>
                    </a:p>
                    <a:p>
                      <a:pPr marL="228600" indent="-228600">
                        <a:buAutoNum type="arabicPeriod" startAt="29"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Insight Product Company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31. QMC Instruments Ltd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32. 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Universiteit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Leiden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33.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Observatoire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de Paris LERMA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34. Optoelectronics Industry Development Association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35. Institut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Physikalische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Hochtechnologie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e.V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36. Pierre &amp; Marie Curie University (UPMC)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37. Max Plank Institute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38. Nanjing University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39. Ben-Gurion University of the Negev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40.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Universita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degli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studi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di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Pavia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41. Pirelli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42. Institute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Technologii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Drewna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43. Purple Mountain Observatory, CAS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44. RTI Cryomagnetic System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45.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ShangHai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Institute of Microsystem 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and Information Technology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46. Netherland Institute for Space Research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47. Tokyo Instruments, INC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48. University of Oulu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49. University of Waterloo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50.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Universitat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Wien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76694" marR="76694" marT="38347" marB="38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395E9B-5089-D27F-26F0-8384C8310357}"/>
              </a:ext>
            </a:extLst>
          </p:cNvPr>
          <p:cNvSpPr txBox="1"/>
          <p:nvPr/>
        </p:nvSpPr>
        <p:spPr>
          <a:xfrm>
            <a:off x="401514" y="76200"/>
            <a:ext cx="10972800" cy="4851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2400" b="1" dirty="0">
                <a:latin typeface="Rosatom" panose="020B0503040504020204"/>
                <a:cs typeface="Times New Roman" pitchFamily="18" charset="0"/>
              </a:rPr>
              <a:t>Первые 50 потребителей продукции ООО «</a:t>
            </a:r>
            <a:r>
              <a:rPr lang="ru-RU" sz="2400" b="1" dirty="0" err="1">
                <a:latin typeface="Rosatom" panose="020B0503040504020204"/>
                <a:cs typeface="Times New Roman" pitchFamily="18" charset="0"/>
              </a:rPr>
              <a:t>Сконтел</a:t>
            </a:r>
            <a:r>
              <a:rPr lang="ru-RU" sz="2400" b="1" dirty="0">
                <a:latin typeface="Rosatom" panose="020B0503040504020204"/>
                <a:cs typeface="Times New Roman" pitchFamily="18" charset="0"/>
              </a:rPr>
              <a:t>» (сейчас их уже более 500):</a:t>
            </a:r>
          </a:p>
        </p:txBody>
      </p:sp>
    </p:spTree>
    <p:extLst>
      <p:ext uri="{BB962C8B-B14F-4D97-AF65-F5344CB8AC3E}">
        <p14:creationId xmlns:p14="http://schemas.microsoft.com/office/powerpoint/2010/main" val="1699250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DE2ED7-FE9C-6E35-D7A9-39747032C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61014"/>
            <a:ext cx="7239000" cy="754215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Rosatom" panose="020B0503040504020204"/>
              </a:rPr>
              <a:t>Торговые ограничения со стороны ЕС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5C32995-6626-69C3-2792-75974DF8450C}"/>
              </a:ext>
            </a:extLst>
          </p:cNvPr>
          <p:cNvGrpSpPr/>
          <p:nvPr/>
        </p:nvGrpSpPr>
        <p:grpSpPr>
          <a:xfrm>
            <a:off x="914401" y="1015229"/>
            <a:ext cx="10744200" cy="5080771"/>
            <a:chOff x="1642387" y="1727503"/>
            <a:chExt cx="9442167" cy="3829573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xmlns="" id="{0D89E8D2-7EDD-5E8E-D37E-39B0F99EB2DF}"/>
                </a:ext>
              </a:extLst>
            </p:cNvPr>
            <p:cNvGrpSpPr/>
            <p:nvPr/>
          </p:nvGrpSpPr>
          <p:grpSpPr>
            <a:xfrm>
              <a:off x="1642387" y="1727503"/>
              <a:ext cx="9442167" cy="3829573"/>
              <a:chOff x="3519089" y="3887255"/>
              <a:chExt cx="17345821" cy="8621861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xmlns="" id="{AA79E095-3F78-6476-56A3-87D5AADB85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86358"/>
              <a:stretch/>
            </p:blipFill>
            <p:spPr>
              <a:xfrm>
                <a:off x="6414835" y="3887255"/>
                <a:ext cx="11292569" cy="790345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xmlns="" id="{E911CD14-1D74-3684-F53C-66C38597B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19089" y="7917575"/>
                <a:ext cx="17345821" cy="4591541"/>
              </a:xfrm>
              <a:prstGeom prst="rect">
                <a:avLst/>
              </a:prstGeom>
            </p:spPr>
          </p:pic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xmlns="" id="{55003317-7E2A-1FBE-F814-36EAC2C72F54}"/>
                  </a:ext>
                </a:extLst>
              </p:cNvPr>
              <p:cNvSpPr/>
              <p:nvPr/>
            </p:nvSpPr>
            <p:spPr>
              <a:xfrm>
                <a:off x="3695056" y="10242376"/>
                <a:ext cx="16633848" cy="89753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Light"/>
                </a:endParaRPr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xmlns="" id="{17E2668A-F87A-C7CF-3C56-BB99380FF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275" t="48646" r="10656" b="6610"/>
              <a:stretch/>
            </p:blipFill>
            <p:spPr>
              <a:xfrm>
                <a:off x="7621874" y="4677600"/>
                <a:ext cx="8928992" cy="2592288"/>
              </a:xfrm>
              <a:prstGeom prst="rect">
                <a:avLst/>
              </a:prstGeom>
            </p:spPr>
          </p:pic>
        </p:grp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555BD113-D271-CC34-EB24-718BC37D240A}"/>
                </a:ext>
              </a:extLst>
            </p:cNvPr>
            <p:cNvSpPr/>
            <p:nvPr/>
          </p:nvSpPr>
          <p:spPr>
            <a:xfrm>
              <a:off x="5886450" y="2790825"/>
              <a:ext cx="847725" cy="1738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29630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C4B350-5F13-5FFB-5EDE-57C70859F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077" y="243408"/>
            <a:ext cx="9998323" cy="66278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Rosatom" panose="020B0503040504020204"/>
              </a:rPr>
              <a:t>Торговые ограничения со стороны США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E671F895-68B7-AE98-8383-46900B220F08}"/>
              </a:ext>
            </a:extLst>
          </p:cNvPr>
          <p:cNvGrpSpPr/>
          <p:nvPr/>
        </p:nvGrpSpPr>
        <p:grpSpPr>
          <a:xfrm>
            <a:off x="1676401" y="1066801"/>
            <a:ext cx="10229850" cy="5562600"/>
            <a:chOff x="1734182" y="1461922"/>
            <a:chExt cx="9933943" cy="448988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7E87EFF5-050B-DD2D-46D4-51A060ADD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867" y="1461922"/>
              <a:ext cx="9686258" cy="827416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D35C6F9D-1308-1C16-A842-CBBD24CF2F5E}"/>
                </a:ext>
              </a:extLst>
            </p:cNvPr>
            <p:cNvGrpSpPr/>
            <p:nvPr/>
          </p:nvGrpSpPr>
          <p:grpSpPr>
            <a:xfrm>
              <a:off x="1734182" y="2289338"/>
              <a:ext cx="7687748" cy="3662473"/>
              <a:chOff x="1734182" y="2289338"/>
              <a:chExt cx="7687748" cy="3662473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xmlns="" id="{6F8FBEAD-6A4E-496D-E055-290F1D4B1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81867" y="4199355"/>
                <a:ext cx="7440063" cy="971686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xmlns="" id="{26F19FA2-BD31-7DBB-9310-08449C5E6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4182" y="5151599"/>
                <a:ext cx="7687748" cy="800212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xmlns="" id="{3B2084BD-6264-9552-D2CC-F844C7377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81867" y="2289338"/>
                <a:ext cx="7365077" cy="1935349"/>
              </a:xfrm>
              <a:prstGeom prst="rect">
                <a:avLst/>
              </a:prstGeom>
            </p:spPr>
          </p:pic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xmlns="" id="{457CFA2F-65D0-263A-8C7A-0AC0235A0BDD}"/>
                  </a:ext>
                </a:extLst>
              </p:cNvPr>
              <p:cNvSpPr/>
              <p:nvPr/>
            </p:nvSpPr>
            <p:spPr>
              <a:xfrm>
                <a:off x="2077115" y="3911600"/>
                <a:ext cx="910559" cy="2834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EE0E7527-742A-5D58-A9AC-73AE1670548F}"/>
              </a:ext>
            </a:extLst>
          </p:cNvPr>
          <p:cNvSpPr/>
          <p:nvPr/>
        </p:nvSpPr>
        <p:spPr>
          <a:xfrm>
            <a:off x="1752600" y="5669390"/>
            <a:ext cx="7916747" cy="960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339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ABD8D422-5595-B2DA-910B-F1508588FCDC}"/>
              </a:ext>
            </a:extLst>
          </p:cNvPr>
          <p:cNvGrpSpPr/>
          <p:nvPr/>
        </p:nvGrpSpPr>
        <p:grpSpPr>
          <a:xfrm>
            <a:off x="9719128" y="1855321"/>
            <a:ext cx="2303340" cy="3681944"/>
            <a:chOff x="19088358" y="5358338"/>
            <a:chExt cx="4562475" cy="7880437"/>
          </a:xfrm>
        </p:grpSpPr>
        <p:pic>
          <p:nvPicPr>
            <p:cNvPr id="11" name="Picture 6" descr="Home - Quantum Opus">
              <a:extLst>
                <a:ext uri="{FF2B5EF4-FFF2-40B4-BE49-F238E27FC236}">
                  <a16:creationId xmlns:a16="http://schemas.microsoft.com/office/drawing/2014/main" xmlns="" id="{C90B6557-F8D6-6FDB-062D-6D137599E6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69" b="15389"/>
            <a:stretch/>
          </p:blipFill>
          <p:spPr bwMode="auto">
            <a:xfrm>
              <a:off x="20728403" y="9219451"/>
              <a:ext cx="2143125" cy="1492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ID Quantique - Wikipedia">
              <a:extLst>
                <a:ext uri="{FF2B5EF4-FFF2-40B4-BE49-F238E27FC236}">
                  <a16:creationId xmlns:a16="http://schemas.microsoft.com/office/drawing/2014/main" xmlns="" id="{123BC3CB-AC95-52BD-D7DD-AB0728387A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58" b="23039"/>
            <a:stretch/>
          </p:blipFill>
          <p:spPr bwMode="auto">
            <a:xfrm>
              <a:off x="20079462" y="7223372"/>
              <a:ext cx="3367261" cy="1794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IT System Administrator">
              <a:extLst>
                <a:ext uri="{FF2B5EF4-FFF2-40B4-BE49-F238E27FC236}">
                  <a16:creationId xmlns:a16="http://schemas.microsoft.com/office/drawing/2014/main" xmlns="" id="{BE8A051C-0BA3-0B0A-EE38-19671B0FA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8358" y="6300632"/>
              <a:ext cx="4562475" cy="1000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3E1122E1-169D-53A4-4C21-0EF5517F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2504" y="5358338"/>
              <a:ext cx="4381500" cy="790575"/>
            </a:xfrm>
            <a:prstGeom prst="rect">
              <a:avLst/>
            </a:prstGeom>
          </p:spPr>
        </p:pic>
        <p:pic>
          <p:nvPicPr>
            <p:cNvPr id="15" name="Picture 8" descr="发表文章-赋同量子科技（浙江）有限公司">
              <a:extLst>
                <a:ext uri="{FF2B5EF4-FFF2-40B4-BE49-F238E27FC236}">
                  <a16:creationId xmlns:a16="http://schemas.microsoft.com/office/drawing/2014/main" xmlns="" id="{C11A3EAD-5452-0290-87A1-B2719C68B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8779" y="12000525"/>
              <a:ext cx="3705225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Download Pfq Sponsors - Photon Spot PNG Image with No Background -  PNGkey.com">
              <a:extLst>
                <a:ext uri="{FF2B5EF4-FFF2-40B4-BE49-F238E27FC236}">
                  <a16:creationId xmlns:a16="http://schemas.microsoft.com/office/drawing/2014/main" xmlns="" id="{C1282BC4-F46F-EF6B-EEC2-62753E954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5929" y="10711980"/>
              <a:ext cx="3648075" cy="1247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404A85-2507-7116-80F9-C0BD0E175CCA}"/>
              </a:ext>
            </a:extLst>
          </p:cNvPr>
          <p:cNvSpPr txBox="1"/>
          <p:nvPr/>
        </p:nvSpPr>
        <p:spPr>
          <a:xfrm>
            <a:off x="76200" y="2133600"/>
            <a:ext cx="3429000" cy="4206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Light"/>
              </a:rPr>
              <a:t>Начиная с 2004г компания «</a:t>
            </a:r>
            <a:r>
              <a:rPr kumimoji="0" lang="ru-RU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Light"/>
              </a:rPr>
              <a:t>Сконтел</a:t>
            </a: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Light"/>
              </a:rPr>
              <a:t>» была монополистом на рынке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Light"/>
              </a:rPr>
              <a:t>SSPD</a:t>
            </a: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Light"/>
              </a:rPr>
              <a:t>. Первые конкуренты появились в 2014 году.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 Light"/>
            </a:endParaRP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Light"/>
              </a:rPr>
              <a:t>В настоящее время глобальный рынок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Light"/>
              </a:rPr>
              <a:t> </a:t>
            </a: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Light"/>
              </a:rPr>
              <a:t>по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делен далеко не в равных долях между 6 компаниями.</a:t>
            </a: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Ligh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758CEE-CE70-B231-6113-0DD51C448898}"/>
              </a:ext>
            </a:extLst>
          </p:cNvPr>
          <p:cNvSpPr txBox="1"/>
          <p:nvPr/>
        </p:nvSpPr>
        <p:spPr>
          <a:xfrm>
            <a:off x="2507070" y="762000"/>
            <a:ext cx="602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F80626-CAF5-104C-A56C-75C35D2651ED}"/>
              </a:ext>
            </a:extLst>
          </p:cNvPr>
          <p:cNvSpPr txBox="1"/>
          <p:nvPr/>
        </p:nvSpPr>
        <p:spPr>
          <a:xfrm>
            <a:off x="1367834" y="82727"/>
            <a:ext cx="8305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Rosatom" panose="020B0503040504020204"/>
              </a:rPr>
              <a:t>Глобальный рынок </a:t>
            </a:r>
          </a:p>
          <a:p>
            <a:pPr algn="ctr"/>
            <a:r>
              <a:rPr lang="ru-RU" sz="2800" b="1" dirty="0">
                <a:latin typeface="Rosatom" panose="020B0503040504020204"/>
              </a:rPr>
              <a:t>Сверхпроводниковых однофотонных детекторов</a:t>
            </a:r>
            <a:endParaRPr lang="ru-RU" sz="2800" dirty="0"/>
          </a:p>
        </p:txBody>
      </p:sp>
      <p:pic>
        <p:nvPicPr>
          <p:cNvPr id="6" name="Рисунок 5" descr="Изображение выглядит как текст, снимок экрана, Шрифт, лин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AA3EBD66-84CE-3CE3-3BA5-230C339A31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35772"/>
            <a:ext cx="6463990" cy="49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63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FE59B6-C4C2-5ACB-8B1F-613320913552}"/>
              </a:ext>
            </a:extLst>
          </p:cNvPr>
          <p:cNvSpPr txBox="1"/>
          <p:nvPr/>
        </p:nvSpPr>
        <p:spPr>
          <a:xfrm>
            <a:off x="0" y="100003"/>
            <a:ext cx="12191999" cy="112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Преподаватели Базовой кафедры «квантовой оптики и телекоммуникаций ЗАО "</a:t>
            </a:r>
            <a:r>
              <a:rPr lang="ru-RU" sz="3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Сконтел</a:t>
            </a:r>
            <a:r>
              <a:rPr lang="ru-RU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7FC4462-07E7-DF03-DE75-A2DB8EF179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4967" y="1308222"/>
            <a:ext cx="1680135" cy="162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C88230-CE4A-D84C-30D1-7FE3C29BA4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50333" y="1511106"/>
            <a:ext cx="1622425" cy="12166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AC944C9-7E01-C1E7-6A33-0AF77C933B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1908" y="1306720"/>
            <a:ext cx="1492393" cy="162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2582DC0-D37F-5EE3-9FF9-091A9E03397F}"/>
              </a:ext>
            </a:extLst>
          </p:cNvPr>
          <p:cNvSpPr txBox="1"/>
          <p:nvPr/>
        </p:nvSpPr>
        <p:spPr>
          <a:xfrm>
            <a:off x="1274681" y="3077021"/>
            <a:ext cx="2233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Гольцман Г.Н.</a:t>
            </a:r>
          </a:p>
          <a:p>
            <a:pPr algn="ctr"/>
            <a:r>
              <a:rPr lang="ru-RU" dirty="0"/>
              <a:t>Профессор, д.ф.-м.н.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065FA30-9A3D-9266-4EEE-EBFE873C24BB}"/>
              </a:ext>
            </a:extLst>
          </p:cNvPr>
          <p:cNvSpPr txBox="1"/>
          <p:nvPr/>
        </p:nvSpPr>
        <p:spPr>
          <a:xfrm>
            <a:off x="3416276" y="3077020"/>
            <a:ext cx="2233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Чулкова Г.М.</a:t>
            </a:r>
          </a:p>
          <a:p>
            <a:pPr algn="ctr"/>
            <a:r>
              <a:rPr lang="ru-RU" dirty="0"/>
              <a:t>Профессор, д.ф.-м.н.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C315411-FD25-65F5-1F7B-0EAB3E73B3F6}"/>
              </a:ext>
            </a:extLst>
          </p:cNvPr>
          <p:cNvSpPr txBox="1"/>
          <p:nvPr/>
        </p:nvSpPr>
        <p:spPr>
          <a:xfrm>
            <a:off x="5854753" y="3075650"/>
            <a:ext cx="1270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Баева Э.М.</a:t>
            </a:r>
          </a:p>
          <a:p>
            <a:pPr algn="ctr"/>
            <a:r>
              <a:rPr lang="ru-RU" dirty="0"/>
              <a:t>к.ф.н.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BBEB554-BD0E-0DCE-5573-DB4E0E3B6CC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5108" y="1308222"/>
            <a:ext cx="1680809" cy="16209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FC0DBCA-4385-3D9B-2BD1-9BD500E57EB6}"/>
              </a:ext>
            </a:extLst>
          </p:cNvPr>
          <p:cNvSpPr txBox="1"/>
          <p:nvPr/>
        </p:nvSpPr>
        <p:spPr>
          <a:xfrm>
            <a:off x="7733609" y="3083186"/>
            <a:ext cx="1307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Ожегов Р.В.</a:t>
            </a:r>
          </a:p>
          <a:p>
            <a:pPr algn="ctr"/>
            <a:r>
              <a:rPr lang="ru-RU" dirty="0"/>
              <a:t>к.ф.-м.н.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222C7EC-B8B6-9DF0-C912-0C5554CBF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0685" y="1305133"/>
            <a:ext cx="1682719" cy="16209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F471BAD-BCEB-ACCD-22A8-E8D686F0EFBA}"/>
              </a:ext>
            </a:extLst>
          </p:cNvPr>
          <p:cNvSpPr txBox="1"/>
          <p:nvPr/>
        </p:nvSpPr>
        <p:spPr>
          <a:xfrm>
            <a:off x="9451239" y="3114238"/>
            <a:ext cx="1757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Гайдученко И.А.</a:t>
            </a:r>
          </a:p>
          <a:p>
            <a:pPr algn="ctr"/>
            <a:r>
              <a:rPr lang="ru-RU" dirty="0"/>
              <a:t>к.ф.-м.н.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1863148-7D64-CB9F-FB3D-827FB8F3CCF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2296" y="3934737"/>
            <a:ext cx="1680135" cy="162660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FE3A458-6C08-B942-3A7D-85BEBE330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3822" y="3934737"/>
            <a:ext cx="1779088" cy="16927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F634046B-376E-F00D-9D22-193905493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6518" y="3917893"/>
            <a:ext cx="1757725" cy="170956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A744538B-24B1-6A43-63E6-7B4ED48D0E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3196" y="3934737"/>
            <a:ext cx="1757726" cy="17144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F2B62E0-16D7-0A54-00AB-8662561D780B}"/>
              </a:ext>
            </a:extLst>
          </p:cNvPr>
          <p:cNvSpPr txBox="1"/>
          <p:nvPr/>
        </p:nvSpPr>
        <p:spPr>
          <a:xfrm>
            <a:off x="1734983" y="5561339"/>
            <a:ext cx="1458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/>
              <a:t>Ковалюк</a:t>
            </a:r>
            <a:r>
              <a:rPr lang="ru-RU" dirty="0"/>
              <a:t> В.В.</a:t>
            </a:r>
          </a:p>
          <a:p>
            <a:pPr algn="ctr"/>
            <a:r>
              <a:rPr lang="ru-RU" dirty="0"/>
              <a:t>к.ф.-м.н.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57D3EFB-22C1-9F90-A0D7-0F9DD7A7474E}"/>
              </a:ext>
            </a:extLst>
          </p:cNvPr>
          <p:cNvSpPr txBox="1"/>
          <p:nvPr/>
        </p:nvSpPr>
        <p:spPr>
          <a:xfrm>
            <a:off x="3600958" y="5561339"/>
            <a:ext cx="1485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/>
              <a:t>Шураков</a:t>
            </a:r>
            <a:r>
              <a:rPr lang="ru-RU" dirty="0"/>
              <a:t> А.С.</a:t>
            </a:r>
          </a:p>
          <a:p>
            <a:pPr algn="ctr"/>
            <a:r>
              <a:rPr lang="ru-RU" dirty="0"/>
              <a:t>к.ф.-м.н.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4561D83-4E19-0C3C-1383-658FAB62338A}"/>
              </a:ext>
            </a:extLst>
          </p:cNvPr>
          <p:cNvSpPr txBox="1"/>
          <p:nvPr/>
        </p:nvSpPr>
        <p:spPr>
          <a:xfrm>
            <a:off x="5655971" y="5666049"/>
            <a:ext cx="134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Елезов М.С.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74F7710-E3A4-1C98-4C96-CB3964F8FCDE}"/>
              </a:ext>
            </a:extLst>
          </p:cNvPr>
          <p:cNvSpPr txBox="1"/>
          <p:nvPr/>
        </p:nvSpPr>
        <p:spPr>
          <a:xfrm>
            <a:off x="7687130" y="5649169"/>
            <a:ext cx="125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Кузин А.Ю.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77DEFECB-6FFF-0C56-DE50-263DE6AE891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840660" y="3959650"/>
            <a:ext cx="1256499" cy="16678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DCEAAFD-3B86-6933-BD52-B0059614DBDD}"/>
              </a:ext>
            </a:extLst>
          </p:cNvPr>
          <p:cNvSpPr txBox="1"/>
          <p:nvPr/>
        </p:nvSpPr>
        <p:spPr>
          <a:xfrm>
            <a:off x="9730201" y="5661998"/>
            <a:ext cx="157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Бакшеева К.А.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D044DD-03A2-18A5-6F7B-1B398D1B0E6F}"/>
              </a:ext>
            </a:extLst>
          </p:cNvPr>
          <p:cNvSpPr txBox="1"/>
          <p:nvPr/>
        </p:nvSpPr>
        <p:spPr>
          <a:xfrm>
            <a:off x="236886" y="6365838"/>
            <a:ext cx="10665576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Доктора наук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профессора: 2 ; кандидаты наук, доценты: 4;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Ст. п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реподавателей: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4;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Аспиранто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в: 19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75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EEE8D7CE-0D07-C513-A298-ACBF3B13F3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50207"/>
              </p:ext>
            </p:extLst>
          </p:nvPr>
        </p:nvGraphicFramePr>
        <p:xfrm>
          <a:off x="210457" y="603097"/>
          <a:ext cx="11771086" cy="6257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5845">
                  <a:extLst>
                    <a:ext uri="{9D8B030D-6E8A-4147-A177-3AD203B41FA5}">
                      <a16:colId xmlns:a16="http://schemas.microsoft.com/office/drawing/2014/main" xmlns="" val="3819766127"/>
                    </a:ext>
                  </a:extLst>
                </a:gridCol>
                <a:gridCol w="1679144">
                  <a:extLst>
                    <a:ext uri="{9D8B030D-6E8A-4147-A177-3AD203B41FA5}">
                      <a16:colId xmlns:a16="http://schemas.microsoft.com/office/drawing/2014/main" xmlns="" val="2002790083"/>
                    </a:ext>
                  </a:extLst>
                </a:gridCol>
                <a:gridCol w="884987">
                  <a:extLst>
                    <a:ext uri="{9D8B030D-6E8A-4147-A177-3AD203B41FA5}">
                      <a16:colId xmlns:a16="http://schemas.microsoft.com/office/drawing/2014/main" xmlns="" val="503373930"/>
                    </a:ext>
                  </a:extLst>
                </a:gridCol>
                <a:gridCol w="1315834">
                  <a:extLst>
                    <a:ext uri="{9D8B030D-6E8A-4147-A177-3AD203B41FA5}">
                      <a16:colId xmlns:a16="http://schemas.microsoft.com/office/drawing/2014/main" xmlns="" val="220933133"/>
                    </a:ext>
                  </a:extLst>
                </a:gridCol>
                <a:gridCol w="6405276">
                  <a:extLst>
                    <a:ext uri="{9D8B030D-6E8A-4147-A177-3AD203B41FA5}">
                      <a16:colId xmlns:a16="http://schemas.microsoft.com/office/drawing/2014/main" xmlns="" val="2509003999"/>
                    </a:ext>
                  </a:extLst>
                </a:gridCol>
              </a:tblGrid>
              <a:tr h="332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ФИО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Должность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Ставка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Научная ставка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Преподаваемые дисциплины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extLst>
                  <a:ext uri="{0D108BD9-81ED-4DB2-BD59-A6C34878D82A}">
                    <a16:rowId xmlns:a16="http://schemas.microsoft.com/office/drawing/2014/main" xmlns="" val="1605230991"/>
                  </a:ext>
                </a:extLst>
              </a:tr>
              <a:tr h="490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Г.Н. Гольцман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Профессор, зав. кафедрой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0,4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Технологические основы квантовых вычислений и квантовых коммуникаций (семинар наставника) (Магистратура)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extLst>
                  <a:ext uri="{0D108BD9-81ED-4DB2-BD59-A6C34878D82A}">
                    <a16:rowId xmlns:a16="http://schemas.microsoft.com/office/drawing/2014/main" xmlns="" val="1503529128"/>
                  </a:ext>
                </a:extLst>
              </a:tr>
              <a:tr h="849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Г.М. Чулкова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Профессор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0,4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Материалы и приборы для нано- и оптоэлектроники, Специальный практикум по технологическим основам создания наноструктур, Технологические основы квантовых вычислений и квантовых коммуникаций (семинар наставника) (Магистратура)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u="sng" dirty="0">
                          <a:effectLst/>
                          <a:hlinkClick r:id="rId2"/>
                        </a:rPr>
                        <a:t>Устройства для квантовых вычислений и коммуникации</a:t>
                      </a:r>
                      <a:r>
                        <a:rPr lang="ru-RU" sz="1050" dirty="0">
                          <a:effectLst/>
                        </a:rPr>
                        <a:t> (бакалавриат)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extLst>
                  <a:ext uri="{0D108BD9-81ED-4DB2-BD59-A6C34878D82A}">
                    <a16:rowId xmlns:a16="http://schemas.microsoft.com/office/drawing/2014/main" xmlns="" val="2692538810"/>
                  </a:ext>
                </a:extLst>
              </a:tr>
              <a:tr h="666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Р.В. Ожегов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Доцент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0,4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Лабораторный  практикум по квантовой фотонике и криптографии , Технологические основы квантовых вычислений и квантовых коммуникаций (семинар наставника) (Магистратура)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u="sng">
                          <a:effectLst/>
                          <a:hlinkClick r:id="rId2"/>
                        </a:rPr>
                        <a:t>Устройства для квантовых вычислений и коммуникации</a:t>
                      </a:r>
                      <a:r>
                        <a:rPr lang="ru-RU" sz="1050">
                          <a:effectLst/>
                        </a:rPr>
                        <a:t> (бакалавриат)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extLst>
                  <a:ext uri="{0D108BD9-81ED-4DB2-BD59-A6C34878D82A}">
                    <a16:rowId xmlns:a16="http://schemas.microsoft.com/office/drawing/2014/main" xmlns="" val="1870473079"/>
                  </a:ext>
                </a:extLst>
              </a:tr>
              <a:tr h="786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В.В. Ковалюк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Доцент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0,</a:t>
                      </a:r>
                      <a:r>
                        <a:rPr lang="en-US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Технологические основы квантовых вычислений и квантовых коммуникаций , Технологические основы квантовых вычислений и квантовых коммуникаций (семинар наставника) (Магистратура)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kern="1800" dirty="0">
                          <a:effectLst/>
                        </a:rPr>
                        <a:t>Фотонные интегральные схемы для квантовых вычислений, коммуникаций и метрологии (бакалавриат)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extLst>
                  <a:ext uri="{0D108BD9-81ED-4DB2-BD59-A6C34878D82A}">
                    <a16:rowId xmlns:a16="http://schemas.microsoft.com/office/drawing/2014/main" xmlns="" val="613464612"/>
                  </a:ext>
                </a:extLst>
              </a:tr>
              <a:tr h="666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И.А. Гайдученко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Доцент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0,4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Научный сотрудник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Экспериментальные методы фотоники, Технологические основы квантовых вычислений и квантовых коммуникаций (семинар наставника) (Магистратура)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 Физика </a:t>
                      </a:r>
                      <a:r>
                        <a:rPr lang="ru-RU" sz="1050" kern="1800" dirty="0">
                          <a:effectLst/>
                        </a:rPr>
                        <a:t>(бакалавриат)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extLst>
                  <a:ext uri="{0D108BD9-81ED-4DB2-BD59-A6C34878D82A}">
                    <a16:rowId xmlns:a16="http://schemas.microsoft.com/office/drawing/2014/main" xmlns="" val="2631163122"/>
                  </a:ext>
                </a:extLst>
              </a:tr>
              <a:tr h="849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Э.М. Баева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Старший преподаватель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0,</a:t>
                      </a:r>
                      <a:r>
                        <a:rPr lang="en-US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Материалы и приборы для нано- и оптоэлектроники, Специальный практикум по технологическим основам создания наноструктур, Технологические основы квантовых вычислений и квантовых коммуникаций (семинар наставника) (Магистратура)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u="sng" dirty="0">
                          <a:effectLst/>
                          <a:hlinkClick r:id="rId2"/>
                        </a:rPr>
                        <a:t>Устройства для квантовых вычислений и коммуникации</a:t>
                      </a:r>
                      <a:r>
                        <a:rPr lang="ru-RU" sz="1050" dirty="0">
                          <a:effectLst/>
                        </a:rPr>
                        <a:t> (бакалавриат) 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extLst>
                  <a:ext uri="{0D108BD9-81ED-4DB2-BD59-A6C34878D82A}">
                    <a16:rowId xmlns:a16="http://schemas.microsoft.com/office/drawing/2014/main" xmlns="" val="2803809487"/>
                  </a:ext>
                </a:extLst>
              </a:tr>
              <a:tr h="4006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А.С. Шураков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Доцент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0,25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Старший научный сотрудник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Физика </a:t>
                      </a:r>
                      <a:r>
                        <a:rPr lang="ru-RU" sz="1050" kern="1800" dirty="0">
                          <a:effectLst/>
                        </a:rPr>
                        <a:t>(бакалавриат)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extLst>
                  <a:ext uri="{0D108BD9-81ED-4DB2-BD59-A6C34878D82A}">
                    <a16:rowId xmlns:a16="http://schemas.microsoft.com/office/drawing/2014/main" xmlns="" val="1247481088"/>
                  </a:ext>
                </a:extLst>
              </a:tr>
              <a:tr h="675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М.С. Елезов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Старший преподаватель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0,25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Материалы и приборы для нано- и оптоэлектроники (магистратура), </a:t>
                      </a:r>
                      <a:r>
                        <a:rPr lang="ru-RU" sz="1050" kern="1800" dirty="0">
                          <a:effectLst/>
                        </a:rPr>
                        <a:t>Фотонные интегральные схемы для квантовых вычислений, коммуникаций и метрологии (бакалавриат)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Физика </a:t>
                      </a:r>
                      <a:r>
                        <a:rPr lang="ru-RU" sz="1050" kern="1800" dirty="0">
                          <a:effectLst/>
                        </a:rPr>
                        <a:t>(бакалавриат)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extLst>
                  <a:ext uri="{0D108BD9-81ED-4DB2-BD59-A6C34878D82A}">
                    <a16:rowId xmlns:a16="http://schemas.microsoft.com/office/drawing/2014/main" xmlns="" val="1827674439"/>
                  </a:ext>
                </a:extLst>
              </a:tr>
              <a:tr h="3562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А.Ю.  Кузин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Преподаватель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0,25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Стажер-исследователь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Физика </a:t>
                      </a:r>
                      <a:r>
                        <a:rPr lang="ru-RU" sz="1050" kern="1800" dirty="0">
                          <a:effectLst/>
                        </a:rPr>
                        <a:t>(бакалавриат)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extLst>
                  <a:ext uri="{0D108BD9-81ED-4DB2-BD59-A6C34878D82A}">
                    <a16:rowId xmlns:a16="http://schemas.microsoft.com/office/drawing/2014/main" xmlns="" val="3351498469"/>
                  </a:ext>
                </a:extLst>
              </a:tr>
              <a:tr h="172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К.А. Бакшеева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Преподаватель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0,25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Физика </a:t>
                      </a:r>
                      <a:r>
                        <a:rPr lang="ru-RU" sz="1050" kern="1800" dirty="0">
                          <a:effectLst/>
                        </a:rPr>
                        <a:t>(бакалавриат)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58" marR="38058" marT="0" marB="0"/>
                </a:tc>
                <a:extLst>
                  <a:ext uri="{0D108BD9-81ED-4DB2-BD59-A6C34878D82A}">
                    <a16:rowId xmlns:a16="http://schemas.microsoft.com/office/drawing/2014/main" xmlns="" val="58998242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8083D2-6C92-F500-7DBC-0FC9688824C3}"/>
              </a:ext>
            </a:extLst>
          </p:cNvPr>
          <p:cNvSpPr txBox="1"/>
          <p:nvPr/>
        </p:nvSpPr>
        <p:spPr>
          <a:xfrm>
            <a:off x="3753051" y="0"/>
            <a:ext cx="468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Нагрузка преподавателей</a:t>
            </a:r>
          </a:p>
        </p:txBody>
      </p:sp>
    </p:spTree>
    <p:extLst>
      <p:ext uri="{BB962C8B-B14F-4D97-AF65-F5344CB8AC3E}">
        <p14:creationId xmlns:p14="http://schemas.microsoft.com/office/powerpoint/2010/main" val="5346097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2772</Words>
  <Application>Microsoft Office PowerPoint</Application>
  <PresentationFormat>Произвольный</PresentationFormat>
  <Paragraphs>310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Коммерчески доступные на глобальном рынке Детекторы одиночных фотонов</vt:lpstr>
      <vt:lpstr>Презентация PowerPoint</vt:lpstr>
      <vt:lpstr>Презентация PowerPoint</vt:lpstr>
      <vt:lpstr>Торговые ограничения со стороны ЕС</vt:lpstr>
      <vt:lpstr>Торговые ограничения со стороны США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производственной практики у бакалавров 3 курса</vt:lpstr>
      <vt:lpstr>Преподаваемые дисциплины в магистратуре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проектной работы студентов</vt:lpstr>
      <vt:lpstr>Подготовка аспирантов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Елезов Михаил Сергеевич</dc:creator>
  <cp:lastModifiedBy>Пользователь Windows</cp:lastModifiedBy>
  <cp:revision>70</cp:revision>
  <cp:lastPrinted>2024-10-01T08:12:15Z</cp:lastPrinted>
  <dcterms:created xsi:type="dcterms:W3CDTF">2024-09-25T13:24:15Z</dcterms:created>
  <dcterms:modified xsi:type="dcterms:W3CDTF">2024-10-01T08:14:26Z</dcterms:modified>
</cp:coreProperties>
</file>