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  <p:sldMasterId id="2147483914" r:id="rId3"/>
    <p:sldMasterId id="2147483942" r:id="rId4"/>
    <p:sldMasterId id="2147483954" r:id="rId5"/>
    <p:sldMasterId id="2147483966" r:id="rId6"/>
    <p:sldMasterId id="2147483976" r:id="rId7"/>
    <p:sldMasterId id="2147483987" r:id="rId8"/>
    <p:sldMasterId id="2147484007" r:id="rId9"/>
  </p:sldMasterIdLst>
  <p:notesMasterIdLst>
    <p:notesMasterId r:id="rId54"/>
  </p:notesMasterIdLst>
  <p:sldIdLst>
    <p:sldId id="271" r:id="rId10"/>
    <p:sldId id="272" r:id="rId11"/>
    <p:sldId id="392" r:id="rId12"/>
    <p:sldId id="393" r:id="rId13"/>
    <p:sldId id="394" r:id="rId14"/>
    <p:sldId id="395" r:id="rId15"/>
    <p:sldId id="396" r:id="rId16"/>
    <p:sldId id="397" r:id="rId17"/>
    <p:sldId id="279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346" r:id="rId29"/>
    <p:sldId id="347" r:id="rId30"/>
    <p:sldId id="348" r:id="rId31"/>
    <p:sldId id="350" r:id="rId32"/>
    <p:sldId id="358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22" r:id="rId45"/>
    <p:sldId id="419" r:id="rId46"/>
    <p:sldId id="420" r:id="rId47"/>
    <p:sldId id="421" r:id="rId48"/>
    <p:sldId id="423" r:id="rId49"/>
    <p:sldId id="425" r:id="rId50"/>
    <p:sldId id="426" r:id="rId51"/>
    <p:sldId id="427" r:id="rId52"/>
    <p:sldId id="428" r:id="rId5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рук Евгений Аврамович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4983D6"/>
    <a:srgbClr val="D0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0" autoAdjust="0"/>
    <p:restoredTop sz="95486" autoAdjust="0"/>
  </p:normalViewPr>
  <p:slideViewPr>
    <p:cSldViewPr snapToGrid="0">
      <p:cViewPr varScale="1">
        <p:scale>
          <a:sx n="69" d="100"/>
          <a:sy n="69" d="100"/>
        </p:scale>
        <p:origin x="84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mirnov\Desktop\&#1048;&#1090;&#1086;&#1075;&#1080;%202023-2024%20&#1091;&#1095;.&#1075;._&#1088;&#1072;&#1089;&#1095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mirnov\Desktop\&#1048;&#1090;&#1086;&#1075;&#1080;%202023-2024%20&#1091;&#1095;.&#1075;._&#1088;&#1072;&#1089;&#1095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mirnov\Desktop\&#1048;&#1090;&#1086;&#1075;&#1080;%202023-2024%20&#1091;&#1095;.&#1075;._&#1088;&#1072;&#1089;&#1095;&#1077;&#1090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vu\Downloads\Telegram%20Desktop\&#1089;&#1090;&#1072;&#1090;&#1080;&#1089;&#1090;&#1080;&#1082;&#1072;%20&#1079;&#1072;%2023-24%20&#1091;&#1095;.&#1075;&#1086;&#10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vu\Downloads\projectKPI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vu\OneDrive\&#1056;&#1072;&#1073;&#1086;&#1095;&#1080;&#1081;%20&#1089;&#1090;&#1086;&#1083;\&#1059;&#1095;&#1077;&#1085;&#1099;&#1081;%20&#1057;&#1086;&#1074;&#1077;&#1090;%2013.06.23\projectKP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&#1060;&#1080;&#1085;&#1072;&#1085;&#1089;&#1099;\&#1055;&#1088;&#1086;&#1077;&#1082;&#1090;&#1099;%20&#1052;&#1048;&#1069;&#1052;%20&#1092;&#1091;&#1085;&#1076;&#1072;&#1084;%20&#1080;&#1089;&#1089;&#1083;&#1077;&#1076;&#1086;&#1074;&#1072;&#1085;&#1080;&#110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senov\Dropbox\&#1052;&#1048;&#1069;&#1052;%20&#1085;&#1072;&#1091;&#1082;&#1072;\&#1087;&#1091;&#1073;&#1083;&#1080;&#1082;&#1072;&#1094;&#1080;&#1080;%20&#1052;&#1048;&#1069;&#1052;\2023\&#1052;&#1048;&#1069;&#1052;_22_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HSE Sans" panose="02000000000000000000" pitchFamily="50" charset="-52"/>
              </a:defRPr>
            </a:pP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HSE Sans" panose="02000000000000000000" pitchFamily="50" charset="-52"/>
              </a:rPr>
              <a:t>Численность контингента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067519704975198"/>
          <c:y val="0.13315962381865462"/>
          <c:w val="0.47344122835750335"/>
          <c:h val="0.68086517086544229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45818E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FF7-4116-8BB2-F497BE7172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2827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F7-4116-8BB2-F497BE7172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800" b="1" i="0">
                    <a:latin typeface="HSE Sans" panose="020000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'[Итоги 2023-2024 уч.г._расчеты.xlsx]диаграммы'!$H$5:$H$6</c:f>
              <c:strCache>
                <c:ptCount val="2"/>
                <c:pt idx="0">
                  <c:v>по состоянию на 01.09.2024</c:v>
                </c:pt>
                <c:pt idx="1">
                  <c:v>по состоянию на 01.09.2023</c:v>
                </c:pt>
              </c:strCache>
            </c:strRef>
          </c:cat>
          <c:val>
            <c:numRef>
              <c:f>'[Итоги 2023-2024 уч.г._расчеты.xlsx]диаграммы'!$I$5:$I$6</c:f>
              <c:numCache>
                <c:formatCode>General</c:formatCode>
                <c:ptCount val="2"/>
                <c:pt idx="0">
                  <c:v>2817</c:v>
                </c:pt>
                <c:pt idx="1">
                  <c:v>2644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FF7-4116-8BB2-F497BE717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73216"/>
        <c:axId val="90475136"/>
      </c:barChart>
      <c:catAx>
        <c:axId val="9047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sz="900" b="0">
                <a:solidFill>
                  <a:srgbClr val="000000"/>
                </a:solidFill>
                <a:latin typeface="HSE Sans" panose="02000000000000000000" pitchFamily="50" charset="-52"/>
              </a:defRPr>
            </a:pPr>
            <a:endParaRPr lang="ru-RU"/>
          </a:p>
        </c:txPr>
        <c:crossAx val="90475136"/>
        <c:crosses val="autoZero"/>
        <c:auto val="1"/>
        <c:lblAlgn val="ctr"/>
        <c:lblOffset val="100"/>
        <c:noMultiLvlLbl val="1"/>
      </c:catAx>
      <c:valAx>
        <c:axId val="9047513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HSE Sans" panose="02000000000000000000" pitchFamily="50" charset="-52"/>
              </a:defRPr>
            </a:pPr>
            <a:endParaRPr lang="ru-RU"/>
          </a:p>
        </c:txPr>
        <c:crossAx val="90473216"/>
        <c:crosses val="autoZero"/>
        <c:crossBetween val="between"/>
        <c:majorUnit val="100"/>
        <c:minorUnit val="50"/>
      </c:valAx>
    </c:plotArea>
    <c:legend>
      <c:legendPos val="r"/>
      <c:layout>
        <c:manualLayout>
          <c:xMode val="edge"/>
          <c:yMode val="edge"/>
          <c:x val="0.68813473917519907"/>
          <c:y val="0.44430642820676719"/>
          <c:w val="0.31186524732414705"/>
          <c:h val="0.20912072936891732"/>
        </c:manualLayout>
      </c:layout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HSE Sans" panose="02000000000000000000" pitchFamily="50" charset="-52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HSE Sans" panose="02000000000000000000" pitchFamily="50" charset="-52"/>
              </a:defRPr>
            </a:pPr>
            <a:r>
              <a:rPr lang="ru-RU" sz="12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HSE Sans" panose="02000000000000000000" pitchFamily="50" charset="-52"/>
              </a:rPr>
              <a:t>Выпускники 2024, чел</a:t>
            </a:r>
            <a:r>
              <a:rPr lang="ru-RU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HSE Sans" panose="02000000000000000000" pitchFamily="50" charset="-52"/>
              </a:rPr>
              <a:t>.</a:t>
            </a:r>
            <a:endParaRPr lang="ru-RU" b="1" i="0" dirty="0">
              <a:solidFill>
                <a:schemeClr val="tx1">
                  <a:lumMod val="85000"/>
                  <a:lumOff val="15000"/>
                </a:schemeClr>
              </a:solidFill>
              <a:latin typeface="HSE Sans" panose="02000000000000000000" pitchFamily="50" charset="-52"/>
            </a:endParaRPr>
          </a:p>
        </c:rich>
      </c:tx>
      <c:layout>
        <c:manualLayout>
          <c:xMode val="edge"/>
          <c:yMode val="edge"/>
          <c:x val="0.227574803149606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97000000000001"/>
          <c:y val="0.12058397817425191"/>
          <c:w val="0.44749700000000003"/>
          <c:h val="0.51795819365766538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4F81BD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DB80-4973-809A-37DD391E7B6A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8D8-4B07-92EE-A4D28960C740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8D8-4B07-92EE-A4D28960C74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lvl="0">
                    <a:defRPr sz="1600" b="1" i="0">
                      <a:latin typeface="HSE Sans" panose="02000000000000000000" pitchFamily="50" charset="-52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B80-4973-809A-37DD391E7B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600" b="1" i="0">
                    <a:latin typeface="HSE Sans" panose="020000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'[Итоги 2023-2024 уч.г._расчеты.xlsx]диаграммы'!$B$13:$B$15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'[Итоги 2023-2024 уч.г._расчеты.xlsx]диаграммы'!$C$13:$C$15</c:f>
              <c:numCache>
                <c:formatCode>General</c:formatCode>
                <c:ptCount val="3"/>
                <c:pt idx="0">
                  <c:v>290</c:v>
                </c:pt>
                <c:pt idx="1">
                  <c:v>36</c:v>
                </c:pt>
                <c:pt idx="2">
                  <c:v>154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B80-4973-809A-37DD391E7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75456"/>
        <c:axId val="90685824"/>
      </c:barChart>
      <c:catAx>
        <c:axId val="9067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HSE Sans" panose="02000000000000000000" pitchFamily="50" charset="-52"/>
              </a:defRPr>
            </a:pPr>
            <a:endParaRPr lang="ru-RU"/>
          </a:p>
        </c:txPr>
        <c:crossAx val="90685824"/>
        <c:crosses val="autoZero"/>
        <c:auto val="1"/>
        <c:lblAlgn val="ctr"/>
        <c:lblOffset val="100"/>
        <c:noMultiLvlLbl val="1"/>
      </c:catAx>
      <c:valAx>
        <c:axId val="9068582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HSE Sans" panose="02000000000000000000" pitchFamily="50" charset="-52"/>
              </a:defRPr>
            </a:pPr>
            <a:endParaRPr lang="ru-RU"/>
          </a:p>
        </c:txPr>
        <c:crossAx val="9067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34070766545171"/>
          <c:y val="0.30370356840190177"/>
          <c:w val="0.33212724324064802"/>
          <c:h val="0.35695639809620577"/>
        </c:manualLayout>
      </c:layout>
      <c:overlay val="0"/>
      <c:txPr>
        <a:bodyPr/>
        <a:lstStyle/>
        <a:p>
          <a:pPr lvl="0">
            <a:defRPr sz="1100" b="0">
              <a:solidFill>
                <a:srgbClr val="1A1A1A"/>
              </a:solidFill>
              <a:latin typeface="HSE Sans" panose="02000000000000000000" pitchFamily="50" charset="-52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400" b="1" i="0">
                <a:solidFill>
                  <a:schemeClr val="tx1">
                    <a:lumMod val="85000"/>
                    <a:lumOff val="15000"/>
                  </a:schemeClr>
                </a:solidFill>
                <a:latin typeface="HSE Sans" panose="02000000000000000000" pitchFamily="50" charset="-52"/>
              </a:defRPr>
            </a:pPr>
            <a:r>
              <a:rPr lang="ru-RU" sz="12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HSE Sans" panose="02000000000000000000" pitchFamily="50" charset="-52"/>
              </a:rPr>
              <a:t>Принято на 1 курс в 2024 г, чел.</a:t>
            </a:r>
          </a:p>
        </c:rich>
      </c:tx>
      <c:layout>
        <c:manualLayout>
          <c:xMode val="edge"/>
          <c:yMode val="edge"/>
          <c:x val="0.10444454300156816"/>
          <c:y val="1.99978459013233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96955380577434"/>
          <c:y val="0.19231094197945936"/>
          <c:w val="0.4650968503937008"/>
          <c:h val="0.47170414267513355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93C47D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677-4074-ABAC-78ABB86A672D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77-4074-ABAC-78ABB86A672D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677-4074-ABAC-78ABB86A67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600" b="1" i="0">
                    <a:latin typeface="HSE Sans" panose="020000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'[Итоги 2023-2024 уч.г._расчеты.xlsx]диаграммы'!$B$26:$B$28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'[Итоги 2023-2024 уч.г._расчеты.xlsx]диаграммы'!$C$26:$C$28</c:f>
              <c:numCache>
                <c:formatCode>General</c:formatCode>
                <c:ptCount val="3"/>
                <c:pt idx="0">
                  <c:v>667</c:v>
                </c:pt>
                <c:pt idx="1">
                  <c:v>84</c:v>
                </c:pt>
                <c:pt idx="2">
                  <c:v>311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E677-4074-ABAC-78ABB86A6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17568"/>
        <c:axId val="90732032"/>
      </c:barChart>
      <c:catAx>
        <c:axId val="9071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HSE Sans" panose="02000000000000000000" pitchFamily="50" charset="-52"/>
              </a:defRPr>
            </a:pPr>
            <a:endParaRPr lang="ru-RU"/>
          </a:p>
        </c:txPr>
        <c:crossAx val="90732032"/>
        <c:crosses val="autoZero"/>
        <c:auto val="1"/>
        <c:lblAlgn val="ctr"/>
        <c:lblOffset val="100"/>
        <c:noMultiLvlLbl val="1"/>
      </c:catAx>
      <c:valAx>
        <c:axId val="9073203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 dirty="0"/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HSE Sans" panose="02000000000000000000" pitchFamily="50" charset="-52"/>
              </a:defRPr>
            </a:pPr>
            <a:endParaRPr lang="ru-RU"/>
          </a:p>
        </c:txPr>
        <c:crossAx val="9071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13002105842668"/>
          <c:y val="0.37853056458170498"/>
          <c:w val="0.31786997894157365"/>
          <c:h val="0.28924224066395826"/>
        </c:manualLayout>
      </c:layout>
      <c:overlay val="0"/>
      <c:txPr>
        <a:bodyPr/>
        <a:lstStyle/>
        <a:p>
          <a:pPr lvl="0">
            <a:defRPr sz="1100" b="0">
              <a:solidFill>
                <a:srgbClr val="1A1A1A"/>
              </a:solidFill>
              <a:latin typeface="HSE Sans" panose="02000000000000000000" pitchFamily="50" charset="-52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spPr>
            <a:ln w="12700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CD1-42B2-9230-B57BFE8177B3}"/>
              </c:ext>
            </c:extLst>
          </c:dPt>
          <c:dPt>
            <c:idx val="1"/>
            <c:bubble3D val="0"/>
            <c:spPr>
              <a:solidFill>
                <a:srgbClr val="9C85C0"/>
              </a:solidFill>
              <a:ln w="1270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CD1-42B2-9230-B57BFE8177B3}"/>
              </c:ext>
            </c:extLst>
          </c:dPt>
          <c:dPt>
            <c:idx val="2"/>
            <c:bubble3D val="0"/>
            <c:spPr>
              <a:solidFill>
                <a:srgbClr val="FA714C"/>
              </a:solidFill>
              <a:ln w="1270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CD1-42B2-9230-B57BFE8177B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CD1-42B2-9230-B57BFE8177B3}"/>
              </c:ext>
            </c:extLst>
          </c:dPt>
          <c:val>
            <c:numRef>
              <c:f>Проекты!$L$37:$L$40</c:f>
              <c:numCache>
                <c:formatCode>General</c:formatCode>
                <c:ptCount val="4"/>
                <c:pt idx="0">
                  <c:v>105</c:v>
                </c:pt>
                <c:pt idx="1">
                  <c:v>165</c:v>
                </c:pt>
                <c:pt idx="2">
                  <c:v>34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D1-42B2-9230-B57BFE8177B3}"/>
            </c:ext>
          </c:extLst>
        </c:ser>
        <c:ser>
          <c:idx val="1"/>
          <c:order val="1"/>
          <c:spPr>
            <a:ln w="6350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E7BC29"/>
              </a:solidFill>
              <a:ln w="635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7CD1-42B2-9230-B57BFE8177B3}"/>
              </c:ext>
            </c:extLst>
          </c:dPt>
          <c:dPt>
            <c:idx val="1"/>
            <c:bubble3D val="0"/>
            <c:spPr>
              <a:solidFill>
                <a:srgbClr val="A5B592"/>
              </a:solidFill>
              <a:ln w="635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7CD1-42B2-9230-B57BFE8177B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635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7CD1-42B2-9230-B57BFE8177B3}"/>
              </c:ext>
            </c:extLst>
          </c:dPt>
          <c:val>
            <c:numRef>
              <c:f>Проекты!$I$38:$I$41</c:f>
              <c:numCache>
                <c:formatCode>General</c:formatCode>
                <c:ptCount val="4"/>
                <c:pt idx="0">
                  <c:v>105</c:v>
                </c:pt>
                <c:pt idx="1">
                  <c:v>199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D1-42B2-9230-B57BFE8177B3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rgbClr val="6AA8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CD1-42B2-9230-B57BFE8177B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CD1-42B2-9230-B57BFE8177B3}"/>
              </c:ext>
            </c:extLst>
          </c:dPt>
          <c:val>
            <c:numRef>
              <c:f>Проекты!$F$38:$F$39</c:f>
              <c:numCache>
                <c:formatCode>General</c:formatCode>
                <c:ptCount val="2"/>
                <c:pt idx="0">
                  <c:v>304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CD1-42B2-9230-B57BFE817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  <c:extLst/>
  </c:chart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6AA8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24-42F5-BFFA-8A1FA8234E23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24-42F5-BFFA-8A1FA8234E23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24-42F5-BFFA-8A1FA8234E23}"/>
              </c:ext>
            </c:extLst>
          </c:dPt>
          <c:dPt>
            <c:idx val="3"/>
            <c:bubble3D val="0"/>
            <c:spPr>
              <a:solidFill>
                <a:srgbClr val="D092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24-42F5-BFFA-8A1FA8234E23}"/>
              </c:ext>
            </c:extLst>
          </c:dPt>
          <c:dLbls>
            <c:delete val="1"/>
          </c:dLbls>
          <c:cat>
            <c:strRef>
              <c:f>Проекты!$C$2:$C$5</c:f>
              <c:strCache>
                <c:ptCount val="4"/>
                <c:pt idx="0">
                  <c:v>НИР</c:v>
                </c:pt>
                <c:pt idx="1">
                  <c:v>Прогр.</c:v>
                </c:pt>
                <c:pt idx="2">
                  <c:v>Прогр-аппарат.</c:v>
                </c:pt>
                <c:pt idx="3">
                  <c:v>Учебно-методич.</c:v>
                </c:pt>
              </c:strCache>
            </c:strRef>
          </c:cat>
          <c:val>
            <c:numRef>
              <c:f>Проекты!$E$2:$E$5</c:f>
              <c:numCache>
                <c:formatCode>0%</c:formatCode>
                <c:ptCount val="4"/>
                <c:pt idx="0">
                  <c:v>0.27</c:v>
                </c:pt>
                <c:pt idx="1">
                  <c:v>0.48000000000000009</c:v>
                </c:pt>
                <c:pt idx="2">
                  <c:v>0.19</c:v>
                </c:pt>
                <c:pt idx="3">
                  <c:v>6.0000000000000019E-2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24-42F5-BFFA-8A1FA8234E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94-4172-A5AE-D317288CF6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94-4172-A5AE-D317288CF63B}"/>
              </c:ext>
            </c:extLst>
          </c:dPt>
          <c:val>
            <c:numRef>
              <c:f>'студенты руки'!$J$3:$J$4</c:f>
              <c:numCache>
                <c:formatCode>0%</c:formatCode>
                <c:ptCount val="2"/>
                <c:pt idx="0">
                  <c:v>0.83000000000000018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94-4172-A5AE-D317288CF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050272562084"/>
          <c:y val="4.5033494462828408E-2"/>
          <c:w val="0.846056557516219"/>
          <c:h val="0.8790732952274226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Лист2!$B$56:$B$59</c:f>
              <c:strCache>
                <c:ptCount val="4"/>
                <c:pt idx="0">
                  <c:v>2021 год, 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 . руб.</c:v>
                </c:pt>
              </c:strCache>
            </c:strRef>
          </c:cat>
          <c:val>
            <c:numRef>
              <c:f>Лист2!$C$56:$C$59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42F8-4284-9E6D-F41AB2E91949}"/>
            </c:ext>
          </c:extLst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1.7252685530949774E-3"/>
                  <c:y val="-0.2701739669304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8-4284-9E6D-F41AB2E91949}"/>
                </c:ext>
              </c:extLst>
            </c:dLbl>
            <c:dLbl>
              <c:idx val="1"/>
              <c:layout>
                <c:manualLayout>
                  <c:x val="-1.5103856693176783E-3"/>
                  <c:y val="-0.31790316193871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F8-4284-9E6D-F41AB2E91949}"/>
                </c:ext>
              </c:extLst>
            </c:dLbl>
            <c:dLbl>
              <c:idx val="2"/>
              <c:layout>
                <c:manualLayout>
                  <c:x val="2.0476650355386559E-3"/>
                  <c:y val="-0.37612612388867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8-4284-9E6D-F41AB2E91949}"/>
                </c:ext>
              </c:extLst>
            </c:dLbl>
            <c:dLbl>
              <c:idx val="3"/>
              <c:layout>
                <c:manualLayout>
                  <c:x val="-5.2834635715065031E-3"/>
                  <c:y val="-0.424562837529204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257 266,90 план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F8-4284-9E6D-F41AB2E919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Лист2!$B$56:$B$59</c:f>
              <c:strCache>
                <c:ptCount val="4"/>
                <c:pt idx="0">
                  <c:v>2021 год, 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 . руб.</c:v>
                </c:pt>
              </c:strCache>
            </c:strRef>
          </c:cat>
          <c:val>
            <c:numRef>
              <c:f>Лист2!$D$56:$D$59</c:f>
              <c:numCache>
                <c:formatCode>#,##0.00</c:formatCode>
                <c:ptCount val="4"/>
                <c:pt idx="0">
                  <c:v>164093</c:v>
                </c:pt>
                <c:pt idx="1">
                  <c:v>191712.9</c:v>
                </c:pt>
                <c:pt idx="2">
                  <c:v>236043.7</c:v>
                </c:pt>
                <c:pt idx="3">
                  <c:v>257266.9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F8-4284-9E6D-F41AB2E91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277248"/>
        <c:axId val="56561664"/>
      </c:barChart>
      <c:catAx>
        <c:axId val="5627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crossAx val="56561664"/>
        <c:crosses val="autoZero"/>
        <c:auto val="1"/>
        <c:lblAlgn val="ctr"/>
        <c:lblOffset val="100"/>
        <c:noMultiLvlLbl val="0"/>
      </c:catAx>
      <c:valAx>
        <c:axId val="5656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627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ru-RU" sz="1600" b="0" i="0" u="none" strike="noStrike" kern="1200" baseline="0">
          <a:solidFill>
            <a:srgbClr val="000000"/>
          </a:solidFill>
          <a:latin typeface="HSE Sans" panose="0200000000000000000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198</c:v>
                </c:pt>
                <c:pt idx="1">
                  <c:v>202</c:v>
                </c:pt>
                <c:pt idx="2">
                  <c:v>150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3-49AC-9C20-CE7E58239D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221</c:v>
                </c:pt>
                <c:pt idx="1">
                  <c:v>220</c:v>
                </c:pt>
                <c:pt idx="2">
                  <c:v>192</c:v>
                </c:pt>
                <c:pt idx="3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D3-49AC-9C20-CE7E58239D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3"/>
        <c:overlap val="-5"/>
        <c:axId val="57690752"/>
        <c:axId val="57713024"/>
      </c:barChart>
      <c:catAx>
        <c:axId val="5769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7713024"/>
        <c:crosses val="autoZero"/>
        <c:auto val="1"/>
        <c:lblAlgn val="ctr"/>
        <c:lblOffset val="100"/>
        <c:noMultiLvlLbl val="0"/>
      </c:catAx>
      <c:valAx>
        <c:axId val="57713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769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EE7FE6-E510-4CD3-AF7B-C966080FB22D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A41422-A516-4E49-B86F-C4320F881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Google Shape;51;g2e6b2e3e52f_0_6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34146" name="Google Shape;52;g2e6b2e3e52f_0_6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Google Shape;60;g2e6b2e3e52f_0_117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36194" name="Google Shape;61;g2e6b2e3e52f_0_117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Google Shape;210;g2e6b2e3e52f_0_13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38242" name="Google Shape;211;g2e6b2e3e52f_0_138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>
            <a:extLst/>
          </p:cNvPr>
          <p:cNvSpPr/>
          <p:nvPr userDrawn="1"/>
        </p:nvSpPr>
        <p:spPr>
          <a:xfrm>
            <a:off x="1000125" y="3013075"/>
            <a:ext cx="9663113" cy="908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3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600" cap="all" dirty="0">
                <a:solidFill>
                  <a:srgbClr val="002060"/>
                </a:solidFill>
                <a:cs typeface="Aharoni" panose="02010803020104030203" pitchFamily="2" charset="-79"/>
              </a:rPr>
              <a:t>ДОРОЖНАЯ КАРТА развития</a:t>
            </a:r>
          </a:p>
        </p:txBody>
      </p:sp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947738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995363" y="3987800"/>
            <a:ext cx="10448925" cy="66675"/>
            <a:chOff x="995361" y="4761661"/>
            <a:chExt cx="10448927" cy="66672"/>
          </a:xfrm>
        </p:grpSpPr>
        <p:cxnSp>
          <p:nvCxnSpPr>
            <p:cNvPr id="5" name="Прямая соединительная линия 10">
              <a:extLst/>
            </p:cNvPr>
            <p:cNvCxnSpPr>
              <a:cxnSpLocks/>
            </p:cNvCxnSpPr>
            <p:nvPr/>
          </p:nvCxnSpPr>
          <p:spPr>
            <a:xfrm>
              <a:off x="1014411" y="4761661"/>
              <a:ext cx="10429877" cy="0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11">
              <a:extLst/>
            </p:cNvPr>
            <p:cNvCxnSpPr>
              <a:cxnSpLocks/>
            </p:cNvCxnSpPr>
            <p:nvPr/>
          </p:nvCxnSpPr>
          <p:spPr>
            <a:xfrm>
              <a:off x="995361" y="4828333"/>
              <a:ext cx="10448927" cy="0"/>
            </a:xfrm>
            <a:prstGeom prst="line">
              <a:avLst/>
            </a:prstGeom>
            <a:ln w="76200" cap="rnd">
              <a:solidFill>
                <a:srgbClr val="FA61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AD19C-36BC-4221-B589-88BD4B662958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60534-512B-49C8-8524-2CA1435BF0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CC6DD-6D7C-4D34-B4C7-03FC8877C344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4253C-FF7E-4239-80C9-87D991B11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A0A187-CC41-4C3D-84F7-0647AB0FA454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3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x-none" noProof="0"/>
          </a:p>
        </p:txBody>
      </p:sp>
      <p:sp>
        <p:nvSpPr>
          <p:cNvPr id="32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6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645900" y="490538"/>
            <a:ext cx="322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 userDrawn="1"/>
        </p:nvSpPr>
        <p:spPr>
          <a:xfrm>
            <a:off x="479425" y="6356350"/>
            <a:ext cx="1493838" cy="222250"/>
          </a:xfrm>
          <a:prstGeom prst="rect">
            <a:avLst/>
          </a:prstGeom>
        </p:spPr>
        <p:txBody>
          <a:bodyPr wrap="none" lIns="80724" tIns="40364" rIns="80724" bIns="40364">
            <a:spAutoFit/>
          </a:bodyPr>
          <a:lstStyle/>
          <a:p>
            <a:pPr defTabSz="460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©</a:t>
            </a:r>
            <a:r>
              <a:rPr lang="en-US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</a:t>
            </a:r>
            <a:r>
              <a:rPr lang="ru-RU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Аналитический центр ВШЭ </a:t>
            </a:r>
          </a:p>
        </p:txBody>
      </p:sp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11520488" y="6294438"/>
            <a:ext cx="460375" cy="365125"/>
          </a:xfrm>
          <a:prstGeom prst="rect">
            <a:avLst/>
          </a:prstGeom>
        </p:spPr>
        <p:txBody>
          <a:bodyPr lIns="92090" tIns="46022" rIns="92090" bIns="46022" anchor="ctr"/>
          <a:lstStyle>
            <a:defPPr>
              <a:defRPr lang="ru-RU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 fontAlgn="auto">
              <a:spcBef>
                <a:spcPts val="0"/>
              </a:spcBef>
              <a:spcAft>
                <a:spcPts val="0"/>
              </a:spcAft>
              <a:defRPr/>
            </a:pPr>
            <a:fld id="{2DB8ACFD-DB22-453F-9132-107276E7CCC3}" type="slidenum">
              <a:rPr lang="ru-RU" sz="1270" smtClean="0">
                <a:solidFill>
                  <a:srgbClr val="000000">
                    <a:tint val="75000"/>
                  </a:srgbClr>
                </a:solidFill>
              </a:rPr>
              <a:pPr defTabSz="47283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7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658600" y="501650"/>
            <a:ext cx="322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82625" y="6294438"/>
            <a:ext cx="2844800" cy="365125"/>
          </a:xfrm>
          <a:prstGeom prst="rect">
            <a:avLst/>
          </a:prstGeom>
        </p:spPr>
        <p:txBody>
          <a:bodyPr vert="horz" wrap="square" lIns="89021" tIns="44513" rIns="89021" bIns="44513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89021" tIns="44513" rIns="89021" bIns="44513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 userDrawn="1"/>
        </p:nvSpPr>
        <p:spPr>
          <a:xfrm>
            <a:off x="487363" y="6367463"/>
            <a:ext cx="1493837" cy="220662"/>
          </a:xfrm>
          <a:prstGeom prst="rect">
            <a:avLst/>
          </a:prstGeom>
        </p:spPr>
        <p:txBody>
          <a:bodyPr wrap="none" lIns="80724" tIns="40364" rIns="80724" bIns="40364">
            <a:spAutoFit/>
          </a:bodyPr>
          <a:lstStyle/>
          <a:p>
            <a:pPr defTabSz="460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©</a:t>
            </a:r>
            <a:r>
              <a:rPr lang="en-US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</a:t>
            </a:r>
            <a:r>
              <a:rPr lang="ru-RU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Аналитический центр ВШЭ </a:t>
            </a:r>
          </a:p>
        </p:txBody>
      </p:sp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645900" y="490538"/>
            <a:ext cx="322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/>
          <p:nvPr userDrawn="1"/>
        </p:nvSpPr>
        <p:spPr>
          <a:xfrm>
            <a:off x="479425" y="6372225"/>
            <a:ext cx="1493838" cy="220663"/>
          </a:xfrm>
          <a:prstGeom prst="rect">
            <a:avLst/>
          </a:prstGeom>
        </p:spPr>
        <p:txBody>
          <a:bodyPr wrap="none" lIns="80724" tIns="40364" rIns="80724" bIns="40364">
            <a:spAutoFit/>
          </a:bodyPr>
          <a:lstStyle/>
          <a:p>
            <a:pPr defTabSz="460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©</a:t>
            </a:r>
            <a:r>
              <a:rPr lang="en-US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</a:t>
            </a:r>
            <a:r>
              <a:rPr lang="ru-RU" sz="907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Аналитический центр ВШЭ 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11563350" y="6262688"/>
            <a:ext cx="404813" cy="366712"/>
          </a:xfrm>
          <a:prstGeom prst="rect">
            <a:avLst/>
          </a:prstGeom>
        </p:spPr>
        <p:txBody>
          <a:bodyPr lIns="92090" tIns="46022" rIns="92090" bIns="46022" anchor="ctr"/>
          <a:lstStyle>
            <a:defPPr>
              <a:defRPr lang="ru-RU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 fontAlgn="auto">
              <a:spcBef>
                <a:spcPts val="0"/>
              </a:spcBef>
              <a:spcAft>
                <a:spcPts val="0"/>
              </a:spcAft>
              <a:defRPr/>
            </a:pPr>
            <a:fld id="{16EA4865-348B-4991-9E94-E2EAB7172D3C}" type="slidenum">
              <a:rPr lang="ru-RU" sz="1270" smtClean="0">
                <a:solidFill>
                  <a:srgbClr val="000000">
                    <a:tint val="75000"/>
                  </a:srgbClr>
                </a:solidFill>
              </a:rPr>
              <a:pPr defTabSz="47283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7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645900" y="500063"/>
            <a:ext cx="322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34799" y="1064842"/>
            <a:ext cx="5395327" cy="5292413"/>
          </a:xfrm>
        </p:spPr>
        <p:txBody>
          <a:bodyPr>
            <a:normAutofit/>
          </a:bodyPr>
          <a:lstStyle>
            <a:lvl1pPr marL="0" indent="0">
              <a:buNone/>
              <a:defRPr sz="1270" baseline="0"/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502722" y="1064843"/>
            <a:ext cx="5344023" cy="5292411"/>
          </a:xfrm>
        </p:spPr>
        <p:txBody>
          <a:bodyPr>
            <a:normAutofit/>
          </a:bodyPr>
          <a:lstStyle>
            <a:lvl1pPr marL="0" indent="0">
              <a:buNone/>
              <a:defRPr sz="1270"/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35286" y="164113"/>
            <a:ext cx="10700315" cy="5326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>
          <a:xfrm>
            <a:off x="11390313" y="6278563"/>
            <a:ext cx="577850" cy="365125"/>
          </a:xfrm>
          <a:prstGeom prst="rect">
            <a:avLst/>
          </a:prstGeom>
        </p:spPr>
        <p:txBody>
          <a:bodyPr lIns="92090" tIns="46022" rIns="92090" bIns="46022" anchor="ctr"/>
          <a:lstStyle>
            <a:defPPr>
              <a:defRPr lang="ru-RU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2839" fontAlgn="auto">
              <a:spcBef>
                <a:spcPts val="0"/>
              </a:spcBef>
              <a:spcAft>
                <a:spcPts val="0"/>
              </a:spcAft>
              <a:defRPr/>
            </a:pPr>
            <a:fld id="{BEA942E1-AD40-4B1F-913F-5EBE5F682723}" type="slidenum">
              <a:rPr lang="ru-RU" sz="1270" smtClean="0">
                <a:solidFill>
                  <a:srgbClr val="000000">
                    <a:tint val="75000"/>
                  </a:srgbClr>
                </a:solidFill>
              </a:rPr>
              <a:pPr defTabSz="47283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7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6375400"/>
            <a:ext cx="3222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6438" y="6423025"/>
            <a:ext cx="6873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9620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8">
            <a:extLst/>
          </p:cNvPr>
          <p:cNvCxnSpPr>
            <a:cxnSpLocks/>
          </p:cNvCxnSpPr>
          <p:nvPr userDrawn="1"/>
        </p:nvCxnSpPr>
        <p:spPr>
          <a:xfrm>
            <a:off x="60896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0">
            <a:extLst/>
          </p:cNvPr>
          <p:cNvCxnSpPr>
            <a:cxnSpLocks/>
          </p:cNvCxnSpPr>
          <p:nvPr userDrawn="1"/>
        </p:nvCxnSpPr>
        <p:spPr>
          <a:xfrm>
            <a:off x="86423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1">
            <a:extLst/>
          </p:cNvPr>
          <p:cNvCxnSpPr>
            <a:cxnSpLocks/>
          </p:cNvCxnSpPr>
          <p:nvPr userDrawn="1"/>
        </p:nvCxnSpPr>
        <p:spPr>
          <a:xfrm>
            <a:off x="11179175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4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6">
            <a:extLst/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083B-C446-40A4-93FE-BC1E8454C15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5522BE-5B65-4D3C-83CE-C2AFAC4D239C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53544-D574-48F7-9C5A-8475AA7986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3437-13FC-48E2-ABCD-A6C89F5DFE9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72D4-CBE2-4AD2-9938-1FF085ABEED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62DE-2B9F-4711-B8E6-D9AE214DCC2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D5C4-390D-4067-84F9-5C0A0D789BC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D517-FEC7-4632-82D0-EBA393309F4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EE8D-2DCF-45A4-B0CC-5A406FBCC7F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BD72-EAEC-4A2D-8528-21203E2299D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E735-F2E7-4EC2-BF94-592333C475E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8E0F-F21C-44A1-A2F7-AB922D0D50F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78B8-9BA0-46B5-99B6-077EE5D861F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2254250"/>
            <a:ext cx="18351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C941-D057-4142-ABF5-78643E4A079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91DD-3B1F-413C-A44C-B364051D0E5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9620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8">
            <a:extLst/>
          </p:cNvPr>
          <p:cNvCxnSpPr>
            <a:cxnSpLocks/>
          </p:cNvCxnSpPr>
          <p:nvPr userDrawn="1"/>
        </p:nvCxnSpPr>
        <p:spPr>
          <a:xfrm>
            <a:off x="60896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0">
            <a:extLst/>
          </p:cNvPr>
          <p:cNvCxnSpPr>
            <a:cxnSpLocks/>
          </p:cNvCxnSpPr>
          <p:nvPr userDrawn="1"/>
        </p:nvCxnSpPr>
        <p:spPr>
          <a:xfrm>
            <a:off x="86423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1">
            <a:extLst/>
          </p:cNvPr>
          <p:cNvCxnSpPr>
            <a:cxnSpLocks/>
          </p:cNvCxnSpPr>
          <p:nvPr userDrawn="1"/>
        </p:nvCxnSpPr>
        <p:spPr>
          <a:xfrm>
            <a:off x="11179175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4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6">
            <a:extLst/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7E8C0B-42D8-4C27-ABF3-676463B589CB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3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x-none" noProof="0"/>
          </a:p>
        </p:txBody>
      </p:sp>
      <p:sp>
        <p:nvSpPr>
          <p:cNvPr id="32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6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D55D86-2B6F-4DB9-8F8B-90311145F9BF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8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2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6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аблица 18">
            <a:extLst/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5028-6B08-4AED-9D1C-EB15B92886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2896-BC5F-4B8D-9975-DFA5220A7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EA42-8C7F-498F-8126-52E5749D1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D7E3-3D34-497D-9DD3-09502180C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7C32-1A66-4AE9-A7F4-E4DEB524B7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08F15-9B12-4300-89E1-987A31401BC4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4636-C8CC-4769-8DE0-0C953614E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A304-D046-4CED-958C-37FD872032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F3C2-E6A6-411B-9DD2-767D1695D9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A7EA-7D78-43F9-B89A-7DEAAFDB7C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D011-044E-4030-87FA-4B52BFF906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0DA5-FCE7-4994-AA7A-4556FFCB9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87FF-B220-444D-809C-F9AB66AB3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AAA02-FB58-4CF1-8379-77FE4E33919D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A871-CE83-431D-99DE-BBD76A319447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0939-FF16-4A9A-9C41-71ADE1AF4EE3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626C4-7285-4BFF-AC7D-9F4C261A432F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67" indent="0">
              <a:buNone/>
              <a:defRPr sz="1999" b="1"/>
            </a:lvl2pPr>
            <a:lvl3pPr marL="914335" indent="0">
              <a:buNone/>
              <a:defRPr sz="1800" b="1"/>
            </a:lvl3pPr>
            <a:lvl4pPr marL="1371501" indent="0">
              <a:buNone/>
              <a:defRPr sz="1600" b="1"/>
            </a:lvl4pPr>
            <a:lvl5pPr marL="1828669" indent="0">
              <a:buNone/>
              <a:defRPr sz="1600" b="1"/>
            </a:lvl5pPr>
            <a:lvl6pPr marL="2285836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1" indent="0">
              <a:buNone/>
              <a:defRPr sz="1600" b="1"/>
            </a:lvl8pPr>
            <a:lvl9pPr marL="365733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67" indent="0">
              <a:buNone/>
              <a:defRPr sz="1999" b="1"/>
            </a:lvl2pPr>
            <a:lvl3pPr marL="914335" indent="0">
              <a:buNone/>
              <a:defRPr sz="1800" b="1"/>
            </a:lvl3pPr>
            <a:lvl4pPr marL="1371501" indent="0">
              <a:buNone/>
              <a:defRPr sz="1600" b="1"/>
            </a:lvl4pPr>
            <a:lvl5pPr marL="1828669" indent="0">
              <a:buNone/>
              <a:defRPr sz="1600" b="1"/>
            </a:lvl5pPr>
            <a:lvl6pPr marL="2285836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1" indent="0">
              <a:buNone/>
              <a:defRPr sz="1600" b="1"/>
            </a:lvl8pPr>
            <a:lvl9pPr marL="365733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E2973-39FA-4F2E-AD4D-E3D3B9E6399E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4288B-5C29-4100-BF3F-440EC7ABD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6E17-0E82-4C65-A80A-144BA1FD0EB8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3468-56CD-44E6-8F68-65C813E5A755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30BF-30FB-4884-A332-387AA440AE06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latin typeface="+mn-lt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A6FA2C73-B623-44D5-B95D-3FC3EC12DE6E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BF19-6658-45AB-A832-1D62B6B7D9DA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035F-B5C8-438B-978E-051C7E444FDE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F993-21C3-4D9B-A1D3-28BAA2F97DB9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5916613" y="6500813"/>
            <a:ext cx="266700" cy="296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EBD1-46D3-452F-813E-1D453AE6ED9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A808D-13C4-4E6E-AE82-710BC2D1E6A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916F-B2E4-4F1E-BB32-D594CCB2F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 userDrawn="1"/>
        </p:nvGrpSpPr>
        <p:grpSpPr bwMode="auto">
          <a:xfrm>
            <a:off x="838200" y="669925"/>
            <a:ext cx="10448925" cy="66675"/>
            <a:chOff x="995361" y="4761661"/>
            <a:chExt cx="10448927" cy="66672"/>
          </a:xfrm>
        </p:grpSpPr>
        <p:cxnSp>
          <p:nvCxnSpPr>
            <p:cNvPr id="4" name="Прямая соединительная линия 6">
              <a:extLst/>
            </p:cNvPr>
            <p:cNvCxnSpPr>
              <a:cxnSpLocks/>
            </p:cNvCxnSpPr>
            <p:nvPr/>
          </p:nvCxnSpPr>
          <p:spPr>
            <a:xfrm>
              <a:off x="1014411" y="4761661"/>
              <a:ext cx="10429877" cy="0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7">
              <a:extLst/>
            </p:cNvPr>
            <p:cNvCxnSpPr>
              <a:cxnSpLocks/>
            </p:cNvCxnSpPr>
            <p:nvPr/>
          </p:nvCxnSpPr>
          <p:spPr>
            <a:xfrm>
              <a:off x="995361" y="4828333"/>
              <a:ext cx="10448927" cy="0"/>
            </a:xfrm>
            <a:prstGeom prst="line">
              <a:avLst/>
            </a:prstGeom>
            <a:ln w="76200" cap="rnd">
              <a:solidFill>
                <a:srgbClr val="FA61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249"/>
            <a:ext cx="10515600" cy="68484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050DA-10A3-4E00-ABB8-82C48B589775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74CD-A256-4EFF-A945-6D4E979274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183058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A117-542E-46C3-B0F6-9287E764F93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057C-8F74-449F-BBB0-3F093AEBDE6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B9C6-F22B-4B88-8DE7-7BA8CBACCAA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9777-D11D-482B-8BEB-E291C8D7A93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29164-23B1-4C92-996D-24BE6BE376C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F59A804-2169-4C20-B940-049CC06205C0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8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2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6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аблица 18">
            <a:extLst/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pPr lvl="0"/>
            <a:endParaRPr lang="ru-RU" noProof="0" dirty="0">
              <a:sym typeface="Helvetica Light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2653605" y="446484"/>
            <a:ext cx="6875860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16969" y="4723805"/>
            <a:ext cx="7358063" cy="1000126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16969" y="5759648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5967413" y="6500813"/>
            <a:ext cx="298450" cy="328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59ED-247C-4169-8FD8-3CDCC0B82EE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93727" y="3348633"/>
            <a:ext cx="375046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EE3E-22DE-4BDE-B1E3-B796ACF115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3C6C-0D29-4841-B58A-F67EB4AAF8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47804" y="1830586"/>
            <a:ext cx="3750469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93727" y="1830586"/>
            <a:ext cx="3750469" cy="4420196"/>
          </a:xfrm>
          <a:prstGeom prst="rect">
            <a:avLst/>
          </a:prstGeom>
        </p:spPr>
        <p:txBody>
          <a:bodyPr/>
          <a:lstStyle>
            <a:lvl1pPr marL="232682" indent="-232682">
              <a:spcBef>
                <a:spcPts val="2250"/>
              </a:spcBef>
              <a:defRPr sz="1900"/>
            </a:lvl1pPr>
            <a:lvl2pPr marL="404132" indent="-232682">
              <a:spcBef>
                <a:spcPts val="2250"/>
              </a:spcBef>
              <a:defRPr sz="1900"/>
            </a:lvl2pPr>
            <a:lvl3pPr marL="575582" indent="-232682">
              <a:spcBef>
                <a:spcPts val="2250"/>
              </a:spcBef>
              <a:defRPr sz="1900"/>
            </a:lvl3pPr>
            <a:lvl4pPr marL="747032" indent="-232682">
              <a:spcBef>
                <a:spcPts val="2250"/>
              </a:spcBef>
              <a:defRPr sz="1900"/>
            </a:lvl4pPr>
            <a:lvl5pPr marL="918482" indent="-232682">
              <a:spcBef>
                <a:spcPts val="2250"/>
              </a:spcBef>
              <a:defRPr sz="19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47F3-E61B-4D0B-BC22-DF2F686C1DE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B2018-2F37-42A3-83CE-C6EEA9E40BB2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2183E-FC91-4ADE-9385-078442599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D706-2A52-412B-AB50-5D08C153C9A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0641-B801-4718-AEB5-0DF5389594F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416969" y="2969288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20AA-F768-4259-8DC9-AFBD6C2BFD4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B59F-87CC-47EF-A843-B73F4EA6DEC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BC52-B34D-44BC-BECA-E020AA79E6E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3C4CC5-20CF-4503-8FED-8DE3163D9915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3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ru-RU" noProof="0" dirty="0">
                <a:sym typeface="Helvetica Light"/>
              </a:rPr>
              <a:t>Вставка рисунка</a:t>
            </a:r>
            <a:endParaRPr lang="x-none" noProof="0">
              <a:sym typeface="Helvetica Light"/>
            </a:endParaRPr>
          </a:p>
        </p:txBody>
      </p:sp>
      <p:sp>
        <p:nvSpPr>
          <p:cNvPr id="32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6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9620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8">
            <a:extLst/>
          </p:cNvPr>
          <p:cNvCxnSpPr>
            <a:cxnSpLocks/>
          </p:cNvCxnSpPr>
          <p:nvPr userDrawn="1"/>
        </p:nvCxnSpPr>
        <p:spPr>
          <a:xfrm>
            <a:off x="60896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0">
            <a:extLst/>
          </p:cNvPr>
          <p:cNvCxnSpPr>
            <a:cxnSpLocks/>
          </p:cNvCxnSpPr>
          <p:nvPr userDrawn="1"/>
        </p:nvCxnSpPr>
        <p:spPr>
          <a:xfrm>
            <a:off x="86423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1">
            <a:extLst/>
          </p:cNvPr>
          <p:cNvCxnSpPr>
            <a:cxnSpLocks/>
          </p:cNvCxnSpPr>
          <p:nvPr userDrawn="1"/>
        </p:nvCxnSpPr>
        <p:spPr>
          <a:xfrm>
            <a:off x="11179175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4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6">
            <a:extLst/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696949B-6C40-4E0A-AEEC-783A7796133B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3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x-none" noProof="0"/>
          </a:p>
        </p:txBody>
      </p:sp>
      <p:sp>
        <p:nvSpPr>
          <p:cNvPr id="32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6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7B482EB-E2D4-412D-A811-E3E226E252A1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2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39C5710-1EAE-48A7-AD1E-3231DA82E6DE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6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35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2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4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5" indent="0">
              <a:buNone/>
              <a:defRPr sz="1200"/>
            </a:lvl3pPr>
            <a:lvl4pPr marL="1371501" indent="0">
              <a:buNone/>
              <a:defRPr sz="1000"/>
            </a:lvl4pPr>
            <a:lvl5pPr marL="1828669" indent="0">
              <a:buNone/>
              <a:defRPr sz="1000"/>
            </a:lvl5pPr>
            <a:lvl6pPr marL="2285836" indent="0">
              <a:buNone/>
              <a:defRPr sz="1000"/>
            </a:lvl6pPr>
            <a:lvl7pPr marL="2743004" indent="0">
              <a:buNone/>
              <a:defRPr sz="1000"/>
            </a:lvl7pPr>
            <a:lvl8pPr marL="3200171" indent="0">
              <a:buNone/>
              <a:defRPr sz="1000"/>
            </a:lvl8pPr>
            <a:lvl9pPr marL="365733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FBDD3-9316-4C63-B0B4-0DB2A999EA3D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D9D30-8CA4-4D42-9299-1A30F3AC01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72FE89-B890-4439-B52F-7FCC34A4F8D7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20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35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Диаграмма 7">
            <a:extLst/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65B75D-A9A3-4744-94A1-8F08176F5E42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6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35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Диаграмма 7">
            <a:extLst/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3" name="Текст 22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4C0268-A6E8-467B-BB35-2BBF3BEEFDF5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21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35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35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7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7">
            <a:extLst/>
          </p:cNvPr>
          <p:cNvSpPr>
            <a:spLocks noGrp="1"/>
          </p:cNvSpPr>
          <p:nvPr>
            <p:ph type="body" sz="quarter" idx="19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7">
            <a:extLst/>
          </p:cNvPr>
          <p:cNvSpPr>
            <a:spLocks noGrp="1"/>
          </p:cNvSpPr>
          <p:nvPr>
            <p:ph type="body" sz="quarter" idx="20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9188A5-418E-4D0E-BD6B-C57933F93F5C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8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2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6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аблица 18">
            <a:extLst/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F9FADA-E76C-4F59-BC07-532B44C49828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6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2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6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аблица 18">
            <a:extLst/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1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7B75A8-DFBC-4FDF-A1FD-1B3484360644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2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5">
            <a:extLst/>
          </p:cNvPr>
          <p:cNvSpPr/>
          <p:nvPr userDrawn="1"/>
        </p:nvSpPr>
        <p:spPr>
          <a:xfrm>
            <a:off x="5392738" y="1447800"/>
            <a:ext cx="831850" cy="830263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" name="Oval 20">
            <a:extLst/>
          </p:cNvPr>
          <p:cNvSpPr/>
          <p:nvPr userDrawn="1"/>
        </p:nvSpPr>
        <p:spPr>
          <a:xfrm>
            <a:off x="6743700" y="1447800"/>
            <a:ext cx="830263" cy="830263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8" name="Oval 22">
            <a:extLst/>
          </p:cNvPr>
          <p:cNvSpPr/>
          <p:nvPr userDrawn="1"/>
        </p:nvSpPr>
        <p:spPr>
          <a:xfrm>
            <a:off x="8093075" y="1447800"/>
            <a:ext cx="830263" cy="830263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1" name="Oval 23">
            <a:extLst/>
          </p:cNvPr>
          <p:cNvSpPr/>
          <p:nvPr userDrawn="1"/>
        </p:nvSpPr>
        <p:spPr>
          <a:xfrm>
            <a:off x="9442450" y="1447800"/>
            <a:ext cx="831850" cy="830263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2" name="Oval 26">
            <a:extLst/>
          </p:cNvPr>
          <p:cNvSpPr/>
          <p:nvPr userDrawn="1"/>
        </p:nvSpPr>
        <p:spPr>
          <a:xfrm>
            <a:off x="10793413" y="1447800"/>
            <a:ext cx="830262" cy="830263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3" name="Oval 29">
            <a:extLst/>
          </p:cNvPr>
          <p:cNvSpPr/>
          <p:nvPr userDrawn="1"/>
        </p:nvSpPr>
        <p:spPr>
          <a:xfrm>
            <a:off x="5392738" y="2708275"/>
            <a:ext cx="831850" cy="831850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4" name="Oval 33">
            <a:extLst/>
          </p:cNvPr>
          <p:cNvSpPr/>
          <p:nvPr userDrawn="1"/>
        </p:nvSpPr>
        <p:spPr>
          <a:xfrm>
            <a:off x="6743700" y="2708275"/>
            <a:ext cx="830263" cy="831850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5" name="Oval 34">
            <a:extLst/>
          </p:cNvPr>
          <p:cNvSpPr/>
          <p:nvPr userDrawn="1"/>
        </p:nvSpPr>
        <p:spPr>
          <a:xfrm>
            <a:off x="8093075" y="2708275"/>
            <a:ext cx="830263" cy="831850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6" name="Oval 35">
            <a:extLst/>
          </p:cNvPr>
          <p:cNvSpPr/>
          <p:nvPr userDrawn="1"/>
        </p:nvSpPr>
        <p:spPr>
          <a:xfrm>
            <a:off x="9442450" y="2708275"/>
            <a:ext cx="831850" cy="831850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7" name="Oval 36">
            <a:extLst/>
          </p:cNvPr>
          <p:cNvSpPr/>
          <p:nvPr userDrawn="1"/>
        </p:nvSpPr>
        <p:spPr>
          <a:xfrm>
            <a:off x="10793413" y="2708275"/>
            <a:ext cx="830262" cy="831850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8" name="Oval 37">
            <a:extLst/>
          </p:cNvPr>
          <p:cNvSpPr/>
          <p:nvPr userDrawn="1"/>
        </p:nvSpPr>
        <p:spPr>
          <a:xfrm>
            <a:off x="5392738" y="3970338"/>
            <a:ext cx="831850" cy="830262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9" name="Oval 38">
            <a:extLst/>
          </p:cNvPr>
          <p:cNvSpPr/>
          <p:nvPr userDrawn="1"/>
        </p:nvSpPr>
        <p:spPr>
          <a:xfrm>
            <a:off x="6743700" y="3970338"/>
            <a:ext cx="830263" cy="830262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0" name="Oval 39">
            <a:extLst/>
          </p:cNvPr>
          <p:cNvSpPr/>
          <p:nvPr userDrawn="1"/>
        </p:nvSpPr>
        <p:spPr>
          <a:xfrm>
            <a:off x="8093075" y="3970338"/>
            <a:ext cx="830263" cy="830262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1" name="Oval 40">
            <a:extLst/>
          </p:cNvPr>
          <p:cNvSpPr/>
          <p:nvPr userDrawn="1"/>
        </p:nvSpPr>
        <p:spPr>
          <a:xfrm>
            <a:off x="9442450" y="3970338"/>
            <a:ext cx="831850" cy="830262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Oval 41">
            <a:extLst/>
          </p:cNvPr>
          <p:cNvSpPr/>
          <p:nvPr userDrawn="1"/>
        </p:nvSpPr>
        <p:spPr>
          <a:xfrm>
            <a:off x="10793413" y="3970338"/>
            <a:ext cx="830262" cy="830262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3" name="Oval 42">
            <a:extLst/>
          </p:cNvPr>
          <p:cNvSpPr/>
          <p:nvPr userDrawn="1"/>
        </p:nvSpPr>
        <p:spPr>
          <a:xfrm>
            <a:off x="5392738" y="5249863"/>
            <a:ext cx="831850" cy="830262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4" name="Oval 43">
            <a:extLst/>
          </p:cNvPr>
          <p:cNvSpPr/>
          <p:nvPr userDrawn="1"/>
        </p:nvSpPr>
        <p:spPr>
          <a:xfrm>
            <a:off x="6743700" y="5249863"/>
            <a:ext cx="830263" cy="830262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5" name="Oval 44">
            <a:extLst/>
          </p:cNvPr>
          <p:cNvSpPr/>
          <p:nvPr userDrawn="1"/>
        </p:nvSpPr>
        <p:spPr>
          <a:xfrm>
            <a:off x="8093075" y="5249863"/>
            <a:ext cx="830263" cy="830262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6" name="Oval 45">
            <a:extLst/>
          </p:cNvPr>
          <p:cNvSpPr/>
          <p:nvPr userDrawn="1"/>
        </p:nvSpPr>
        <p:spPr>
          <a:xfrm>
            <a:off x="9442450" y="5249863"/>
            <a:ext cx="831850" cy="830262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7" name="Oval 46">
            <a:extLst/>
          </p:cNvPr>
          <p:cNvSpPr/>
          <p:nvPr userDrawn="1"/>
        </p:nvSpPr>
        <p:spPr>
          <a:xfrm>
            <a:off x="10793413" y="5249863"/>
            <a:ext cx="830262" cy="830262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3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3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35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9">
            <a:extLst/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/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/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>
            <a:extLst/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953D059-E45E-4676-900E-B21F73DC9F1F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0" name="Straight Connector 59">
            <a:extLst/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9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/>
          <p:cNvSpPr/>
          <p:nvPr/>
        </p:nvSpPr>
        <p:spPr>
          <a:xfrm>
            <a:off x="2614613" y="-19050"/>
            <a:ext cx="960913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15F6-A1A5-465F-856B-DFDD89811AB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2653605" y="446484"/>
            <a:ext cx="6875860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16969" y="4723805"/>
            <a:ext cx="7358063" cy="1000126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16969" y="5759648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5967413" y="6500813"/>
            <a:ext cx="298450" cy="328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36C4-89EC-4845-AFE2-6D258A32207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5" indent="0">
              <a:buNone/>
              <a:defRPr sz="2399"/>
            </a:lvl3pPr>
            <a:lvl4pPr marL="1371501" indent="0">
              <a:buNone/>
              <a:defRPr sz="1999"/>
            </a:lvl4pPr>
            <a:lvl5pPr marL="1828669" indent="0">
              <a:buNone/>
              <a:defRPr sz="1999"/>
            </a:lvl5pPr>
            <a:lvl6pPr marL="2285836" indent="0">
              <a:buNone/>
              <a:defRPr sz="1999"/>
            </a:lvl6pPr>
            <a:lvl7pPr marL="2743004" indent="0">
              <a:buNone/>
              <a:defRPr sz="1999"/>
            </a:lvl7pPr>
            <a:lvl8pPr marL="3200171" indent="0">
              <a:buNone/>
              <a:defRPr sz="1999"/>
            </a:lvl8pPr>
            <a:lvl9pPr marL="3657338" indent="0">
              <a:buNone/>
              <a:defRPr sz="1999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5" indent="0">
              <a:buNone/>
              <a:defRPr sz="1200"/>
            </a:lvl3pPr>
            <a:lvl4pPr marL="1371501" indent="0">
              <a:buNone/>
              <a:defRPr sz="1000"/>
            </a:lvl4pPr>
            <a:lvl5pPr marL="1828669" indent="0">
              <a:buNone/>
              <a:defRPr sz="1000"/>
            </a:lvl5pPr>
            <a:lvl6pPr marL="2285836" indent="0">
              <a:buNone/>
              <a:defRPr sz="1000"/>
            </a:lvl6pPr>
            <a:lvl7pPr marL="2743004" indent="0">
              <a:buNone/>
              <a:defRPr sz="1000"/>
            </a:lvl7pPr>
            <a:lvl8pPr marL="3200171" indent="0">
              <a:buNone/>
              <a:defRPr sz="1000"/>
            </a:lvl8pPr>
            <a:lvl9pPr marL="365733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CCBF4-8A1F-4215-AFBA-CF938C934993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2EE6-EDB6-4930-A29B-0A522308E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67729-9EC6-4DF2-B6EB-1CBB26578F6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93727" y="3348633"/>
            <a:ext cx="375046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7DBB-1207-4DB2-B08C-350699C094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58EB-5FAE-43D3-8BE5-859D157FC88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5C9D-9216-4FAB-A2AA-F9336F3977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47804" y="1830586"/>
            <a:ext cx="3750469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93727" y="1830586"/>
            <a:ext cx="3750469" cy="4420196"/>
          </a:xfrm>
          <a:prstGeom prst="rect">
            <a:avLst/>
          </a:prstGeom>
        </p:spPr>
        <p:txBody>
          <a:bodyPr/>
          <a:lstStyle>
            <a:lvl1pPr marL="232682" indent="-232682">
              <a:spcBef>
                <a:spcPts val="2250"/>
              </a:spcBef>
              <a:defRPr sz="1900"/>
            </a:lvl1pPr>
            <a:lvl2pPr marL="404132" indent="-232682">
              <a:spcBef>
                <a:spcPts val="2250"/>
              </a:spcBef>
              <a:defRPr sz="1900"/>
            </a:lvl2pPr>
            <a:lvl3pPr marL="575582" indent="-232682">
              <a:spcBef>
                <a:spcPts val="2250"/>
              </a:spcBef>
              <a:defRPr sz="1900"/>
            </a:lvl3pPr>
            <a:lvl4pPr marL="747032" indent="-232682">
              <a:spcBef>
                <a:spcPts val="2250"/>
              </a:spcBef>
              <a:defRPr sz="1900"/>
            </a:lvl4pPr>
            <a:lvl5pPr marL="918482" indent="-232682">
              <a:spcBef>
                <a:spcPts val="2250"/>
              </a:spcBef>
              <a:defRPr sz="19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C540-D8E0-4B82-A664-73B9BB65C55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8006-8115-43F9-BC80-1486EA781CF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D6D3-006E-436E-B5DA-75555066293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416969" y="2969288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AB75-223F-4AC6-86CF-1D468AE278A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28BE-029C-4CC4-A327-237FD3D66E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D10E7B3-F6F6-4CB4-A39E-2D0C196E7718}" type="datetime1">
              <a:rPr lang="ru-RU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B8B637A-53DB-4C7F-A267-D39F8D5A4E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63" r:id="rId2"/>
    <p:sldLayoutId id="2147484107" r:id="rId3"/>
    <p:sldLayoutId id="2147484062" r:id="rId4"/>
    <p:sldLayoutId id="2147484061" r:id="rId5"/>
    <p:sldLayoutId id="2147484108" r:id="rId6"/>
    <p:sldLayoutId id="2147484060" r:id="rId7"/>
    <p:sldLayoutId id="2147484059" r:id="rId8"/>
    <p:sldLayoutId id="2147484058" r:id="rId9"/>
    <p:sldLayoutId id="2147484057" r:id="rId10"/>
    <p:sldLayoutId id="2147484056" r:id="rId11"/>
    <p:sldLayoutId id="2147484109" r:id="rId12"/>
  </p:sldLayoutIdLst>
  <p:hf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19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7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4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2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1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9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6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1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55" tIns="50752" rIns="101555" bIns="507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212850"/>
            <a:ext cx="109728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55" tIns="50752" rIns="101555" bIns="50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01555" tIns="50752" rIns="101555" bIns="5075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fld id="{32A6E077-A768-46C7-ACD6-0CC9638893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</p:sldLayoutIdLst>
  <p:hf hdr="0" ftr="0" dt="0"/>
  <p:txStyles>
    <p:titleStyle>
      <a:lvl1pPr algn="l" defTabSz="458788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878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</a:defRPr>
      </a:lvl2pPr>
      <a:lvl3pPr algn="l" defTabSz="45878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</a:defRPr>
      </a:lvl3pPr>
      <a:lvl4pPr algn="l" defTabSz="45878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</a:defRPr>
      </a:lvl4pPr>
      <a:lvl5pPr algn="l" defTabSz="45878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</a:defRPr>
      </a:lvl5pPr>
      <a:lvl6pPr marL="414589" algn="l" defTabSz="459215" rtl="0" fontAlgn="base">
        <a:spcBef>
          <a:spcPct val="0"/>
        </a:spcBef>
        <a:spcAft>
          <a:spcPct val="0"/>
        </a:spcAft>
        <a:defRPr sz="2630">
          <a:solidFill>
            <a:schemeClr val="tx1"/>
          </a:solidFill>
          <a:latin typeface="Arial Narrow" pitchFamily="34" charset="0"/>
        </a:defRPr>
      </a:lvl6pPr>
      <a:lvl7pPr marL="829178" algn="l" defTabSz="459215" rtl="0" fontAlgn="base">
        <a:spcBef>
          <a:spcPct val="0"/>
        </a:spcBef>
        <a:spcAft>
          <a:spcPct val="0"/>
        </a:spcAft>
        <a:defRPr sz="2630">
          <a:solidFill>
            <a:schemeClr val="tx1"/>
          </a:solidFill>
          <a:latin typeface="Arial Narrow" pitchFamily="34" charset="0"/>
        </a:defRPr>
      </a:lvl7pPr>
      <a:lvl8pPr marL="1243767" algn="l" defTabSz="459215" rtl="0" fontAlgn="base">
        <a:spcBef>
          <a:spcPct val="0"/>
        </a:spcBef>
        <a:spcAft>
          <a:spcPct val="0"/>
        </a:spcAft>
        <a:defRPr sz="2630">
          <a:solidFill>
            <a:schemeClr val="tx1"/>
          </a:solidFill>
          <a:latin typeface="Arial Narrow" pitchFamily="34" charset="0"/>
        </a:defRPr>
      </a:lvl8pPr>
      <a:lvl9pPr marL="1658356" algn="l" defTabSz="459215" rtl="0" fontAlgn="base">
        <a:spcBef>
          <a:spcPct val="0"/>
        </a:spcBef>
        <a:spcAft>
          <a:spcPct val="0"/>
        </a:spcAft>
        <a:defRPr sz="263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defTabSz="458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5750" algn="l" defTabSz="458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350" indent="-228600" algn="l" defTabSz="458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25" indent="-228600" algn="l" defTabSz="458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228600" algn="l" defTabSz="4587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074" indent="-230159" algn="l" defTabSz="460342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2992454" indent="-230159" algn="l" defTabSz="460342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452831" indent="-230159" algn="l" defTabSz="460342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3913197" indent="-230159" algn="l" defTabSz="460342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60342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20744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381132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41506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01881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762259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222640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683016" algn="l" defTabSz="4603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ru-RU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5F0B3-457D-4427-AF04-D83A578842F7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8F014-5373-4911-BC24-38DFB60FA32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5" r:id="rId2"/>
    <p:sldLayoutId id="2147484074" r:id="rId3"/>
    <p:sldLayoutId id="2147484073" r:id="rId4"/>
    <p:sldLayoutId id="2147484072" r:id="rId5"/>
    <p:sldLayoutId id="2147484071" r:id="rId6"/>
    <p:sldLayoutId id="2147484070" r:id="rId7"/>
    <p:sldLayoutId id="2147484069" r:id="rId8"/>
    <p:sldLayoutId id="2147484068" r:id="rId9"/>
    <p:sldLayoutId id="2147484067" r:id="rId10"/>
    <p:sldLayoutId id="2147484066" r:id="rId11"/>
    <p:sldLayoutId id="2147484065" r:id="rId12"/>
    <p:sldLayoutId id="2147484064" r:id="rId13"/>
    <p:sldLayoutId id="2147484116" r:id="rId14"/>
    <p:sldLayoutId id="2147484117" r:id="rId15"/>
    <p:sldLayoutId id="214748411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F16557-23CB-4DA0-8528-1E823FFC0383}" type="datetimeFigureOut">
              <a:rPr lang="ru-RU"/>
              <a:pPr>
                <a:defRPr/>
              </a:pPr>
              <a:t>04.09.2024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EBBA78-6792-4F96-BE1F-AA9A06DD73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6" r:id="rId2"/>
    <p:sldLayoutId id="2147484085" r:id="rId3"/>
    <p:sldLayoutId id="2147484084" r:id="rId4"/>
    <p:sldLayoutId id="2147484083" r:id="rId5"/>
    <p:sldLayoutId id="2147484082" r:id="rId6"/>
    <p:sldLayoutId id="2147484081" r:id="rId7"/>
    <p:sldLayoutId id="2147484080" r:id="rId8"/>
    <p:sldLayoutId id="2147484079" r:id="rId9"/>
    <p:sldLayoutId id="2147484078" r:id="rId10"/>
    <p:sldLayoutId id="214748407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51203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fontAlgn="auto">
              <a:spcBef>
                <a:spcPts val="0"/>
              </a:spcBef>
              <a:spcAft>
                <a:spcPts val="0"/>
              </a:spcAft>
              <a:buNone/>
              <a:defRPr sz="1333" smtClean="0">
                <a:solidFill>
                  <a:schemeClr val="dk2"/>
                </a:solidFill>
                <a:latin typeface="+mn-lt"/>
                <a:cs typeface="+mn-cs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fld id="{B47B6CB2-B576-43E6-A1BA-6EC18A387546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97" r:id="rId1"/>
    <p:sldLayoutId id="2147484096" r:id="rId2"/>
    <p:sldLayoutId id="2147484095" r:id="rId3"/>
    <p:sldLayoutId id="2147484094" r:id="rId4"/>
    <p:sldLayoutId id="2147484093" r:id="rId5"/>
    <p:sldLayoutId id="2147484092" r:id="rId6"/>
    <p:sldLayoutId id="2147484091" r:id="rId7"/>
    <p:sldLayoutId id="2147484119" r:id="rId8"/>
    <p:sldLayoutId id="2147484090" r:id="rId9"/>
    <p:sldLayoutId id="2147484089" r:id="rId10"/>
    <p:sldLayoutId id="21474840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3763" y="312738"/>
            <a:ext cx="10406062" cy="15176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93763" y="1830388"/>
            <a:ext cx="10406062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16613" y="6505575"/>
            <a:ext cx="266700" cy="29686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66">
                <a:latin typeface="+mn-lt"/>
                <a:cs typeface="+mn-cs"/>
              </a:defRPr>
            </a:lvl1pPr>
          </a:lstStyle>
          <a:p>
            <a:pPr>
              <a:defRPr/>
            </a:pPr>
            <a:fld id="{F1CBA4ED-EE48-4862-8FF0-49C6080C806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04" r:id="rId2"/>
    <p:sldLayoutId id="2147484103" r:id="rId3"/>
    <p:sldLayoutId id="2147484102" r:id="rId4"/>
    <p:sldLayoutId id="2147484101" r:id="rId5"/>
    <p:sldLayoutId id="2147484100" r:id="rId6"/>
    <p:sldLayoutId id="2147484099" r:id="rId7"/>
    <p:sldLayoutId id="2147484098" r:id="rId8"/>
    <p:sldLayoutId id="2147484121" r:id="rId9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1150" indent="-311150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marL="623888" indent="-311150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2pPr>
      <a:lvl3pPr marL="936625" indent="-311150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3pPr>
      <a:lvl4pPr marL="1249363" indent="-311150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4pPr>
      <a:lvl5pPr marL="1562100" indent="-311150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2193925" y="312738"/>
            <a:ext cx="7804150" cy="1517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/>
              </a:rPr>
              <a:t>Текст заголовка</a:t>
            </a:r>
          </a:p>
        </p:txBody>
      </p:sp>
      <p:sp>
        <p:nvSpPr>
          <p:cNvPr id="73731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2193925" y="1830388"/>
            <a:ext cx="7804150" cy="44211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/>
              </a:rPr>
              <a:t>Уровень текста 1</a:t>
            </a:r>
          </a:p>
          <a:p>
            <a:pPr lvl="1"/>
            <a:r>
              <a:rPr lang="ru-RU" smtClean="0">
                <a:sym typeface="Helvetica Light"/>
              </a:rPr>
              <a:t>Уровень текста 2</a:t>
            </a:r>
          </a:p>
          <a:p>
            <a:pPr lvl="2"/>
            <a:r>
              <a:rPr lang="ru-RU" smtClean="0">
                <a:sym typeface="Helvetica Light"/>
              </a:rPr>
              <a:t>Уровень текста 3</a:t>
            </a:r>
          </a:p>
          <a:p>
            <a:pPr lvl="3"/>
            <a:r>
              <a:rPr lang="ru-RU" smtClean="0">
                <a:sym typeface="Helvetica Light"/>
              </a:rPr>
              <a:t>Уровень текста 4</a:t>
            </a:r>
          </a:p>
          <a:p>
            <a:pPr lvl="4"/>
            <a:r>
              <a:rPr lang="ru-RU" smtClean="0">
                <a:sym typeface="Helvetica Light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413" y="6505575"/>
            <a:ext cx="298450" cy="32861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270336-D479-471E-A069-39E3942770B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</p:sldLayoutIdLst>
  <p:transition spd="med"/>
  <p:hf hdr="0" ftr="0" dt="0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0797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marL="53022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2pPr>
      <a:lvl3pPr marL="75247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3pPr>
      <a:lvl4pPr marL="97472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4pPr>
      <a:lvl5pPr marL="119697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ru-RU" smtClean="0"/>
          </a:p>
        </p:txBody>
      </p:sp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ru-RU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63DFB-8595-A44B-9F09-A50FA310E559}" type="datetimeFigureOut">
              <a:rPr lang="x-none"/>
              <a:pPr>
                <a:defRPr/>
              </a:pPr>
              <a:t>04.09.2024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FD8BD-FE88-49AA-85FF-CC9F82BC587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2193925" y="312738"/>
            <a:ext cx="7804150" cy="1517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/>
              </a:rPr>
              <a:t>Текст заголовка</a:t>
            </a:r>
          </a:p>
        </p:txBody>
      </p:sp>
      <p:sp>
        <p:nvSpPr>
          <p:cNvPr id="9830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2193925" y="1830388"/>
            <a:ext cx="7804150" cy="44211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/>
              </a:rPr>
              <a:t>Уровень текста 1</a:t>
            </a:r>
          </a:p>
          <a:p>
            <a:pPr lvl="1"/>
            <a:r>
              <a:rPr lang="ru-RU" smtClean="0">
                <a:sym typeface="Helvetica Light"/>
              </a:rPr>
              <a:t>Уровень текста 2</a:t>
            </a:r>
          </a:p>
          <a:p>
            <a:pPr lvl="2"/>
            <a:r>
              <a:rPr lang="ru-RU" smtClean="0">
                <a:sym typeface="Helvetica Light"/>
              </a:rPr>
              <a:t>Уровень текста 3</a:t>
            </a:r>
          </a:p>
          <a:p>
            <a:pPr lvl="3"/>
            <a:r>
              <a:rPr lang="ru-RU" smtClean="0">
                <a:sym typeface="Helvetica Light"/>
              </a:rPr>
              <a:t>Уровень текста 4</a:t>
            </a:r>
          </a:p>
          <a:p>
            <a:pPr lvl="4"/>
            <a:r>
              <a:rPr lang="ru-RU" smtClean="0">
                <a:sym typeface="Helvetica Light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413" y="6505575"/>
            <a:ext cx="298450" cy="32861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22B931-EAAD-4EF6-A444-BCF921351E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05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 spd="med"/>
  <p:hf hdr="0" ftr="0" dt="0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0797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marL="53022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2pPr>
      <a:lvl3pPr marL="75247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3pPr>
      <a:lvl4pPr marL="97472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4pPr>
      <a:lvl5pPr marL="1196975" indent="-3079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5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Заголовок 1"/>
          <p:cNvSpPr>
            <a:spLocks noGrp="1"/>
          </p:cNvSpPr>
          <p:nvPr>
            <p:ph type="title"/>
          </p:nvPr>
        </p:nvSpPr>
        <p:spPr>
          <a:xfrm>
            <a:off x="1028700" y="2111375"/>
            <a:ext cx="10048875" cy="19669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HSE Sans"/>
              </a:rPr>
              <a:t>О развитии Московского </a:t>
            </a:r>
            <a:r>
              <a:rPr lang="ru-RU" sz="3200" b="1" smtClean="0">
                <a:latin typeface="HSE Sans"/>
              </a:rPr>
              <a:t>института</a:t>
            </a:r>
            <a:r>
              <a:rPr lang="ru-RU" sz="3600" b="1" smtClean="0">
                <a:latin typeface="HSE Sans"/>
              </a:rPr>
              <a:t> электроники и математики </a:t>
            </a:r>
            <a:br>
              <a:rPr lang="ru-RU" sz="3600" b="1" smtClean="0">
                <a:latin typeface="HSE Sans"/>
              </a:rPr>
            </a:br>
            <a:r>
              <a:rPr lang="ru-RU" sz="3600" b="1" smtClean="0">
                <a:latin typeface="HSE Sans"/>
              </a:rPr>
              <a:t>им. А.Н. Тихонова на 2024-2025 гг. </a:t>
            </a:r>
          </a:p>
        </p:txBody>
      </p:sp>
      <p:sp>
        <p:nvSpPr>
          <p:cNvPr id="111618" name="Текст 5"/>
          <p:cNvSpPr>
            <a:spLocks noGrp="1"/>
          </p:cNvSpPr>
          <p:nvPr>
            <p:ph type="body" sz="quarter" idx="13"/>
          </p:nvPr>
        </p:nvSpPr>
        <p:spPr>
          <a:xfrm>
            <a:off x="1028700" y="5291138"/>
            <a:ext cx="4662488" cy="40481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>
                <a:latin typeface="HSE Sans"/>
              </a:rPr>
              <a:t>Общее собрание преподавателей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smtClean="0">
              <a:latin typeface="HSE Sans"/>
            </a:endParaRP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11077575" y="892175"/>
            <a:ext cx="176213" cy="99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8574088" y="936625"/>
            <a:ext cx="17621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162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222375"/>
            <a:ext cx="1833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Текст 5"/>
          <p:cNvSpPr txBox="1">
            <a:spLocks/>
          </p:cNvSpPr>
          <p:nvPr/>
        </p:nvSpPr>
        <p:spPr bwMode="auto">
          <a:xfrm>
            <a:off x="6299200" y="1162050"/>
            <a:ext cx="76247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Московский институт электроники</a:t>
            </a:r>
          </a:p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и математики им. А.Н. Тихонова</a:t>
            </a:r>
          </a:p>
        </p:txBody>
      </p:sp>
      <p:sp>
        <p:nvSpPr>
          <p:cNvPr id="111623" name="Текст 5"/>
          <p:cNvSpPr txBox="1">
            <a:spLocks/>
          </p:cNvSpPr>
          <p:nvPr/>
        </p:nvSpPr>
        <p:spPr bwMode="auto">
          <a:xfrm>
            <a:off x="6413500" y="5291138"/>
            <a:ext cx="466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30 августа 2024 года</a:t>
            </a:r>
          </a:p>
          <a:p>
            <a:pPr algn="r">
              <a:buFont typeface="Arial" charset="0"/>
              <a:buNone/>
            </a:pPr>
            <a:endParaRPr lang="ru-RU" sz="1600">
              <a:solidFill>
                <a:srgbClr val="0E2D69"/>
              </a:solidFill>
              <a:latin typeface="HS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/>
          </p:cNvPr>
          <p:cNvSpPr txBox="1">
            <a:spLocks/>
          </p:cNvSpPr>
          <p:nvPr/>
        </p:nvSpPr>
        <p:spPr>
          <a:xfrm>
            <a:off x="585788" y="1639888"/>
            <a:ext cx="9631362" cy="4416425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Компьютерные системы и сети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Системный анализ и математические технологии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Прикладные модели искусственного интеллекта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Аппаратно-программные комплексы искусственного интеллекта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Прикладная электроника и фотоника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Интернет вещей и киберфизические системы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Кибербезопасность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Информационная безопасность и технологии искусственного интеллекта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Информационная безопасность в кредитно-финансовой сфере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0836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4921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E2D69"/>
                </a:solidFill>
                <a:latin typeface="HSE Sans"/>
              </a:rPr>
              <a:t>Программы магистратуры</a:t>
            </a:r>
          </a:p>
        </p:txBody>
      </p:sp>
      <p:pic>
        <p:nvPicPr>
          <p:cNvPr id="1208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/>
          </p:cNvPr>
          <p:cNvSpPr txBox="1"/>
          <p:nvPr/>
        </p:nvSpPr>
        <p:spPr>
          <a:xfrm>
            <a:off x="585788" y="5870575"/>
            <a:ext cx="43672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HSE Sans" panose="02000000000000000000" pitchFamily="50" charset="-52"/>
              </a:rPr>
              <a:t>Оранжевым</a:t>
            </a:r>
            <a:r>
              <a:rPr lang="ru-RU" dirty="0">
                <a:solidFill>
                  <a:srgbClr val="FF0000"/>
                </a:solidFill>
                <a:latin typeface="HSE Sans" panose="02000000000000000000" pitchFamily="50" charset="-52"/>
              </a:rPr>
              <a:t> </a:t>
            </a:r>
            <a:r>
              <a:rPr lang="ru-RU" dirty="0">
                <a:solidFill>
                  <a:srgbClr val="0E2D69"/>
                </a:solidFill>
                <a:latin typeface="HSE Sans" panose="02000000000000000000" pitchFamily="50" charset="-52"/>
              </a:rPr>
              <a:t>выделены новые программы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/>
          </p:cNvPr>
          <p:cNvSpPr txBox="1">
            <a:spLocks/>
          </p:cNvSpPr>
          <p:nvPr/>
        </p:nvSpPr>
        <p:spPr>
          <a:xfrm>
            <a:off x="585788" y="1639888"/>
            <a:ext cx="9631362" cy="3201987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Электроника, радиотехника и системы связи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Системный анализ. Математическое моделирование Информационные технологии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Информационная безопасность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Физика конденсированного состояния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Физика элементарных частиц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Математическое моделирование, численные методы и комплексы программ 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1860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4921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E2D69"/>
                </a:solidFill>
                <a:latin typeface="HSE Sans"/>
              </a:rPr>
              <a:t>Программы аспирантуры</a:t>
            </a:r>
          </a:p>
        </p:txBody>
      </p:sp>
      <p:pic>
        <p:nvPicPr>
          <p:cNvPr id="1218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/>
          </p:cNvPr>
          <p:cNvSpPr txBox="1"/>
          <p:nvPr/>
        </p:nvSpPr>
        <p:spPr>
          <a:xfrm>
            <a:off x="585788" y="5870575"/>
            <a:ext cx="43672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HSE Sans" panose="02000000000000000000" pitchFamily="50" charset="-52"/>
              </a:rPr>
              <a:t>Оранжевым</a:t>
            </a:r>
            <a:r>
              <a:rPr lang="ru-RU" dirty="0">
                <a:solidFill>
                  <a:srgbClr val="FF0000"/>
                </a:solidFill>
                <a:latin typeface="HSE Sans" panose="02000000000000000000" pitchFamily="50" charset="-52"/>
              </a:rPr>
              <a:t> </a:t>
            </a:r>
            <a:r>
              <a:rPr lang="ru-RU" dirty="0">
                <a:solidFill>
                  <a:srgbClr val="0E2D69"/>
                </a:solidFill>
                <a:latin typeface="HSE Sans" panose="02000000000000000000" pitchFamily="50" charset="-52"/>
              </a:rPr>
              <a:t>выделены новые программы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/>
          </p:cNvPr>
          <p:cNvSpPr txBox="1">
            <a:spLocks/>
          </p:cNvSpPr>
          <p:nvPr/>
        </p:nvSpPr>
        <p:spPr>
          <a:xfrm>
            <a:off x="585788" y="1639888"/>
            <a:ext cx="10518775" cy="4132262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/>
              <a:t>Управление надежностью электронных средств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Английский язык для специальных целей. Информационные технологии и компьютерная безопасность/English for Specific Purposes. Information Technology and Computer Security 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Интеллектуальные системы управления и обработки информации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Организация, построение и функционирование гетерогенных компьютерных сетей. Базовый курс (для имеющих опыт)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Организация, построение и функционирование гетерогенных компьютерных сетей. Подготовительный курс (для начинающих)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Современные технологии искусственного интеллекта для оценки внедрений и эффектов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884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4921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E2D69"/>
                </a:solidFill>
                <a:latin typeface="HSE Sans"/>
              </a:rPr>
              <a:t>Программы ДПО</a:t>
            </a:r>
          </a:p>
        </p:txBody>
      </p:sp>
      <p:pic>
        <p:nvPicPr>
          <p:cNvPr id="1228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/>
          </p:cNvPr>
          <p:cNvSpPr txBox="1"/>
          <p:nvPr/>
        </p:nvSpPr>
        <p:spPr>
          <a:xfrm>
            <a:off x="585788" y="5870575"/>
            <a:ext cx="43672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HSE Sans" panose="02000000000000000000" pitchFamily="50" charset="-52"/>
              </a:rPr>
              <a:t>Оранжевым</a:t>
            </a:r>
            <a:r>
              <a:rPr lang="ru-RU" dirty="0">
                <a:solidFill>
                  <a:srgbClr val="FF0000"/>
                </a:solidFill>
                <a:latin typeface="HSE Sans" panose="02000000000000000000" pitchFamily="50" charset="-52"/>
              </a:rPr>
              <a:t> </a:t>
            </a:r>
            <a:r>
              <a:rPr lang="ru-RU" dirty="0">
                <a:solidFill>
                  <a:srgbClr val="0E2D69"/>
                </a:solidFill>
                <a:latin typeface="HSE Sans" panose="02000000000000000000" pitchFamily="50" charset="-52"/>
              </a:rPr>
              <a:t>выделены новые программы</a:t>
            </a: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6042025" y="5840413"/>
            <a:ext cx="5562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0E2D69"/>
                </a:solidFill>
                <a:latin typeface="HSE Sans" panose="02000000000000000000" pitchFamily="50" charset="-52"/>
              </a:rPr>
              <a:t>Объем реализованных программ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SE Sans" panose="02000000000000000000" pitchFamily="50" charset="-52"/>
              </a:rPr>
              <a:t>3.5 млн руб.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3907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10937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Динамика численности контингента студентов </a:t>
            </a:r>
            <a:br>
              <a:rPr lang="ru-RU" b="1" smtClean="0">
                <a:solidFill>
                  <a:srgbClr val="0E2D69"/>
                </a:solidFill>
                <a:latin typeface="HSE Sans"/>
              </a:rPr>
            </a:br>
            <a:r>
              <a:rPr lang="ru-RU" b="1" smtClean="0">
                <a:solidFill>
                  <a:srgbClr val="0E2D69"/>
                </a:solidFill>
                <a:latin typeface="HSE Sans"/>
              </a:rPr>
              <a:t>и магистрантов</a:t>
            </a:r>
          </a:p>
        </p:txBody>
      </p:sp>
      <p:pic>
        <p:nvPicPr>
          <p:cNvPr id="12390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23">
            <a:extLst/>
          </p:cNvPr>
          <p:cNvGraphicFramePr>
            <a:graphicFrameLocks/>
          </p:cNvGraphicFramePr>
          <p:nvPr/>
        </p:nvGraphicFramePr>
        <p:xfrm>
          <a:off x="361625" y="2077692"/>
          <a:ext cx="3770760" cy="398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>
            <a:extLst/>
          </p:cNvPr>
          <p:cNvGraphicFramePr>
            <a:graphicFrameLocks/>
          </p:cNvGraphicFramePr>
          <p:nvPr/>
        </p:nvGraphicFramePr>
        <p:xfrm>
          <a:off x="4800600" y="1258401"/>
          <a:ext cx="3623831" cy="317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4">
            <a:extLst/>
          </p:cNvPr>
          <p:cNvGraphicFramePr>
            <a:graphicFrameLocks/>
          </p:cNvGraphicFramePr>
          <p:nvPr/>
        </p:nvGraphicFramePr>
        <p:xfrm>
          <a:off x="8348647" y="1197254"/>
          <a:ext cx="3652704" cy="317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Таблица 8">
            <a:extLst/>
          </p:cNvPr>
          <p:cNvGraphicFramePr>
            <a:graphicFrameLocks noGrp="1"/>
          </p:cNvGraphicFramePr>
          <p:nvPr/>
        </p:nvGraphicFramePr>
        <p:xfrm>
          <a:off x="4562476" y="4622035"/>
          <a:ext cx="7127743" cy="175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5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200" b="1" i="0" dirty="0">
                        <a:ln>
                          <a:noFill/>
                        </a:ln>
                        <a:solidFill>
                          <a:srgbClr val="102D69"/>
                        </a:solidFill>
                        <a:latin typeface="HSE Sans" panose="020000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ОП бакалавриата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200" b="1" i="0" dirty="0">
                        <a:ln>
                          <a:noFill/>
                        </a:ln>
                        <a:solidFill>
                          <a:srgbClr val="102D69"/>
                        </a:solidFill>
                        <a:latin typeface="HSE Sans" panose="020000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Специалитет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ОП магистратуры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2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КЦП</a:t>
                      </a:r>
                      <a:endParaRPr lang="x-none" sz="12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факт</a:t>
                      </a:r>
                      <a:endParaRPr lang="x-none" sz="1200" b="1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КЦП</a:t>
                      </a:r>
                      <a:endParaRPr lang="x-none" sz="12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факт</a:t>
                      </a:r>
                      <a:endParaRPr lang="x-none" sz="12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КЦП</a:t>
                      </a:r>
                      <a:endParaRPr lang="x-none" sz="12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факт</a:t>
                      </a:r>
                      <a:endParaRPr lang="x-none" sz="12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9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512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677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80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84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350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311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9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609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640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69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307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9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495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485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51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299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259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9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425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579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96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252</a:t>
                      </a:r>
                      <a:endParaRPr lang="ru-RU" sz="1200" b="0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158</a:t>
                      </a:r>
                      <a:endParaRPr lang="ru-RU" sz="1200" b="1" i="0" u="none" strike="noStrike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913" name="TextBox 13"/>
          <p:cNvSpPr txBox="1">
            <a:spLocks noChangeArrowheads="1"/>
          </p:cNvSpPr>
          <p:nvPr/>
        </p:nvSpPr>
        <p:spPr bwMode="auto">
          <a:xfrm>
            <a:off x="4486275" y="4195763"/>
            <a:ext cx="609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ru-RU" sz="1600" b="1">
                <a:solidFill>
                  <a:srgbClr val="0E2D69"/>
                </a:solidFill>
                <a:latin typeface="HSE Sans"/>
              </a:rPr>
              <a:t>Сравнение КЦП план/ факт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4931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4746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Диссовет</a:t>
            </a:r>
          </a:p>
        </p:txBody>
      </p:sp>
      <p:pic>
        <p:nvPicPr>
          <p:cNvPr id="12493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4933" name="Диаграмма 3"/>
          <p:cNvGraphicFramePr>
            <a:graphicFrameLocks/>
          </p:cNvGraphicFramePr>
          <p:nvPr/>
        </p:nvGraphicFramePr>
        <p:xfrm>
          <a:off x="-484188" y="1779588"/>
          <a:ext cx="57927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r:id="rId4" imgW="5791702" imgH="4139543" progId="Excel.Chart.8">
                  <p:embed/>
                </p:oleObj>
              </mc:Choice>
              <mc:Fallback>
                <p:oleObj r:id="rId4" imgW="5791702" imgH="413954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4188" y="1779588"/>
                        <a:ext cx="5792788" cy="414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Диаграмма 4"/>
          <p:cNvGraphicFramePr>
            <a:graphicFrameLocks/>
          </p:cNvGraphicFramePr>
          <p:nvPr/>
        </p:nvGraphicFramePr>
        <p:xfrm>
          <a:off x="4579938" y="1779588"/>
          <a:ext cx="57912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r:id="rId6" imgW="5791702" imgH="4139543" progId="Excel.Chart.8">
                  <p:embed/>
                </p:oleObj>
              </mc:Choice>
              <mc:Fallback>
                <p:oleObj r:id="rId6" imgW="5791702" imgH="4139543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1779588"/>
                        <a:ext cx="5791200" cy="414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Заголовок 1"/>
          <p:cNvSpPr>
            <a:spLocks noGrp="1"/>
          </p:cNvSpPr>
          <p:nvPr>
            <p:ph type="title"/>
          </p:nvPr>
        </p:nvSpPr>
        <p:spPr>
          <a:xfrm>
            <a:off x="1028700" y="3068638"/>
            <a:ext cx="10048875" cy="7207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HSE Sans"/>
              </a:rPr>
              <a:t>Проектное обучение</a:t>
            </a: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11077575" y="892175"/>
            <a:ext cx="176213" cy="99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8574088" y="936625"/>
            <a:ext cx="17621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595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222375"/>
            <a:ext cx="1833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Текст 5"/>
          <p:cNvSpPr txBox="1">
            <a:spLocks/>
          </p:cNvSpPr>
          <p:nvPr/>
        </p:nvSpPr>
        <p:spPr bwMode="auto">
          <a:xfrm>
            <a:off x="6299200" y="1162050"/>
            <a:ext cx="76247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Московский институт электроники</a:t>
            </a:r>
          </a:p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и математики им. А.Н. Тихонова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6979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4746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Общая статистика</a:t>
            </a:r>
          </a:p>
        </p:txBody>
      </p:sp>
      <p:pic>
        <p:nvPicPr>
          <p:cNvPr id="12698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6981" name="Группа 5"/>
          <p:cNvGrpSpPr>
            <a:grpSpLocks/>
          </p:cNvGrpSpPr>
          <p:nvPr/>
        </p:nvGrpSpPr>
        <p:grpSpPr bwMode="auto">
          <a:xfrm>
            <a:off x="452438" y="1644650"/>
            <a:ext cx="5365750" cy="4346575"/>
            <a:chOff x="367110" y="2359257"/>
            <a:chExt cx="5858715" cy="3807468"/>
          </a:xfrm>
        </p:grpSpPr>
        <p:sp>
          <p:nvSpPr>
            <p:cNvPr id="7" name="Прямоугольник 6">
              <a:extLst/>
            </p:cNvPr>
            <p:cNvSpPr/>
            <p:nvPr/>
          </p:nvSpPr>
          <p:spPr>
            <a:xfrm rot="5400000">
              <a:off x="4902380" y="4362357"/>
              <a:ext cx="1743815" cy="324135"/>
            </a:xfrm>
            <a:prstGeom prst="rect">
              <a:avLst/>
            </a:prstGeom>
            <a:solidFill>
              <a:srgbClr val="FF8500"/>
            </a:solidFill>
            <a:ln>
              <a:solidFill>
                <a:srgbClr val="FFB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27047" name="Группа 7"/>
            <p:cNvGrpSpPr>
              <a:grpSpLocks/>
            </p:cNvGrpSpPr>
            <p:nvPr/>
          </p:nvGrpSpPr>
          <p:grpSpPr bwMode="auto">
            <a:xfrm>
              <a:off x="367110" y="2359257"/>
              <a:ext cx="5858715" cy="3807468"/>
              <a:chOff x="229259" y="563641"/>
              <a:chExt cx="5858715" cy="3807468"/>
            </a:xfrm>
          </p:grpSpPr>
          <p:cxnSp>
            <p:nvCxnSpPr>
              <p:cNvPr id="16" name="Прямая соединительная линия 283">
                <a:extLst/>
              </p:cNvPr>
              <p:cNvCxnSpPr>
                <a:cxnSpLocks/>
                <a:stCxn id="27" idx="7"/>
                <a:endCxn id="28" idx="1"/>
              </p:cNvCxnSpPr>
              <p:nvPr/>
            </p:nvCxnSpPr>
            <p:spPr>
              <a:xfrm rot="16200000" flipH="1">
                <a:off x="4374795" y="1381401"/>
                <a:ext cx="79264" cy="1166542"/>
              </a:xfrm>
              <a:prstGeom prst="curvedConnector3">
                <a:avLst>
                  <a:gd name="adj1" fmla="val -302756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280">
                <a:extLst/>
              </p:cNvPr>
              <p:cNvCxnSpPr>
                <a:cxnSpLocks/>
                <a:stCxn id="26" idx="6"/>
              </p:cNvCxnSpPr>
              <p:nvPr/>
            </p:nvCxnSpPr>
            <p:spPr>
              <a:xfrm>
                <a:off x="2595278" y="1795714"/>
                <a:ext cx="584139" cy="141841"/>
              </a:xfrm>
              <a:prstGeom prst="curvedConnector3">
                <a:avLst>
                  <a:gd name="adj1" fmla="val 86143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309">
                <a:extLst/>
              </p:cNvPr>
              <p:cNvCxnSpPr>
                <a:cxnSpLocks/>
                <a:endCxn id="27" idx="2"/>
              </p:cNvCxnSpPr>
              <p:nvPr/>
            </p:nvCxnSpPr>
            <p:spPr>
              <a:xfrm flipV="1">
                <a:off x="3189817" y="1951462"/>
                <a:ext cx="575471" cy="151576"/>
              </a:xfrm>
              <a:prstGeom prst="curvedConnector3">
                <a:avLst>
                  <a:gd name="adj1" fmla="val -8666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056" name="Группа 18"/>
              <p:cNvGrpSpPr>
                <a:grpSpLocks/>
              </p:cNvGrpSpPr>
              <p:nvPr/>
            </p:nvGrpSpPr>
            <p:grpSpPr bwMode="auto">
              <a:xfrm>
                <a:off x="229259" y="563641"/>
                <a:ext cx="5858715" cy="3807468"/>
                <a:chOff x="229259" y="563641"/>
                <a:chExt cx="5858715" cy="3807468"/>
              </a:xfrm>
            </p:grpSpPr>
            <p:sp>
              <p:nvSpPr>
                <p:cNvPr id="34" name="Прямоугольник 33">
                  <a:extLst/>
                </p:cNvPr>
                <p:cNvSpPr/>
                <p:nvPr/>
              </p:nvSpPr>
              <p:spPr>
                <a:xfrm rot="5400000">
                  <a:off x="4342837" y="2759339"/>
                  <a:ext cx="1353055" cy="324135"/>
                </a:xfrm>
                <a:prstGeom prst="rect">
                  <a:avLst/>
                </a:prstGeom>
                <a:solidFill>
                  <a:srgbClr val="FFB059"/>
                </a:solidFill>
                <a:ln>
                  <a:solidFill>
                    <a:srgbClr val="FF8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Прямоугольник 34">
                  <a:extLst/>
                </p:cNvPr>
                <p:cNvSpPr/>
                <p:nvPr/>
              </p:nvSpPr>
              <p:spPr>
                <a:xfrm rot="5400000">
                  <a:off x="3532119" y="2566740"/>
                  <a:ext cx="1743815" cy="324137"/>
                </a:xfrm>
                <a:prstGeom prst="rect">
                  <a:avLst/>
                </a:prstGeom>
                <a:solidFill>
                  <a:srgbClr val="FF8500"/>
                </a:solidFill>
                <a:ln>
                  <a:solidFill>
                    <a:srgbClr val="FFB0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7073" name="Группа 35"/>
                <p:cNvGrpSpPr>
                  <a:grpSpLocks/>
                </p:cNvGrpSpPr>
                <p:nvPr/>
              </p:nvGrpSpPr>
              <p:grpSpPr bwMode="auto">
                <a:xfrm>
                  <a:off x="229259" y="563641"/>
                  <a:ext cx="5858715" cy="3793059"/>
                  <a:chOff x="147093" y="556745"/>
                  <a:chExt cx="5858715" cy="3793059"/>
                </a:xfrm>
              </p:grpSpPr>
              <p:grpSp>
                <p:nvGrpSpPr>
                  <p:cNvPr id="127079" name="Группа 41"/>
                  <p:cNvGrpSpPr>
                    <a:grpSpLocks/>
                  </p:cNvGrpSpPr>
                  <p:nvPr/>
                </p:nvGrpSpPr>
                <p:grpSpPr bwMode="auto">
                  <a:xfrm>
                    <a:off x="147093" y="556745"/>
                    <a:ext cx="5858715" cy="3793059"/>
                    <a:chOff x="147093" y="556745"/>
                    <a:chExt cx="5858715" cy="3793059"/>
                  </a:xfrm>
                </p:grpSpPr>
                <p:sp>
                  <p:nvSpPr>
                    <p:cNvPr id="44" name="Прямоугольник 43">
                      <a:extLst/>
                    </p:cNvPr>
                    <p:cNvSpPr/>
                    <p:nvPr/>
                  </p:nvSpPr>
                  <p:spPr>
                    <a:xfrm rot="5400000">
                      <a:off x="2995572" y="2723239"/>
                      <a:ext cx="1425367" cy="324137"/>
                    </a:xfrm>
                    <a:prstGeom prst="rect">
                      <a:avLst/>
                    </a:prstGeom>
                    <a:solidFill>
                      <a:srgbClr val="FFB059"/>
                    </a:solidFill>
                    <a:ln>
                      <a:solidFill>
                        <a:srgbClr val="FF85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5" name="Прямоугольник 44">
                      <a:extLst/>
                    </p:cNvPr>
                    <p:cNvSpPr/>
                    <p:nvPr/>
                  </p:nvSpPr>
                  <p:spPr>
                    <a:xfrm rot="5400000">
                      <a:off x="1602900" y="2568883"/>
                      <a:ext cx="1742424" cy="324137"/>
                    </a:xfrm>
                    <a:prstGeom prst="rect">
                      <a:avLst/>
                    </a:prstGeom>
                    <a:solidFill>
                      <a:srgbClr val="FFB059"/>
                    </a:solidFill>
                    <a:ln>
                      <a:solidFill>
                        <a:srgbClr val="FF85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127083" name="Группа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093" y="556745"/>
                      <a:ext cx="5858715" cy="3769958"/>
                      <a:chOff x="1149948" y="1005850"/>
                      <a:chExt cx="5858715" cy="3769958"/>
                    </a:xfrm>
                  </p:grpSpPr>
                  <p:sp>
                    <p:nvSpPr>
                      <p:cNvPr id="127088" name="Text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49948" y="1005850"/>
                        <a:ext cx="5319713" cy="323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ru-RU">
                            <a:solidFill>
                              <a:srgbClr val="0E2D69"/>
                            </a:solidFill>
                            <a:latin typeface="HSE Sans"/>
                          </a:rPr>
                          <a:t>Количество</a:t>
                        </a:r>
                        <a:r>
                          <a:rPr lang="ru-RU" b="1">
                            <a:solidFill>
                              <a:srgbClr val="000000"/>
                            </a:solidFill>
                            <a:latin typeface="HSE Sans"/>
                          </a:rPr>
                          <a:t> </a:t>
                        </a:r>
                        <a:r>
                          <a:rPr lang="ru-RU" b="1">
                            <a:solidFill>
                              <a:srgbClr val="0E2D69"/>
                            </a:solidFill>
                            <a:latin typeface="HSE Sans"/>
                          </a:rPr>
                          <a:t>проектов</a:t>
                        </a:r>
                      </a:p>
                    </p:txBody>
                  </p:sp>
                  <p:grpSp>
                    <p:nvGrpSpPr>
                      <p:cNvPr id="127089" name="Группа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94408" y="1752631"/>
                        <a:ext cx="5614255" cy="3023177"/>
                        <a:chOff x="1394408" y="1752631"/>
                        <a:chExt cx="5614255" cy="3023177"/>
                      </a:xfrm>
                    </p:grpSpPr>
                    <p:grpSp>
                      <p:nvGrpSpPr>
                        <p:cNvPr id="127090" name="Группа 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94408" y="1752631"/>
                          <a:ext cx="5614255" cy="2305939"/>
                          <a:chOff x="760181" y="4077910"/>
                          <a:chExt cx="5614255" cy="2305939"/>
                        </a:xfrm>
                      </p:grpSpPr>
                      <p:cxnSp>
                        <p:nvCxnSpPr>
                          <p:cNvPr id="59" name="Прямая соединительная линия 58">
                            <a:extLst/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364036" y="4077883"/>
                            <a:ext cx="10400" cy="23056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rgbClr val="0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0" name="Прямоугольник 59">
                            <a:extLst/>
                          </p:cNvPr>
                          <p:cNvSpPr/>
                          <p:nvPr/>
                        </p:nvSpPr>
                        <p:spPr>
                          <a:xfrm rot="5400000">
                            <a:off x="1415984" y="5393330"/>
                            <a:ext cx="1622833" cy="324135"/>
                          </a:xfrm>
                          <a:prstGeom prst="rect">
                            <a:avLst/>
                          </a:prstGeom>
                          <a:solidFill>
                            <a:srgbClr val="FF8500"/>
                          </a:solidFill>
                          <a:ln>
                            <a:solidFill>
                              <a:srgbClr val="FFB059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" name="Прямоугольник 60">
                            <a:extLst/>
                          </p:cNvPr>
                          <p:cNvSpPr/>
                          <p:nvPr/>
                        </p:nvSpPr>
                        <p:spPr>
                          <a:xfrm rot="5400000">
                            <a:off x="1212617" y="5805642"/>
                            <a:ext cx="795424" cy="324135"/>
                          </a:xfrm>
                          <a:prstGeom prst="rect">
                            <a:avLst/>
                          </a:prstGeom>
                          <a:solidFill>
                            <a:srgbClr val="FF8500"/>
                          </a:solidFill>
                          <a:ln>
                            <a:solidFill>
                              <a:srgbClr val="FFB059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Прямоугольник 61">
                            <a:extLst/>
                          </p:cNvPr>
                          <p:cNvSpPr/>
                          <p:nvPr/>
                        </p:nvSpPr>
                        <p:spPr>
                          <a:xfrm rot="5400000">
                            <a:off x="800993" y="6005888"/>
                            <a:ext cx="394931" cy="324137"/>
                          </a:xfrm>
                          <a:prstGeom prst="rect">
                            <a:avLst/>
                          </a:prstGeom>
                          <a:solidFill>
                            <a:srgbClr val="FF8500"/>
                          </a:solidFill>
                          <a:ln w="12700">
                            <a:solidFill>
                              <a:srgbClr val="FFB059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7099" name="TextBox 6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50140" y="6122239"/>
                            <a:ext cx="518895" cy="22910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100" b="1">
                                <a:solidFill>
                                  <a:srgbClr val="FFFFFF"/>
                                </a:solidFill>
                                <a:latin typeface="HSE Sans"/>
                              </a:rPr>
                              <a:t>163</a:t>
                            </a:r>
                          </a:p>
                        </p:txBody>
                      </p:sp>
                      <p:sp>
                        <p:nvSpPr>
                          <p:cNvPr id="127100" name="TextBox 6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67033" y="6122239"/>
                            <a:ext cx="525064" cy="22910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100" b="1">
                                <a:solidFill>
                                  <a:srgbClr val="FFFFFF"/>
                                </a:solidFill>
                                <a:latin typeface="HSE Sans"/>
                              </a:rPr>
                              <a:t>323</a:t>
                            </a:r>
                          </a:p>
                        </p:txBody>
                      </p:sp>
                      <p:sp>
                        <p:nvSpPr>
                          <p:cNvPr id="127101" name="TextBox 6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1051" y="6122239"/>
                            <a:ext cx="420569" cy="22910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100" b="1">
                                <a:solidFill>
                                  <a:srgbClr val="FFFFFF"/>
                                </a:solidFill>
                                <a:latin typeface="HSE Sans"/>
                              </a:rPr>
                              <a:t>83</a:t>
                            </a:r>
                          </a:p>
                        </p:txBody>
                      </p:sp>
                      <p:sp>
                        <p:nvSpPr>
                          <p:cNvPr id="66" name="Прямоугольник 65">
                            <a:extLst/>
                          </p:cNvPr>
                          <p:cNvSpPr/>
                          <p:nvPr/>
                        </p:nvSpPr>
                        <p:spPr>
                          <a:xfrm rot="5400000">
                            <a:off x="2453358" y="5202122"/>
                            <a:ext cx="2016372" cy="324135"/>
                          </a:xfrm>
                          <a:prstGeom prst="rect">
                            <a:avLst/>
                          </a:prstGeom>
                          <a:solidFill>
                            <a:srgbClr val="FF8500"/>
                          </a:solidFill>
                          <a:ln>
                            <a:solidFill>
                              <a:srgbClr val="FFB059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7103" name="TextBox 6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9958" y="6114864"/>
                            <a:ext cx="469318" cy="22910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100" b="1">
                                <a:solidFill>
                                  <a:srgbClr val="FFFFFF"/>
                                </a:solidFill>
                                <a:latin typeface="HSE Sans"/>
                              </a:rPr>
                              <a:t>377</a:t>
                            </a:r>
                            <a:endParaRPr lang="ru-RU" sz="1100" b="1">
                              <a:solidFill>
                                <a:srgbClr val="FFFFFF"/>
                              </a:solidFill>
                              <a:latin typeface="HSE Sans"/>
                            </a:endParaRPr>
                          </a:p>
                        </p:txBody>
                      </p:sp>
                      <p:sp>
                        <p:nvSpPr>
                          <p:cNvPr id="127104" name="TextBox 6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7360" y="4538622"/>
                            <a:ext cx="660119" cy="202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900" b="1">
                                <a:solidFill>
                                  <a:srgbClr val="6AA84F"/>
                                </a:solidFill>
                                <a:latin typeface="HSE Sans"/>
                              </a:rPr>
                              <a:t>+53%</a:t>
                            </a:r>
                          </a:p>
                        </p:txBody>
                      </p:sp>
                      <p:sp>
                        <p:nvSpPr>
                          <p:cNvPr id="127105" name="TextBox 6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42724" y="4163553"/>
                            <a:ext cx="657441" cy="202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900" b="1">
                                <a:solidFill>
                                  <a:srgbClr val="6AA84F"/>
                                </a:solidFill>
                                <a:latin typeface="HSE Sans"/>
                              </a:rPr>
                              <a:t>+</a:t>
                            </a:r>
                            <a:r>
                              <a:rPr lang="en-US" sz="900" b="1">
                                <a:solidFill>
                                  <a:srgbClr val="6AA84F"/>
                                </a:solidFill>
                                <a:latin typeface="HSE Sans"/>
                              </a:rPr>
                              <a:t>14</a:t>
                            </a:r>
                            <a:r>
                              <a:rPr lang="ru-RU" sz="900" b="1">
                                <a:solidFill>
                                  <a:srgbClr val="6AA84F"/>
                                </a:solidFill>
                                <a:latin typeface="HSE Sans"/>
                              </a:rPr>
                              <a:t>%</a:t>
                            </a:r>
                          </a:p>
                        </p:txBody>
                      </p:sp>
                      <p:cxnSp>
                        <p:nvCxnSpPr>
                          <p:cNvPr id="70" name="Прямая соединительная линия 69">
                            <a:extLst/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760122" y="6370985"/>
                            <a:ext cx="5614314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rgbClr val="0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27107" name="TextBox 7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502" y="5370901"/>
                            <a:ext cx="652192" cy="202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900" b="1">
                                <a:solidFill>
                                  <a:srgbClr val="6AA84F"/>
                                </a:solidFill>
                                <a:latin typeface="HSE Sans"/>
                              </a:rPr>
                              <a:t>+49%</a:t>
                            </a:r>
                          </a:p>
                        </p:txBody>
                      </p:sp>
                    </p:grpSp>
                    <p:sp>
                      <p:nvSpPr>
                        <p:cNvPr id="127091" name="TextBox 5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1326443" y="4275685"/>
                          <a:ext cx="613745" cy="30237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ru-RU" sz="1200" b="1">
                              <a:solidFill>
                                <a:srgbClr val="000000"/>
                              </a:solidFill>
                              <a:latin typeface="HSE Sans"/>
                            </a:rPr>
                            <a:t>18</a:t>
                          </a:r>
                          <a:r>
                            <a:rPr lang="en-US" sz="1200" b="1">
                              <a:solidFill>
                                <a:srgbClr val="000000"/>
                              </a:solidFill>
                              <a:latin typeface="HSE Sans"/>
                            </a:rPr>
                            <a:t> / </a:t>
                          </a:r>
                          <a:r>
                            <a:rPr lang="ru-RU" sz="1200" b="1">
                              <a:solidFill>
                                <a:srgbClr val="000000"/>
                              </a:solidFill>
                              <a:latin typeface="HSE Sans"/>
                            </a:rPr>
                            <a:t>19</a:t>
                          </a:r>
                        </a:p>
                      </p:txBody>
                    </p:sp>
                    <p:sp>
                      <p:nvSpPr>
                        <p:cNvPr id="127092" name="Text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1957832" y="4294125"/>
                          <a:ext cx="619360" cy="30237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200" b="1">
                              <a:solidFill>
                                <a:srgbClr val="000000"/>
                              </a:solidFill>
                              <a:latin typeface="HSE Sans"/>
                            </a:rPr>
                            <a:t>19 / 20</a:t>
                          </a:r>
                          <a:endParaRPr lang="ru-RU" sz="1200" b="1">
                            <a:solidFill>
                              <a:srgbClr val="000000"/>
                            </a:solidFill>
                            <a:latin typeface="HSE Sans"/>
                          </a:endParaRPr>
                        </a:p>
                      </p:txBody>
                    </p:sp>
                    <p:sp>
                      <p:nvSpPr>
                        <p:cNvPr id="127093" name="Text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2569670" y="4283193"/>
                          <a:ext cx="616553" cy="30237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200" b="1">
                              <a:solidFill>
                                <a:srgbClr val="000000"/>
                              </a:solidFill>
                              <a:latin typeface="HSE Sans"/>
                            </a:rPr>
                            <a:t>20 / 21</a:t>
                          </a:r>
                          <a:endParaRPr lang="ru-RU" sz="1200" b="1">
                            <a:solidFill>
                              <a:srgbClr val="000000"/>
                            </a:solidFill>
                            <a:latin typeface="HSE Sans"/>
                          </a:endParaRPr>
                        </a:p>
                      </p:txBody>
                    </p:sp>
                    <p:sp>
                      <p:nvSpPr>
                        <p:cNvPr id="127094" name="Text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3773902" y="4317746"/>
                          <a:ext cx="613745" cy="30237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200" b="1">
                              <a:solidFill>
                                <a:srgbClr val="000000"/>
                              </a:solidFill>
                              <a:latin typeface="HSE Sans"/>
                            </a:rPr>
                            <a:t>21 / 22</a:t>
                          </a:r>
                          <a:endParaRPr lang="ru-RU" sz="1200" b="1">
                            <a:solidFill>
                              <a:srgbClr val="000000"/>
                            </a:solidFill>
                            <a:latin typeface="HSE San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27084" name="Text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12801" y="3341946"/>
                      <a:ext cx="519917" cy="229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ru-RU" sz="1100" b="1">
                          <a:solidFill>
                            <a:srgbClr val="FFFFFF"/>
                          </a:solidFill>
                          <a:latin typeface="HSE Sans"/>
                        </a:rPr>
                        <a:t>341</a:t>
                      </a:r>
                    </a:p>
                  </p:txBody>
                </p:sp>
                <p:sp>
                  <p:nvSpPr>
                    <p:cNvPr id="127085" name="TextBox 47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2148788" y="3844158"/>
                      <a:ext cx="681128" cy="30237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A6A6A6"/>
                          </a:solidFill>
                          <a:latin typeface="HSE Sans"/>
                        </a:rPr>
                        <a:t>12.20</a:t>
                      </a:r>
                      <a:r>
                        <a:rPr lang="ru-RU" sz="1200" b="1">
                          <a:solidFill>
                            <a:srgbClr val="A6A6A6"/>
                          </a:solidFill>
                          <a:latin typeface="HSE Sans"/>
                        </a:rPr>
                        <a:t>21</a:t>
                      </a:r>
                    </a:p>
                  </p:txBody>
                </p:sp>
                <p:sp>
                  <p:nvSpPr>
                    <p:cNvPr id="127086" name="Text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77504" y="3337818"/>
                      <a:ext cx="486817" cy="229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1100" b="1">
                          <a:solidFill>
                            <a:srgbClr val="FFFFFF"/>
                          </a:solidFill>
                          <a:latin typeface="HSE Sans"/>
                        </a:rPr>
                        <a:t>294</a:t>
                      </a:r>
                    </a:p>
                  </p:txBody>
                </p:sp>
                <p:sp>
                  <p:nvSpPr>
                    <p:cNvPr id="127087" name="TextBox 49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3346617" y="3855944"/>
                      <a:ext cx="685340" cy="30237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A6A6A6"/>
                          </a:solidFill>
                          <a:latin typeface="HSE Sans"/>
                        </a:rPr>
                        <a:t>12.20</a:t>
                      </a:r>
                      <a:r>
                        <a:rPr lang="ru-RU" sz="1200" b="1">
                          <a:solidFill>
                            <a:srgbClr val="A6A6A6"/>
                          </a:solidFill>
                          <a:latin typeface="HSE Sans"/>
                        </a:rPr>
                        <a:t>22</a:t>
                      </a:r>
                    </a:p>
                  </p:txBody>
                </p:sp>
              </p:grpSp>
              <p:sp>
                <p:nvSpPr>
                  <p:cNvPr id="127080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5672" y="1971843"/>
                    <a:ext cx="657441" cy="2021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900" b="1">
                        <a:solidFill>
                          <a:srgbClr val="A6A6A6"/>
                        </a:solidFill>
                        <a:latin typeface="HSE Sans"/>
                      </a:rPr>
                      <a:t>-</a:t>
                    </a:r>
                    <a:r>
                      <a:rPr lang="en-US" sz="900" b="1">
                        <a:solidFill>
                          <a:srgbClr val="A6A6A6"/>
                        </a:solidFill>
                        <a:latin typeface="HSE Sans"/>
                      </a:rPr>
                      <a:t>14</a:t>
                    </a:r>
                    <a:r>
                      <a:rPr lang="ru-RU" sz="900" b="1">
                        <a:solidFill>
                          <a:srgbClr val="A6A6A6"/>
                        </a:solidFill>
                        <a:latin typeface="HSE Sans"/>
                      </a:rPr>
                      <a:t>%</a:t>
                    </a:r>
                  </a:p>
                </p:txBody>
              </p:sp>
            </p:grpSp>
            <p:sp>
              <p:nvSpPr>
                <p:cNvPr id="127074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4175523" y="3343871"/>
                  <a:ext cx="481566" cy="229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>
                      <a:solidFill>
                        <a:srgbClr val="FFFFFF"/>
                      </a:solidFill>
                      <a:latin typeface="HSE Sans"/>
                    </a:rPr>
                    <a:t>3</a:t>
                  </a:r>
                  <a:r>
                    <a:rPr lang="ru-RU" sz="1100" b="1">
                      <a:solidFill>
                        <a:srgbClr val="FFFFFF"/>
                      </a:solidFill>
                      <a:latin typeface="HSE Sans"/>
                    </a:rPr>
                    <a:t>46</a:t>
                  </a:r>
                </a:p>
              </p:txBody>
            </p:sp>
            <p:sp>
              <p:nvSpPr>
                <p:cNvPr id="127075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4803033" y="3348842"/>
                  <a:ext cx="478066" cy="229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100" b="1">
                      <a:solidFill>
                        <a:srgbClr val="FFFFFF"/>
                      </a:solidFill>
                      <a:latin typeface="HSE Sans"/>
                    </a:rPr>
                    <a:t>276</a:t>
                  </a:r>
                </a:p>
              </p:txBody>
            </p:sp>
            <p:sp>
              <p:nvSpPr>
                <p:cNvPr id="127076" name="TextBox 3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680238" y="3878653"/>
                  <a:ext cx="682533" cy="302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A6A6A6"/>
                      </a:solidFill>
                      <a:latin typeface="HSE Sans"/>
                    </a:rPr>
                    <a:t>12.20</a:t>
                  </a:r>
                  <a:r>
                    <a:rPr lang="ru-RU" sz="1200" b="1">
                      <a:solidFill>
                        <a:srgbClr val="A6A6A6"/>
                      </a:solidFill>
                      <a:latin typeface="HSE Sans"/>
                    </a:rPr>
                    <a:t>23</a:t>
                  </a:r>
                </a:p>
              </p:txBody>
            </p:sp>
            <p:sp>
              <p:nvSpPr>
                <p:cNvPr id="127077" name="TextBox 3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096450" y="3860309"/>
                  <a:ext cx="615149" cy="302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HSE Sans"/>
                    </a:rPr>
                    <a:t>2</a:t>
                  </a:r>
                  <a:r>
                    <a:rPr lang="ru-RU" sz="1200" b="1">
                      <a:solidFill>
                        <a:srgbClr val="000000"/>
                      </a:solidFill>
                      <a:latin typeface="HSE Sans"/>
                    </a:rPr>
                    <a:t>2</a:t>
                  </a:r>
                  <a:r>
                    <a:rPr lang="en-US" sz="1200" b="1">
                      <a:solidFill>
                        <a:srgbClr val="000000"/>
                      </a:solidFill>
                      <a:latin typeface="HSE Sans"/>
                    </a:rPr>
                    <a:t> / 2</a:t>
                  </a:r>
                  <a:r>
                    <a:rPr lang="ru-RU" sz="1200" b="1">
                      <a:solidFill>
                        <a:srgbClr val="000000"/>
                      </a:solidFill>
                      <a:latin typeface="HSE Sans"/>
                    </a:rPr>
                    <a:t>3</a:t>
                  </a:r>
                </a:p>
              </p:txBody>
            </p:sp>
            <p:sp>
              <p:nvSpPr>
                <p:cNvPr id="41" name="Равнобедренный треугольник 40">
                  <a:extLst/>
                </p:cNvPr>
                <p:cNvSpPr/>
                <p:nvPr/>
              </p:nvSpPr>
              <p:spPr>
                <a:xfrm>
                  <a:off x="671262" y="3090365"/>
                  <a:ext cx="76267" cy="76483"/>
                </a:xfrm>
                <a:prstGeom prst="triangle">
                  <a:avLst/>
                </a:prstGeom>
                <a:solidFill>
                  <a:srgbClr val="6AA84F"/>
                </a:solidFill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0" name="Равнобедренный треугольник 19">
                <a:extLst/>
              </p:cNvPr>
              <p:cNvSpPr/>
              <p:nvPr/>
            </p:nvSpPr>
            <p:spPr>
              <a:xfrm>
                <a:off x="1302201" y="2549421"/>
                <a:ext cx="74534" cy="75093"/>
              </a:xfrm>
              <a:prstGeom prst="triangle">
                <a:avLst/>
              </a:prstGeom>
              <a:solidFill>
                <a:srgbClr val="6AA84F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Равнобедренный треугольник 20">
                <a:extLst/>
              </p:cNvPr>
              <p:cNvSpPr/>
              <p:nvPr/>
            </p:nvSpPr>
            <p:spPr>
              <a:xfrm>
                <a:off x="1905406" y="1710888"/>
                <a:ext cx="76267" cy="76483"/>
              </a:xfrm>
              <a:prstGeom prst="triangle">
                <a:avLst/>
              </a:prstGeom>
              <a:solidFill>
                <a:srgbClr val="6AA84F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Равнобедренный треугольник 21">
                <a:extLst/>
              </p:cNvPr>
              <p:cNvSpPr/>
              <p:nvPr/>
            </p:nvSpPr>
            <p:spPr>
              <a:xfrm>
                <a:off x="3146483" y="1310395"/>
                <a:ext cx="76267" cy="75093"/>
              </a:xfrm>
              <a:prstGeom prst="triangle">
                <a:avLst/>
              </a:prstGeom>
              <a:solidFill>
                <a:srgbClr val="6AA84F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060" name="TextBox 22"/>
              <p:cNvSpPr txBox="1">
                <a:spLocks noChangeArrowheads="1"/>
              </p:cNvSpPr>
              <p:nvPr/>
            </p:nvSpPr>
            <p:spPr bwMode="auto">
              <a:xfrm>
                <a:off x="4702399" y="2037495"/>
                <a:ext cx="657441" cy="202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>
                    <a:solidFill>
                      <a:srgbClr val="A6A6A6"/>
                    </a:solidFill>
                    <a:latin typeface="HSE Sans"/>
                  </a:rPr>
                  <a:t>-</a:t>
                </a:r>
                <a:r>
                  <a:rPr lang="en-US" sz="900" b="1">
                    <a:solidFill>
                      <a:srgbClr val="A6A6A6"/>
                    </a:solidFill>
                    <a:latin typeface="HSE Sans"/>
                  </a:rPr>
                  <a:t>6</a:t>
                </a:r>
                <a:r>
                  <a:rPr lang="ru-RU" sz="900" b="1">
                    <a:solidFill>
                      <a:srgbClr val="A6A6A6"/>
                    </a:solidFill>
                    <a:latin typeface="HSE Sans"/>
                  </a:rPr>
                  <a:t>%</a:t>
                </a:r>
              </a:p>
            </p:txBody>
          </p:sp>
          <p:sp>
            <p:nvSpPr>
              <p:cNvPr id="24" name="Равнобедренный треугольник 23">
                <a:extLst/>
              </p:cNvPr>
              <p:cNvSpPr/>
              <p:nvPr/>
            </p:nvSpPr>
            <p:spPr>
              <a:xfrm>
                <a:off x="4387559" y="1588515"/>
                <a:ext cx="76267" cy="75093"/>
              </a:xfrm>
              <a:prstGeom prst="triangl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062" name="TextBox 24"/>
              <p:cNvSpPr txBox="1">
                <a:spLocks noChangeArrowheads="1"/>
              </p:cNvSpPr>
              <p:nvPr/>
            </p:nvSpPr>
            <p:spPr bwMode="auto">
              <a:xfrm>
                <a:off x="4099049" y="1655718"/>
                <a:ext cx="657441" cy="202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FF0000"/>
                    </a:solidFill>
                    <a:latin typeface="HSE Sans"/>
                  </a:rPr>
                  <a:t>-8</a:t>
                </a:r>
                <a:r>
                  <a:rPr lang="ru-RU" sz="900" b="1">
                    <a:solidFill>
                      <a:srgbClr val="FF0000"/>
                    </a:solidFill>
                    <a:latin typeface="HSE Sans"/>
                  </a:rPr>
                  <a:t>%</a:t>
                </a:r>
              </a:p>
            </p:txBody>
          </p:sp>
          <p:sp>
            <p:nvSpPr>
              <p:cNvPr id="26" name="Овал 25">
                <a:extLst/>
              </p:cNvPr>
              <p:cNvSpPr/>
              <p:nvPr/>
            </p:nvSpPr>
            <p:spPr>
              <a:xfrm>
                <a:off x="2519011" y="1756777"/>
                <a:ext cx="76267" cy="7648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Овал 26">
                <a:extLst/>
              </p:cNvPr>
              <p:cNvSpPr/>
              <p:nvPr/>
            </p:nvSpPr>
            <p:spPr>
              <a:xfrm>
                <a:off x="3765288" y="1913916"/>
                <a:ext cx="76267" cy="750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Овал 27">
                <a:extLst/>
              </p:cNvPr>
              <p:cNvSpPr/>
              <p:nvPr/>
            </p:nvSpPr>
            <p:spPr>
              <a:xfrm>
                <a:off x="4985565" y="1993180"/>
                <a:ext cx="76267" cy="750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Прямая соединительная линия 259">
                <a:extLst/>
              </p:cNvPr>
              <p:cNvCxnSpPr>
                <a:cxnSpLocks/>
                <a:stCxn id="20" idx="0"/>
                <a:endCxn id="21" idx="0"/>
              </p:cNvCxnSpPr>
              <p:nvPr/>
            </p:nvCxnSpPr>
            <p:spPr>
              <a:xfrm rot="5400000" flipH="1" flipV="1">
                <a:off x="1221805" y="1827685"/>
                <a:ext cx="838533" cy="604938"/>
              </a:xfrm>
              <a:prstGeom prst="curvedConnector3">
                <a:avLst>
                  <a:gd name="adj1" fmla="val 127291"/>
                </a:avLst>
              </a:prstGeom>
              <a:ln w="12700">
                <a:solidFill>
                  <a:srgbClr val="6AA8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68">
                <a:extLst/>
              </p:cNvPr>
              <p:cNvCxnSpPr>
                <a:cxnSpLocks/>
                <a:stCxn id="21" idx="0"/>
                <a:endCxn id="22" idx="0"/>
              </p:cNvCxnSpPr>
              <p:nvPr/>
            </p:nvCxnSpPr>
            <p:spPr>
              <a:xfrm rot="5400000" flipH="1" flipV="1">
                <a:off x="2363831" y="890103"/>
                <a:ext cx="400493" cy="1241077"/>
              </a:xfrm>
              <a:prstGeom prst="curvedConnector3">
                <a:avLst>
                  <a:gd name="adj1" fmla="val 157025"/>
                </a:avLst>
              </a:prstGeom>
              <a:ln w="12700">
                <a:solidFill>
                  <a:srgbClr val="6AA8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271">
                <a:extLst/>
              </p:cNvPr>
              <p:cNvCxnSpPr>
                <a:cxnSpLocks/>
                <a:stCxn id="21" idx="0"/>
                <a:endCxn id="26" idx="2"/>
              </p:cNvCxnSpPr>
              <p:nvPr/>
            </p:nvCxnSpPr>
            <p:spPr>
              <a:xfrm rot="16200000" flipH="1">
                <a:off x="2188861" y="1465566"/>
                <a:ext cx="84826" cy="575471"/>
              </a:xfrm>
              <a:prstGeom prst="curvedConnector4">
                <a:avLst>
                  <a:gd name="adj1" fmla="val -272910"/>
                  <a:gd name="adj2" fmla="val 53280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276">
                <a:extLst/>
              </p:cNvPr>
              <p:cNvCxnSpPr>
                <a:cxnSpLocks/>
                <a:stCxn id="22" idx="0"/>
                <a:endCxn id="24" idx="0"/>
              </p:cNvCxnSpPr>
              <p:nvPr/>
            </p:nvCxnSpPr>
            <p:spPr>
              <a:xfrm rot="16200000" flipH="1">
                <a:off x="3666094" y="828916"/>
                <a:ext cx="278120" cy="1241077"/>
              </a:xfrm>
              <a:prstGeom prst="curvedConnector3">
                <a:avLst>
                  <a:gd name="adj1" fmla="val -82281"/>
                </a:avLst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286">
                <a:extLst/>
              </p:cNvPr>
              <p:cNvCxnSpPr>
                <a:cxnSpLocks/>
                <a:stCxn id="41" idx="0"/>
                <a:endCxn id="20" idx="0"/>
              </p:cNvCxnSpPr>
              <p:nvPr/>
            </p:nvCxnSpPr>
            <p:spPr>
              <a:xfrm rot="5400000" flipH="1" flipV="1">
                <a:off x="753527" y="2505289"/>
                <a:ext cx="540945" cy="629206"/>
              </a:xfrm>
              <a:prstGeom prst="curvedConnector3">
                <a:avLst>
                  <a:gd name="adj1" fmla="val 142200"/>
                </a:avLst>
              </a:prstGeom>
              <a:ln w="12700">
                <a:solidFill>
                  <a:srgbClr val="6AA8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048" name="TextBox 8"/>
            <p:cNvSpPr txBox="1">
              <a:spLocks noChangeArrowheads="1"/>
            </p:cNvSpPr>
            <p:nvPr/>
          </p:nvSpPr>
          <p:spPr bwMode="auto">
            <a:xfrm>
              <a:off x="5544321" y="5144459"/>
              <a:ext cx="481566" cy="22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100" b="1">
                  <a:solidFill>
                    <a:srgbClr val="FFFFFF"/>
                  </a:solidFill>
                  <a:latin typeface="HSE Sans"/>
                </a:rPr>
                <a:t>346</a:t>
              </a:r>
            </a:p>
          </p:txBody>
        </p:sp>
        <p:sp>
          <p:nvSpPr>
            <p:cNvPr id="127049" name="TextBox 9"/>
            <p:cNvSpPr txBox="1">
              <a:spLocks noChangeArrowheads="1"/>
            </p:cNvSpPr>
            <p:nvPr/>
          </p:nvSpPr>
          <p:spPr bwMode="auto">
            <a:xfrm rot="-5400000">
              <a:off x="5464275" y="5641921"/>
              <a:ext cx="617957" cy="302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SE Sans"/>
                </a:rPr>
                <a:t>2</a:t>
              </a:r>
              <a:r>
                <a:rPr lang="ru-RU" sz="1200" b="1">
                  <a:solidFill>
                    <a:srgbClr val="000000"/>
                  </a:solidFill>
                  <a:latin typeface="HSE Sans"/>
                </a:rPr>
                <a:t>3</a:t>
              </a:r>
              <a:r>
                <a:rPr lang="en-US" sz="1200" b="1">
                  <a:solidFill>
                    <a:srgbClr val="000000"/>
                  </a:solidFill>
                  <a:latin typeface="HSE Sans"/>
                </a:rPr>
                <a:t> / 2</a:t>
              </a:r>
              <a:r>
                <a:rPr lang="ru-RU" sz="1200" b="1">
                  <a:solidFill>
                    <a:srgbClr val="000000"/>
                  </a:solidFill>
                  <a:latin typeface="HSE Sans"/>
                </a:rPr>
                <a:t>4</a:t>
              </a:r>
            </a:p>
          </p:txBody>
        </p:sp>
        <p:sp>
          <p:nvSpPr>
            <p:cNvPr id="11" name="Равнобедренный треугольник 10">
              <a:extLst/>
            </p:cNvPr>
            <p:cNvSpPr/>
            <p:nvPr/>
          </p:nvSpPr>
          <p:spPr>
            <a:xfrm>
              <a:off x="5757821" y="3384131"/>
              <a:ext cx="76267" cy="75093"/>
            </a:xfrm>
            <a:prstGeom prst="triangle">
              <a:avLst/>
            </a:prstGeom>
            <a:solidFill>
              <a:srgbClr val="00B0F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051" name="TextBox 13"/>
            <p:cNvSpPr txBox="1">
              <a:spLocks noChangeArrowheads="1"/>
            </p:cNvSpPr>
            <p:nvPr/>
          </p:nvSpPr>
          <p:spPr bwMode="auto">
            <a:xfrm>
              <a:off x="5440271" y="3451334"/>
              <a:ext cx="657441" cy="20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>
                  <a:solidFill>
                    <a:srgbClr val="0070C0"/>
                  </a:solidFill>
                  <a:latin typeface="HSE Sans"/>
                </a:rPr>
                <a:t>+-0%</a:t>
              </a:r>
            </a:p>
          </p:txBody>
        </p:sp>
        <p:cxnSp>
          <p:nvCxnSpPr>
            <p:cNvPr id="15" name="Прямая соединительная линия 276">
              <a:extLst/>
            </p:cNvPr>
            <p:cNvCxnSpPr>
              <a:cxnSpLocks/>
              <a:stCxn id="24" idx="0"/>
              <a:endCxn id="11" idx="0"/>
            </p:cNvCxnSpPr>
            <p:nvPr/>
          </p:nvCxnSpPr>
          <p:spPr>
            <a:xfrm rot="5400000" flipH="1" flipV="1">
              <a:off x="5180425" y="2767230"/>
              <a:ext cx="12516" cy="1232411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rgbClr val="007DF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982" name="Группа 71"/>
          <p:cNvGrpSpPr>
            <a:grpSpLocks/>
          </p:cNvGrpSpPr>
          <p:nvPr/>
        </p:nvGrpSpPr>
        <p:grpSpPr bwMode="auto">
          <a:xfrm>
            <a:off x="6238875" y="1644650"/>
            <a:ext cx="5500688" cy="4373563"/>
            <a:chOff x="6243750" y="1321434"/>
            <a:chExt cx="5643918" cy="3845593"/>
          </a:xfrm>
        </p:grpSpPr>
        <p:grpSp>
          <p:nvGrpSpPr>
            <p:cNvPr id="126983" name="Группа 72"/>
            <p:cNvGrpSpPr>
              <a:grpSpLocks/>
            </p:cNvGrpSpPr>
            <p:nvPr/>
          </p:nvGrpSpPr>
          <p:grpSpPr bwMode="auto">
            <a:xfrm>
              <a:off x="6243750" y="1321434"/>
              <a:ext cx="5643918" cy="3845593"/>
              <a:chOff x="6243750" y="1321434"/>
              <a:chExt cx="5643918" cy="3845593"/>
            </a:xfrm>
          </p:grpSpPr>
          <p:sp>
            <p:nvSpPr>
              <p:cNvPr id="75" name="Прямоугольник 74">
                <a:extLst/>
              </p:cNvPr>
              <p:cNvSpPr/>
              <p:nvPr/>
            </p:nvSpPr>
            <p:spPr>
              <a:xfrm rot="5400000">
                <a:off x="10928301" y="3584670"/>
                <a:ext cx="1307920" cy="324139"/>
              </a:xfrm>
              <a:prstGeom prst="rect">
                <a:avLst/>
              </a:prstGeom>
              <a:solidFill>
                <a:srgbClr val="E7BC29"/>
              </a:solidFill>
              <a:ln>
                <a:solidFill>
                  <a:srgbClr val="EFD3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6986" name="Группа 75"/>
              <p:cNvGrpSpPr>
                <a:grpSpLocks/>
              </p:cNvGrpSpPr>
              <p:nvPr/>
            </p:nvGrpSpPr>
            <p:grpSpPr bwMode="auto">
              <a:xfrm>
                <a:off x="6243750" y="1321434"/>
                <a:ext cx="5643918" cy="3845593"/>
                <a:chOff x="215886" y="526861"/>
                <a:chExt cx="5643918" cy="3845593"/>
              </a:xfrm>
            </p:grpSpPr>
            <p:cxnSp>
              <p:nvCxnSpPr>
                <p:cNvPr id="81" name="Прямая соединительная линия 283">
                  <a:extLst/>
                </p:cNvPr>
                <p:cNvCxnSpPr>
                  <a:cxnSpLocks/>
                  <a:stCxn id="92" idx="7"/>
                  <a:endCxn id="93" idx="1"/>
                </p:cNvCxnSpPr>
                <p:nvPr/>
              </p:nvCxnSpPr>
              <p:spPr>
                <a:xfrm rot="5400000" flipH="1" flipV="1">
                  <a:off x="4139343" y="1308888"/>
                  <a:ext cx="541593" cy="1166247"/>
                </a:xfrm>
                <a:prstGeom prst="curvedConnector3">
                  <a:avLst>
                    <a:gd name="adj1" fmla="val 144237"/>
                  </a:avLst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280">
                  <a:extLst/>
                </p:cNvPr>
                <p:cNvCxnSpPr>
                  <a:cxnSpLocks/>
                  <a:stCxn id="91" idx="6"/>
                </p:cNvCxnSpPr>
                <p:nvPr/>
              </p:nvCxnSpPr>
              <p:spPr>
                <a:xfrm>
                  <a:off x="2580956" y="2260518"/>
                  <a:ext cx="584753" cy="142378"/>
                </a:xfrm>
                <a:prstGeom prst="curvedConnector3">
                  <a:avLst>
                    <a:gd name="adj1" fmla="val 86143"/>
                  </a:avLst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309">
                  <a:extLst/>
                </p:cNvPr>
                <p:cNvCxnSpPr>
                  <a:cxnSpLocks/>
                  <a:endCxn id="92" idx="2"/>
                </p:cNvCxnSpPr>
                <p:nvPr/>
              </p:nvCxnSpPr>
              <p:spPr>
                <a:xfrm flipV="1">
                  <a:off x="3133132" y="2189330"/>
                  <a:ext cx="628731" cy="175878"/>
                </a:xfrm>
                <a:prstGeom prst="curvedConnector3">
                  <a:avLst>
                    <a:gd name="adj1" fmla="val 50000"/>
                  </a:avLst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994" name="Группа 83"/>
                <p:cNvGrpSpPr>
                  <a:grpSpLocks/>
                </p:cNvGrpSpPr>
                <p:nvPr/>
              </p:nvGrpSpPr>
              <p:grpSpPr bwMode="auto">
                <a:xfrm>
                  <a:off x="215886" y="526861"/>
                  <a:ext cx="5643918" cy="3845593"/>
                  <a:chOff x="215886" y="526861"/>
                  <a:chExt cx="5643918" cy="3845593"/>
                </a:xfrm>
              </p:grpSpPr>
              <p:sp>
                <p:nvSpPr>
                  <p:cNvPr id="99" name="Прямоугольник 98">
                    <a:extLst/>
                  </p:cNvPr>
                  <p:cNvSpPr/>
                  <p:nvPr/>
                </p:nvSpPr>
                <p:spPr>
                  <a:xfrm rot="5400000">
                    <a:off x="4164477" y="2580020"/>
                    <a:ext cx="1711324" cy="324139"/>
                  </a:xfrm>
                  <a:prstGeom prst="rect">
                    <a:avLst/>
                  </a:prstGeom>
                  <a:solidFill>
                    <a:srgbClr val="EFD374"/>
                  </a:solidFill>
                  <a:ln>
                    <a:solidFill>
                      <a:srgbClr val="E7BC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" name="Прямоугольник 99">
                    <a:extLst/>
                  </p:cNvPr>
                  <p:cNvSpPr/>
                  <p:nvPr/>
                </p:nvSpPr>
                <p:spPr>
                  <a:xfrm rot="5400000">
                    <a:off x="3753270" y="2787306"/>
                    <a:ext cx="1302336" cy="324139"/>
                  </a:xfrm>
                  <a:prstGeom prst="rect">
                    <a:avLst/>
                  </a:prstGeom>
                  <a:solidFill>
                    <a:srgbClr val="E7BC29"/>
                  </a:solidFill>
                  <a:ln>
                    <a:solidFill>
                      <a:srgbClr val="EFD37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27011" name="Группа 100"/>
                  <p:cNvGrpSpPr>
                    <a:grpSpLocks/>
                  </p:cNvGrpSpPr>
                  <p:nvPr/>
                </p:nvGrpSpPr>
                <p:grpSpPr bwMode="auto">
                  <a:xfrm>
                    <a:off x="215886" y="526861"/>
                    <a:ext cx="5643918" cy="3831188"/>
                    <a:chOff x="133720" y="519965"/>
                    <a:chExt cx="5643918" cy="3831188"/>
                  </a:xfrm>
                </p:grpSpPr>
                <p:grpSp>
                  <p:nvGrpSpPr>
                    <p:cNvPr id="127017" name="Группа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720" y="519965"/>
                      <a:ext cx="5643918" cy="3831188"/>
                      <a:chOff x="133720" y="519965"/>
                      <a:chExt cx="5643918" cy="3831188"/>
                    </a:xfrm>
                  </p:grpSpPr>
                  <p:sp>
                    <p:nvSpPr>
                      <p:cNvPr id="109" name="Прямоугольник 108">
                        <a:extLst/>
                      </p:cNvPr>
                      <p:cNvSpPr/>
                      <p:nvPr/>
                    </p:nvSpPr>
                    <p:spPr>
                      <a:xfrm rot="5400000">
                        <a:off x="3107284" y="2834849"/>
                        <a:ext cx="1201835" cy="324138"/>
                      </a:xfrm>
                      <a:prstGeom prst="rect">
                        <a:avLst/>
                      </a:prstGeom>
                      <a:solidFill>
                        <a:srgbClr val="EFD374"/>
                      </a:solidFill>
                      <a:ln>
                        <a:solidFill>
                          <a:srgbClr val="E7BC29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10" name="Прямоугольник 109">
                        <a:extLst/>
                      </p:cNvPr>
                      <p:cNvSpPr/>
                      <p:nvPr/>
                    </p:nvSpPr>
                    <p:spPr>
                      <a:xfrm rot="5400000">
                        <a:off x="1848198" y="2814609"/>
                        <a:ext cx="1250690" cy="324138"/>
                      </a:xfrm>
                      <a:prstGeom prst="rect">
                        <a:avLst/>
                      </a:prstGeom>
                      <a:solidFill>
                        <a:srgbClr val="EFD374"/>
                      </a:solidFill>
                      <a:ln>
                        <a:solidFill>
                          <a:srgbClr val="E7BC29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127021" name="Группа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3720" y="519965"/>
                        <a:ext cx="5643918" cy="3807947"/>
                        <a:chOff x="1136575" y="969070"/>
                        <a:chExt cx="5643918" cy="3807947"/>
                      </a:xfrm>
                    </p:grpSpPr>
                    <p:sp>
                      <p:nvSpPr>
                        <p:cNvPr id="127026" name="TextBox 1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36575" y="969070"/>
                          <a:ext cx="5319713" cy="3247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ru-RU">
                              <a:solidFill>
                                <a:srgbClr val="0E2D69"/>
                              </a:solidFill>
                              <a:latin typeface="HSE Sans"/>
                            </a:rPr>
                            <a:t>Количество </a:t>
                          </a:r>
                          <a:r>
                            <a:rPr lang="ru-RU" b="1">
                              <a:solidFill>
                                <a:srgbClr val="0E2D69"/>
                              </a:solidFill>
                              <a:latin typeface="HSE Sans"/>
                            </a:rPr>
                            <a:t>руководителей</a:t>
                          </a:r>
                        </a:p>
                      </p:txBody>
                    </p:sp>
                    <p:grpSp>
                      <p:nvGrpSpPr>
                        <p:cNvPr id="127027" name="Группа 1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94408" y="1752631"/>
                          <a:ext cx="5386085" cy="3024386"/>
                          <a:chOff x="1394408" y="1752631"/>
                          <a:chExt cx="5386085" cy="3024386"/>
                        </a:xfrm>
                      </p:grpSpPr>
                      <p:grpSp>
                        <p:nvGrpSpPr>
                          <p:cNvPr id="127028" name="Группа 1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94408" y="1752631"/>
                            <a:ext cx="5386085" cy="2305939"/>
                            <a:chOff x="760181" y="4077910"/>
                            <a:chExt cx="5386085" cy="2305939"/>
                          </a:xfrm>
                        </p:grpSpPr>
                        <p:cxnSp>
                          <p:nvCxnSpPr>
                            <p:cNvPr id="124" name="Прямая соединительная линия 123">
                              <a:extLst/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6136493" y="4077426"/>
                              <a:ext cx="9773" cy="230596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0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25" name="Прямоугольник 124">
                              <a:extLst/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1777702" y="5755799"/>
                              <a:ext cx="897538" cy="324138"/>
                            </a:xfrm>
                            <a:prstGeom prst="rect">
                              <a:avLst/>
                            </a:prstGeom>
                            <a:solidFill>
                              <a:srgbClr val="E7BC29"/>
                            </a:solidFill>
                            <a:ln>
                              <a:solidFill>
                                <a:srgbClr val="EFD374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6" name="Прямоугольник 125">
                              <a:extLst/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1238542" y="5832569"/>
                              <a:ext cx="741201" cy="324139"/>
                            </a:xfrm>
                            <a:prstGeom prst="rect">
                              <a:avLst/>
                            </a:prstGeom>
                            <a:solidFill>
                              <a:srgbClr val="E7BC29"/>
                            </a:solidFill>
                            <a:ln>
                              <a:solidFill>
                                <a:srgbClr val="EFD374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7" name="Прямоугольник 126">
                              <a:extLst/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800815" y="6005657"/>
                              <a:ext cx="395028" cy="324138"/>
                            </a:xfrm>
                            <a:prstGeom prst="rect">
                              <a:avLst/>
                            </a:prstGeom>
                            <a:solidFill>
                              <a:srgbClr val="E7BC29"/>
                            </a:solidFill>
                            <a:ln w="12700">
                              <a:solidFill>
                                <a:srgbClr val="EFD374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7037" name="TextBox 12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50140" y="6122239"/>
                              <a:ext cx="518895" cy="23000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100" b="1">
                                  <a:solidFill>
                                    <a:srgbClr val="FFFFFF"/>
                                  </a:solidFill>
                                  <a:latin typeface="HSE Sans"/>
                                </a:rPr>
                                <a:t>86</a:t>
                              </a:r>
                            </a:p>
                          </p:txBody>
                        </p:sp>
                        <p:sp>
                          <p:nvSpPr>
                            <p:cNvPr id="127038" name="TextBox 12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67033" y="6122239"/>
                              <a:ext cx="525064" cy="23000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100" b="1">
                                  <a:solidFill>
                                    <a:srgbClr val="FFFFFF"/>
                                  </a:solidFill>
                                  <a:latin typeface="HSE Sans"/>
                                </a:rPr>
                                <a:t>108</a:t>
                              </a:r>
                            </a:p>
                          </p:txBody>
                        </p:sp>
                        <p:sp>
                          <p:nvSpPr>
                            <p:cNvPr id="127039" name="TextBox 12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96989" y="6114059"/>
                              <a:ext cx="398186" cy="23000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100" b="1">
                                  <a:solidFill>
                                    <a:srgbClr val="FFFFFF"/>
                                  </a:solidFill>
                                  <a:latin typeface="HSE Sans"/>
                                </a:rPr>
                                <a:t>47</a:t>
                              </a:r>
                            </a:p>
                          </p:txBody>
                        </p:sp>
                        <p:sp>
                          <p:nvSpPr>
                            <p:cNvPr id="131" name="Прямоугольник 130">
                              <a:extLst/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2788325" y="5537346"/>
                              <a:ext cx="1345609" cy="324138"/>
                            </a:xfrm>
                            <a:prstGeom prst="rect">
                              <a:avLst/>
                            </a:prstGeom>
                            <a:solidFill>
                              <a:srgbClr val="E7BC29"/>
                            </a:solidFill>
                            <a:ln>
                              <a:solidFill>
                                <a:srgbClr val="EFD374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7041" name="TextBox 13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44011" y="6114864"/>
                              <a:ext cx="444357" cy="23000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r>
                                <a:rPr lang="ru-RU" sz="1100" b="1">
                                  <a:solidFill>
                                    <a:srgbClr val="FFFFFF"/>
                                  </a:solidFill>
                                  <a:latin typeface="HSE Sans"/>
                                </a:rPr>
                                <a:t>156</a:t>
                              </a:r>
                            </a:p>
                          </p:txBody>
                        </p:sp>
                        <p:sp>
                          <p:nvSpPr>
                            <p:cNvPr id="127042" name="TextBox 13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80422" y="5272891"/>
                              <a:ext cx="525065" cy="20294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900" b="1">
                                  <a:solidFill>
                                    <a:srgbClr val="6AA84F"/>
                                  </a:solidFill>
                                  <a:latin typeface="HSE Sans"/>
                                </a:rPr>
                                <a:t>+20%</a:t>
                              </a:r>
                            </a:p>
                          </p:txBody>
                        </p:sp>
                        <p:sp>
                          <p:nvSpPr>
                            <p:cNvPr id="127043" name="TextBox 13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05222" y="4806012"/>
                              <a:ext cx="522934" cy="20294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900" b="1">
                                  <a:solidFill>
                                    <a:srgbClr val="6AA84F"/>
                                  </a:solidFill>
                                  <a:latin typeface="HSE Sans"/>
                                </a:rPr>
                                <a:t>+31%</a:t>
                              </a:r>
                            </a:p>
                          </p:txBody>
                        </p:sp>
                        <p:cxnSp>
                          <p:nvCxnSpPr>
                            <p:cNvPr id="135" name="Прямая соединительная линия 134">
                              <a:extLst/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H="1">
                              <a:off x="759704" y="6370823"/>
                              <a:ext cx="5376789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0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27045" name="TextBox 13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45540" y="5423688"/>
                              <a:ext cx="518759" cy="20294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900" b="1">
                                  <a:solidFill>
                                    <a:srgbClr val="6AA84F"/>
                                  </a:solidFill>
                                  <a:latin typeface="HSE Sans"/>
                                </a:rPr>
                                <a:t>+45%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27029" name="TextBox 11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1325233" y="4284786"/>
                            <a:ext cx="616162" cy="28417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ru-RU" sz="1200" b="1">
                                <a:solidFill>
                                  <a:srgbClr val="000000"/>
                                </a:solidFill>
                                <a:latin typeface="HSE Sans"/>
                              </a:rPr>
                              <a:t>18</a:t>
                            </a:r>
                            <a:r>
                              <a:rPr lang="en-US" sz="1200" b="1">
                                <a:solidFill>
                                  <a:srgbClr val="000000"/>
                                </a:solidFill>
                                <a:latin typeface="HSE Sans"/>
                              </a:rPr>
                              <a:t> / </a:t>
                            </a:r>
                            <a:r>
                              <a:rPr lang="ru-RU" sz="1200" b="1">
                                <a:solidFill>
                                  <a:srgbClr val="000000"/>
                                </a:solidFill>
                                <a:latin typeface="HSE Sans"/>
                              </a:rPr>
                              <a:t>19</a:t>
                            </a:r>
                          </a:p>
                        </p:txBody>
                      </p:sp>
                      <p:sp>
                        <p:nvSpPr>
                          <p:cNvPr id="127030" name="TextBox 12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1956613" y="4303226"/>
                            <a:ext cx="621800" cy="28417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200" b="1">
                                <a:solidFill>
                                  <a:srgbClr val="000000"/>
                                </a:solidFill>
                                <a:latin typeface="HSE Sans"/>
                              </a:rPr>
                              <a:t>19 / 20</a:t>
                            </a:r>
                            <a:endParaRPr lang="ru-RU" sz="1200" b="1">
                              <a:solidFill>
                                <a:srgbClr val="000000"/>
                              </a:solidFill>
                              <a:latin typeface="HSE Sans"/>
                            </a:endParaRPr>
                          </a:p>
                        </p:txBody>
                      </p:sp>
                      <p:sp>
                        <p:nvSpPr>
                          <p:cNvPr id="127031" name="TextBox 12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2568457" y="4292294"/>
                            <a:ext cx="618981" cy="28417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200" b="1">
                                <a:solidFill>
                                  <a:srgbClr val="000000"/>
                                </a:solidFill>
                                <a:latin typeface="HSE Sans"/>
                              </a:rPr>
                              <a:t>20 / 21</a:t>
                            </a:r>
                            <a:endParaRPr lang="ru-RU" sz="1200" b="1">
                              <a:solidFill>
                                <a:srgbClr val="000000"/>
                              </a:solidFill>
                              <a:latin typeface="HSE Sans"/>
                            </a:endParaRPr>
                          </a:p>
                        </p:txBody>
                      </p:sp>
                      <p:sp>
                        <p:nvSpPr>
                          <p:cNvPr id="127032" name="TextBox 12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3772694" y="4326847"/>
                            <a:ext cx="616163" cy="28417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200" b="1">
                                <a:solidFill>
                                  <a:srgbClr val="000000"/>
                                </a:solidFill>
                                <a:latin typeface="HSE Sans"/>
                              </a:rPr>
                              <a:t>21 / 22</a:t>
                            </a:r>
                            <a:endParaRPr lang="ru-RU" sz="1200" b="1">
                              <a:solidFill>
                                <a:srgbClr val="000000"/>
                              </a:solidFill>
                              <a:latin typeface="HSE San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27022" name="TextBox 1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12801" y="3341946"/>
                        <a:ext cx="519917" cy="2300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ru-RU" sz="1100" b="1">
                            <a:solidFill>
                              <a:srgbClr val="FFFFFF"/>
                            </a:solidFill>
                            <a:latin typeface="HSE Sans"/>
                          </a:rPr>
                          <a:t>146</a:t>
                        </a:r>
                      </a:p>
                    </p:txBody>
                  </p:sp>
                  <p:sp>
                    <p:nvSpPr>
                      <p:cNvPr id="127023" name="TextBox 1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147446" y="3853260"/>
                        <a:ext cx="683811" cy="28417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b="1">
                            <a:solidFill>
                              <a:srgbClr val="A6A6A6"/>
                            </a:solidFill>
                            <a:latin typeface="HSE Sans"/>
                          </a:rPr>
                          <a:t>12.20</a:t>
                        </a:r>
                        <a:r>
                          <a:rPr lang="ru-RU" sz="1200" b="1">
                            <a:solidFill>
                              <a:srgbClr val="A6A6A6"/>
                            </a:solidFill>
                            <a:latin typeface="HSE Sans"/>
                          </a:rPr>
                          <a:t>21</a:t>
                        </a:r>
                      </a:p>
                    </p:txBody>
                  </p:sp>
                  <p:sp>
                    <p:nvSpPr>
                      <p:cNvPr id="127024" name="TextBox 1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1477" y="3338317"/>
                        <a:ext cx="449290" cy="2300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1100" b="1">
                            <a:solidFill>
                              <a:srgbClr val="FFFFFF"/>
                            </a:solidFill>
                            <a:latin typeface="HSE Sans"/>
                          </a:rPr>
                          <a:t>142</a:t>
                        </a:r>
                      </a:p>
                    </p:txBody>
                  </p:sp>
                  <p:sp>
                    <p:nvSpPr>
                      <p:cNvPr id="127025" name="TextBox 1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45268" y="3865045"/>
                        <a:ext cx="688039" cy="28417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b="1">
                            <a:solidFill>
                              <a:srgbClr val="A6A6A6"/>
                            </a:solidFill>
                            <a:latin typeface="HSE Sans"/>
                          </a:rPr>
                          <a:t>12.20</a:t>
                        </a:r>
                        <a:r>
                          <a:rPr lang="ru-RU" sz="1200" b="1">
                            <a:solidFill>
                              <a:srgbClr val="A6A6A6"/>
                            </a:solidFill>
                            <a:latin typeface="HSE Sans"/>
                          </a:rPr>
                          <a:t>22</a:t>
                        </a:r>
                      </a:p>
                    </p:txBody>
                  </p:sp>
                </p:grpSp>
                <p:sp>
                  <p:nvSpPr>
                    <p:cNvPr id="127018" name="TextBox 1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62124" y="2181531"/>
                      <a:ext cx="522934" cy="2029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ru-RU" sz="900" b="1">
                          <a:solidFill>
                            <a:srgbClr val="A6A6A6"/>
                          </a:solidFill>
                          <a:latin typeface="HSE Sans"/>
                        </a:rPr>
                        <a:t>-3%</a:t>
                      </a:r>
                    </a:p>
                  </p:txBody>
                </p:sp>
              </p:grpSp>
              <p:sp>
                <p:nvSpPr>
                  <p:cNvPr id="127012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4279" y="3339109"/>
                    <a:ext cx="452579" cy="2300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100" b="1">
                        <a:solidFill>
                          <a:srgbClr val="FFFFFF"/>
                        </a:solidFill>
                        <a:latin typeface="HSE Sans"/>
                      </a:rPr>
                      <a:t>149</a:t>
                    </a:r>
                  </a:p>
                </p:txBody>
              </p:sp>
              <p:sp>
                <p:nvSpPr>
                  <p:cNvPr id="127013" name="Text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7067" y="3347376"/>
                    <a:ext cx="442711" cy="2300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100" b="1">
                        <a:solidFill>
                          <a:srgbClr val="FFFFFF"/>
                        </a:solidFill>
                        <a:latin typeface="HSE Sans"/>
                      </a:rPr>
                      <a:t>172</a:t>
                    </a:r>
                  </a:p>
                </p:txBody>
              </p:sp>
              <p:sp>
                <p:nvSpPr>
                  <p:cNvPr id="127014" name="TextBox 10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4678894" y="3887755"/>
                    <a:ext cx="685221" cy="284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A6A6A6"/>
                        </a:solidFill>
                        <a:latin typeface="HSE Sans"/>
                      </a:rPr>
                      <a:t>12.20</a:t>
                    </a:r>
                    <a:r>
                      <a:rPr lang="ru-RU" sz="1200" b="1">
                        <a:solidFill>
                          <a:srgbClr val="A6A6A6"/>
                        </a:solidFill>
                        <a:latin typeface="HSE Sans"/>
                      </a:rPr>
                      <a:t>23</a:t>
                    </a:r>
                  </a:p>
                </p:txBody>
              </p:sp>
              <p:sp>
                <p:nvSpPr>
                  <p:cNvPr id="127015" name="TextBox 10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4095238" y="3869410"/>
                    <a:ext cx="617572" cy="284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00"/>
                        </a:solidFill>
                        <a:latin typeface="HSE Sans"/>
                      </a:rPr>
                      <a:t>2</a:t>
                    </a:r>
                    <a:r>
                      <a:rPr lang="ru-RU" sz="1200" b="1">
                        <a:solidFill>
                          <a:srgbClr val="000000"/>
                        </a:solidFill>
                        <a:latin typeface="HSE Sans"/>
                      </a:rPr>
                      <a:t>2</a:t>
                    </a:r>
                    <a:r>
                      <a:rPr lang="en-US" sz="1200" b="1">
                        <a:solidFill>
                          <a:srgbClr val="000000"/>
                        </a:solidFill>
                        <a:latin typeface="HSE Sans"/>
                      </a:rPr>
                      <a:t> / 2</a:t>
                    </a:r>
                    <a:r>
                      <a:rPr lang="ru-RU" sz="1200" b="1">
                        <a:solidFill>
                          <a:srgbClr val="000000"/>
                        </a:solidFill>
                        <a:latin typeface="HSE Sans"/>
                      </a:rPr>
                      <a:t>3</a:t>
                    </a:r>
                  </a:p>
                </p:txBody>
              </p:sp>
              <p:sp>
                <p:nvSpPr>
                  <p:cNvPr id="106" name="Равнобедренный треугольник 105">
                    <a:extLst/>
                  </p:cNvPr>
                  <p:cNvSpPr/>
                  <p:nvPr/>
                </p:nvSpPr>
                <p:spPr>
                  <a:xfrm>
                    <a:off x="671960" y="3091055"/>
                    <a:ext cx="74926" cy="75376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5" name="Равнобедренный треугольник 84">
                  <a:extLst/>
                </p:cNvPr>
                <p:cNvSpPr/>
                <p:nvPr/>
              </p:nvSpPr>
              <p:spPr>
                <a:xfrm>
                  <a:off x="1281145" y="2626233"/>
                  <a:ext cx="74926" cy="75376"/>
                </a:xfrm>
                <a:prstGeom prst="triangle">
                  <a:avLst/>
                </a:prstGeom>
                <a:solidFill>
                  <a:srgbClr val="6AA84F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Равнобедренный треугольник 85">
                  <a:extLst/>
                </p:cNvPr>
                <p:cNvSpPr/>
                <p:nvPr/>
              </p:nvSpPr>
              <p:spPr>
                <a:xfrm>
                  <a:off x="1924536" y="2435001"/>
                  <a:ext cx="76555" cy="76772"/>
                </a:xfrm>
                <a:prstGeom prst="triangle">
                  <a:avLst/>
                </a:prstGeom>
                <a:solidFill>
                  <a:srgbClr val="6AA84F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Равнобедренный треугольник 86">
                  <a:extLst/>
                </p:cNvPr>
                <p:cNvSpPr/>
                <p:nvPr/>
              </p:nvSpPr>
              <p:spPr>
                <a:xfrm>
                  <a:off x="3146163" y="1963201"/>
                  <a:ext cx="76555" cy="75376"/>
                </a:xfrm>
                <a:prstGeom prst="triangle">
                  <a:avLst/>
                </a:prstGeom>
                <a:solidFill>
                  <a:srgbClr val="6AA84F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998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4765976" y="1675661"/>
                  <a:ext cx="522934" cy="202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900" b="1">
                      <a:solidFill>
                        <a:srgbClr val="A6A6A6"/>
                      </a:solidFill>
                      <a:latin typeface="HSE Sans"/>
                    </a:rPr>
                    <a:t>+15%</a:t>
                  </a:r>
                </a:p>
              </p:txBody>
            </p:sp>
            <p:sp>
              <p:nvSpPr>
                <p:cNvPr id="89" name="Равнобедренный треугольник 88">
                  <a:extLst/>
                </p:cNvPr>
                <p:cNvSpPr/>
                <p:nvPr/>
              </p:nvSpPr>
              <p:spPr>
                <a:xfrm>
                  <a:off x="4374305" y="1978555"/>
                  <a:ext cx="76555" cy="75376"/>
                </a:xfrm>
                <a:prstGeom prst="triangle">
                  <a:avLst/>
                </a:prstGeom>
                <a:solidFill>
                  <a:srgbClr val="FF0000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000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4151040" y="2077962"/>
                  <a:ext cx="522934" cy="202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b="1">
                      <a:solidFill>
                        <a:srgbClr val="C00000"/>
                      </a:solidFill>
                      <a:latin typeface="HSE Sans"/>
                    </a:rPr>
                    <a:t>-</a:t>
                  </a:r>
                  <a:r>
                    <a:rPr lang="ru-RU" sz="900" b="1">
                      <a:solidFill>
                        <a:srgbClr val="C00000"/>
                      </a:solidFill>
                      <a:latin typeface="HSE Sans"/>
                    </a:rPr>
                    <a:t>5%</a:t>
                  </a:r>
                </a:p>
              </p:txBody>
            </p:sp>
            <p:sp>
              <p:nvSpPr>
                <p:cNvPr id="91" name="Овал 90">
                  <a:extLst/>
                </p:cNvPr>
                <p:cNvSpPr/>
                <p:nvPr/>
              </p:nvSpPr>
              <p:spPr>
                <a:xfrm>
                  <a:off x="2506030" y="2222831"/>
                  <a:ext cx="74926" cy="753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Овал 91">
                  <a:extLst/>
                </p:cNvPr>
                <p:cNvSpPr/>
                <p:nvPr/>
              </p:nvSpPr>
              <p:spPr>
                <a:xfrm>
                  <a:off x="3761863" y="2151641"/>
                  <a:ext cx="76555" cy="753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Овал 92">
                  <a:extLst/>
                </p:cNvPr>
                <p:cNvSpPr/>
                <p:nvPr/>
              </p:nvSpPr>
              <p:spPr>
                <a:xfrm>
                  <a:off x="4981861" y="1610048"/>
                  <a:ext cx="76556" cy="7537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4" name="Прямая соединительная линия 259">
                  <a:extLst/>
                </p:cNvPr>
                <p:cNvCxnSpPr>
                  <a:cxnSpLocks/>
                  <a:stCxn id="85" idx="0"/>
                  <a:endCxn id="86" idx="0"/>
                </p:cNvCxnSpPr>
                <p:nvPr/>
              </p:nvCxnSpPr>
              <p:spPr>
                <a:xfrm rot="5400000" flipH="1" flipV="1">
                  <a:off x="1545502" y="2208108"/>
                  <a:ext cx="191232" cy="645019"/>
                </a:xfrm>
                <a:prstGeom prst="curvedConnector3">
                  <a:avLst>
                    <a:gd name="adj1" fmla="val 220214"/>
                  </a:avLst>
                </a:prstGeom>
                <a:ln w="12700">
                  <a:solidFill>
                    <a:srgbClr val="6AA8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268">
                  <a:extLst/>
                </p:cNvPr>
                <p:cNvCxnSpPr>
                  <a:cxnSpLocks/>
                  <a:stCxn id="86" idx="0"/>
                  <a:endCxn id="87" idx="0"/>
                </p:cNvCxnSpPr>
                <p:nvPr/>
              </p:nvCxnSpPr>
              <p:spPr>
                <a:xfrm rot="5400000" flipH="1" flipV="1">
                  <a:off x="2336912" y="1588287"/>
                  <a:ext cx="471800" cy="1221627"/>
                </a:xfrm>
                <a:prstGeom prst="curvedConnector3">
                  <a:avLst>
                    <a:gd name="adj1" fmla="val 148358"/>
                  </a:avLst>
                </a:prstGeom>
                <a:ln w="12700">
                  <a:solidFill>
                    <a:srgbClr val="6AA8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271">
                  <a:extLst/>
                </p:cNvPr>
                <p:cNvCxnSpPr>
                  <a:cxnSpLocks/>
                  <a:stCxn id="86" idx="0"/>
                  <a:endCxn id="91" idx="2"/>
                </p:cNvCxnSpPr>
                <p:nvPr/>
              </p:nvCxnSpPr>
              <p:spPr>
                <a:xfrm rot="5400000" flipH="1" flipV="1">
                  <a:off x="2147588" y="2076558"/>
                  <a:ext cx="174483" cy="542402"/>
                </a:xfrm>
                <a:prstGeom prst="curvedConnector2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276">
                  <a:extLst/>
                </p:cNvPr>
                <p:cNvCxnSpPr>
                  <a:cxnSpLocks/>
                  <a:stCxn id="87" idx="0"/>
                  <a:endCxn id="89" idx="0"/>
                </p:cNvCxnSpPr>
                <p:nvPr/>
              </p:nvCxnSpPr>
              <p:spPr>
                <a:xfrm rot="16200000" flipH="1">
                  <a:off x="3790020" y="1356806"/>
                  <a:ext cx="15354" cy="1228143"/>
                </a:xfrm>
                <a:prstGeom prst="curvedConnector3">
                  <a:avLst>
                    <a:gd name="adj1" fmla="val -1450508"/>
                  </a:avLst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286">
                  <a:extLst/>
                </p:cNvPr>
                <p:cNvCxnSpPr>
                  <a:cxnSpLocks/>
                  <a:stCxn id="106" idx="0"/>
                  <a:endCxn id="85" idx="0"/>
                </p:cNvCxnSpPr>
                <p:nvPr/>
              </p:nvCxnSpPr>
              <p:spPr>
                <a:xfrm rot="5400000" flipH="1" flipV="1">
                  <a:off x="781606" y="2554051"/>
                  <a:ext cx="464822" cy="609185"/>
                </a:xfrm>
                <a:prstGeom prst="curvedConnector3">
                  <a:avLst>
                    <a:gd name="adj1" fmla="val 149178"/>
                  </a:avLst>
                </a:prstGeom>
                <a:ln w="12700">
                  <a:solidFill>
                    <a:srgbClr val="6AA8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987" name="TextBox 76"/>
              <p:cNvSpPr txBox="1">
                <a:spLocks noChangeArrowheads="1"/>
              </p:cNvSpPr>
              <p:nvPr/>
            </p:nvSpPr>
            <p:spPr bwMode="auto">
              <a:xfrm rot="-5400000">
                <a:off x="11287688" y="4682328"/>
                <a:ext cx="620390" cy="284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HSE Sans"/>
                  </a:rPr>
                  <a:t>2</a:t>
                </a:r>
                <a:r>
                  <a:rPr lang="ru-RU" sz="1200" b="1">
                    <a:solidFill>
                      <a:srgbClr val="000000"/>
                    </a:solidFill>
                    <a:latin typeface="HSE Sans"/>
                  </a:rPr>
                  <a:t>3</a:t>
                </a:r>
                <a:r>
                  <a:rPr lang="en-US" sz="1200" b="1">
                    <a:solidFill>
                      <a:srgbClr val="000000"/>
                    </a:solidFill>
                    <a:latin typeface="HSE Sans"/>
                  </a:rPr>
                  <a:t> / 2</a:t>
                </a:r>
                <a:r>
                  <a:rPr lang="ru-RU" sz="1200" b="1">
                    <a:solidFill>
                      <a:srgbClr val="000000"/>
                    </a:solidFill>
                    <a:latin typeface="HSE Sans"/>
                  </a:rPr>
                  <a:t>4</a:t>
                </a:r>
              </a:p>
            </p:txBody>
          </p:sp>
          <p:sp>
            <p:nvSpPr>
              <p:cNvPr id="126988" name="TextBox 77"/>
              <p:cNvSpPr txBox="1">
                <a:spLocks noChangeArrowheads="1"/>
              </p:cNvSpPr>
              <p:nvPr/>
            </p:nvSpPr>
            <p:spPr bwMode="auto">
              <a:xfrm>
                <a:off x="11382388" y="4133682"/>
                <a:ext cx="439422" cy="230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100" b="1">
                    <a:solidFill>
                      <a:srgbClr val="FFFFFF"/>
                    </a:solidFill>
                    <a:latin typeface="HSE Sans"/>
                  </a:rPr>
                  <a:t>153</a:t>
                </a:r>
              </a:p>
            </p:txBody>
          </p:sp>
          <p:cxnSp>
            <p:nvCxnSpPr>
              <p:cNvPr id="79" name="Прямая соединительная линия 283">
                <a:extLst/>
              </p:cNvPr>
              <p:cNvCxnSpPr>
                <a:cxnSpLocks/>
                <a:stCxn id="89" idx="0"/>
                <a:endCxn id="74" idx="0"/>
              </p:cNvCxnSpPr>
              <p:nvPr/>
            </p:nvCxnSpPr>
            <p:spPr>
              <a:xfrm rot="16200000" flipH="1">
                <a:off x="11000884" y="2211876"/>
                <a:ext cx="11167" cy="1133670"/>
              </a:xfrm>
              <a:prstGeom prst="curvedConnector3">
                <a:avLst>
                  <a:gd name="adj1" fmla="val -6027311"/>
                </a:avLst>
              </a:prstGeom>
              <a:ln w="12700">
                <a:solidFill>
                  <a:srgbClr val="6AA8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990" name="TextBox 79"/>
              <p:cNvSpPr txBox="1">
                <a:spLocks noChangeArrowheads="1"/>
              </p:cNvSpPr>
              <p:nvPr/>
            </p:nvSpPr>
            <p:spPr bwMode="auto">
              <a:xfrm>
                <a:off x="11316529" y="2863318"/>
                <a:ext cx="522934" cy="202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>
                    <a:solidFill>
                      <a:srgbClr val="6AA84F"/>
                    </a:solidFill>
                    <a:latin typeface="HSE Sans"/>
                  </a:rPr>
                  <a:t>+3%</a:t>
                </a:r>
              </a:p>
            </p:txBody>
          </p:sp>
        </p:grpSp>
        <p:sp>
          <p:nvSpPr>
            <p:cNvPr id="74" name="Равнобедренный треугольник 73">
              <a:extLst/>
            </p:cNvPr>
            <p:cNvSpPr/>
            <p:nvPr/>
          </p:nvSpPr>
          <p:spPr>
            <a:xfrm>
              <a:off x="11535839" y="2784295"/>
              <a:ext cx="74926" cy="75376"/>
            </a:xfrm>
            <a:prstGeom prst="triangle">
              <a:avLst/>
            </a:prstGeom>
            <a:solidFill>
              <a:srgbClr val="6AA84F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8003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4746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Типы проектов</a:t>
            </a:r>
          </a:p>
        </p:txBody>
      </p:sp>
      <p:pic>
        <p:nvPicPr>
          <p:cNvPr id="12800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>
            <a:extLst/>
          </p:cNvPr>
          <p:cNvGraphicFramePr>
            <a:graphicFrameLocks/>
          </p:cNvGraphicFramePr>
          <p:nvPr/>
        </p:nvGraphicFramePr>
        <p:xfrm>
          <a:off x="1710926" y="1245408"/>
          <a:ext cx="8770147" cy="54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/>
          </p:cNvPr>
          <p:cNvSpPr/>
          <p:nvPr/>
        </p:nvSpPr>
        <p:spPr>
          <a:xfrm rot="16200000">
            <a:off x="243682" y="4647406"/>
            <a:ext cx="1016000" cy="2651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4" name="Прямоугольник 53">
            <a:extLst/>
          </p:cNvPr>
          <p:cNvSpPr/>
          <p:nvPr/>
        </p:nvSpPr>
        <p:spPr>
          <a:xfrm rot="5400000">
            <a:off x="225425" y="2603501"/>
            <a:ext cx="1055687" cy="265112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008" name="TextBox 118"/>
          <p:cNvSpPr txBox="1">
            <a:spLocks noChangeArrowheads="1"/>
          </p:cNvSpPr>
          <p:nvPr/>
        </p:nvSpPr>
        <p:spPr bwMode="auto">
          <a:xfrm>
            <a:off x="1090613" y="2201863"/>
            <a:ext cx="927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E2D69"/>
                </a:solidFill>
                <a:latin typeface="HSE Sans"/>
              </a:rPr>
              <a:t>88</a:t>
            </a:r>
            <a:r>
              <a:rPr lang="en-US" sz="2800" b="1">
                <a:solidFill>
                  <a:srgbClr val="0E2D69"/>
                </a:solidFill>
                <a:latin typeface="HSE Sans"/>
              </a:rPr>
              <a:t>%</a:t>
            </a:r>
            <a:endParaRPr lang="ru-RU" sz="2800" b="1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8009" name="TextBox 136"/>
          <p:cNvSpPr txBox="1">
            <a:spLocks noChangeArrowheads="1"/>
          </p:cNvSpPr>
          <p:nvPr/>
        </p:nvSpPr>
        <p:spPr bwMode="auto">
          <a:xfrm>
            <a:off x="1111250" y="2740025"/>
            <a:ext cx="2097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E2D69"/>
                </a:solidFill>
                <a:latin typeface="HSE Sans"/>
              </a:rPr>
              <a:t>304 проекта успешно запустились</a:t>
            </a:r>
          </a:p>
        </p:txBody>
      </p:sp>
      <p:sp>
        <p:nvSpPr>
          <p:cNvPr id="128010" name="TextBox 137"/>
          <p:cNvSpPr txBox="1">
            <a:spLocks noChangeArrowheads="1"/>
          </p:cNvSpPr>
          <p:nvPr/>
        </p:nvSpPr>
        <p:spPr bwMode="auto">
          <a:xfrm>
            <a:off x="1098550" y="4233863"/>
            <a:ext cx="90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E2D69"/>
                </a:solidFill>
                <a:latin typeface="HSE Sans"/>
              </a:rPr>
              <a:t>12</a:t>
            </a:r>
            <a:r>
              <a:rPr lang="en-US" sz="2800" b="1">
                <a:solidFill>
                  <a:srgbClr val="0E2D69"/>
                </a:solidFill>
                <a:latin typeface="HSE Sans"/>
              </a:rPr>
              <a:t>%</a:t>
            </a:r>
            <a:endParaRPr lang="ru-RU" sz="2800" b="1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8011" name="TextBox 138"/>
          <p:cNvSpPr txBox="1">
            <a:spLocks noChangeArrowheads="1"/>
          </p:cNvSpPr>
          <p:nvPr/>
        </p:nvSpPr>
        <p:spPr bwMode="auto">
          <a:xfrm>
            <a:off x="1111250" y="4765675"/>
            <a:ext cx="20970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E2D69"/>
                </a:solidFill>
                <a:latin typeface="HSE Sans"/>
              </a:rPr>
              <a:t>42 проекта не смогли набрать команду</a:t>
            </a:r>
          </a:p>
        </p:txBody>
      </p:sp>
      <p:sp>
        <p:nvSpPr>
          <p:cNvPr id="140" name="Прямоугольник 139">
            <a:extLst/>
          </p:cNvPr>
          <p:cNvSpPr/>
          <p:nvPr/>
        </p:nvSpPr>
        <p:spPr>
          <a:xfrm rot="5400000">
            <a:off x="8885237" y="2746376"/>
            <a:ext cx="1185863" cy="265112"/>
          </a:xfrm>
          <a:prstGeom prst="rect">
            <a:avLst/>
          </a:prstGeom>
          <a:solidFill>
            <a:srgbClr val="E7B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013" name="TextBox 140"/>
          <p:cNvSpPr txBox="1">
            <a:spLocks noChangeArrowheads="1"/>
          </p:cNvSpPr>
          <p:nvPr/>
        </p:nvSpPr>
        <p:spPr bwMode="auto">
          <a:xfrm>
            <a:off x="9720263" y="2201863"/>
            <a:ext cx="908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E2D69"/>
                </a:solidFill>
                <a:latin typeface="HSE Sans"/>
              </a:rPr>
              <a:t>35</a:t>
            </a:r>
            <a:r>
              <a:rPr lang="en-US" sz="2800" b="1">
                <a:solidFill>
                  <a:srgbClr val="0E2D69"/>
                </a:solidFill>
                <a:latin typeface="HSE Sans"/>
              </a:rPr>
              <a:t>%</a:t>
            </a:r>
            <a:endParaRPr lang="ru-RU" sz="2800" b="1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8014" name="TextBox 141"/>
          <p:cNvSpPr txBox="1">
            <a:spLocks noChangeArrowheads="1"/>
          </p:cNvSpPr>
          <p:nvPr/>
        </p:nvSpPr>
        <p:spPr bwMode="auto">
          <a:xfrm>
            <a:off x="9731375" y="2733675"/>
            <a:ext cx="20986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E2D69"/>
                </a:solidFill>
                <a:latin typeface="HSE Sans"/>
              </a:rPr>
              <a:t>105 проектов стремятся к защите результатов</a:t>
            </a:r>
          </a:p>
        </p:txBody>
      </p:sp>
      <p:sp>
        <p:nvSpPr>
          <p:cNvPr id="143" name="Прямоугольник 142">
            <a:extLst/>
          </p:cNvPr>
          <p:cNvSpPr/>
          <p:nvPr/>
        </p:nvSpPr>
        <p:spPr>
          <a:xfrm rot="5400000">
            <a:off x="8867776" y="4805362"/>
            <a:ext cx="1231900" cy="276225"/>
          </a:xfrm>
          <a:prstGeom prst="rect">
            <a:avLst/>
          </a:prstGeom>
          <a:solidFill>
            <a:srgbClr val="A5B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016" name="TextBox 143"/>
          <p:cNvSpPr txBox="1">
            <a:spLocks noChangeArrowheads="1"/>
          </p:cNvSpPr>
          <p:nvPr/>
        </p:nvSpPr>
        <p:spPr bwMode="auto">
          <a:xfrm>
            <a:off x="9726613" y="4289425"/>
            <a:ext cx="919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E2D69"/>
                </a:solidFill>
                <a:latin typeface="HSE Sans"/>
              </a:rPr>
              <a:t>65</a:t>
            </a:r>
            <a:r>
              <a:rPr lang="en-US" sz="2800" b="1">
                <a:solidFill>
                  <a:srgbClr val="0E2D69"/>
                </a:solidFill>
                <a:latin typeface="HSE Sans"/>
              </a:rPr>
              <a:t>%</a:t>
            </a:r>
            <a:endParaRPr lang="ru-RU" sz="2800" b="1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8017" name="TextBox 144"/>
          <p:cNvSpPr txBox="1">
            <a:spLocks noChangeArrowheads="1"/>
          </p:cNvSpPr>
          <p:nvPr/>
        </p:nvSpPr>
        <p:spPr bwMode="auto">
          <a:xfrm>
            <a:off x="9742488" y="4821238"/>
            <a:ext cx="20986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E2D69"/>
                </a:solidFill>
                <a:latin typeface="HSE Sans"/>
              </a:rPr>
              <a:t>199 проектов завершили свой жизненный цикл</a:t>
            </a:r>
          </a:p>
        </p:txBody>
      </p:sp>
      <p:sp>
        <p:nvSpPr>
          <p:cNvPr id="128018" name="TextBox 150"/>
          <p:cNvSpPr txBox="1">
            <a:spLocks noChangeArrowheads="1"/>
          </p:cNvSpPr>
          <p:nvPr/>
        </p:nvSpPr>
        <p:spPr bwMode="auto">
          <a:xfrm>
            <a:off x="5659438" y="4076700"/>
            <a:ext cx="915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E2D69"/>
                </a:solidFill>
                <a:latin typeface="HSE Sans"/>
              </a:rPr>
              <a:t>83</a:t>
            </a:r>
            <a:r>
              <a:rPr lang="en-US" sz="2800" b="1">
                <a:solidFill>
                  <a:srgbClr val="0E2D69"/>
                </a:solidFill>
                <a:latin typeface="HSE Sans"/>
              </a:rPr>
              <a:t>%</a:t>
            </a:r>
            <a:endParaRPr lang="ru-RU" sz="2800" b="1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8019" name="TextBox 151"/>
          <p:cNvSpPr txBox="1">
            <a:spLocks noChangeArrowheads="1"/>
          </p:cNvSpPr>
          <p:nvPr/>
        </p:nvSpPr>
        <p:spPr bwMode="auto">
          <a:xfrm>
            <a:off x="5641975" y="4606925"/>
            <a:ext cx="2097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E2D69"/>
                </a:solidFill>
                <a:latin typeface="HSE Sans"/>
              </a:rPr>
              <a:t>165 проектов успешно прошли защиту</a:t>
            </a:r>
          </a:p>
        </p:txBody>
      </p:sp>
      <p:sp>
        <p:nvSpPr>
          <p:cNvPr id="128020" name="TextBox 152"/>
          <p:cNvSpPr txBox="1">
            <a:spLocks noChangeArrowheads="1"/>
          </p:cNvSpPr>
          <p:nvPr/>
        </p:nvSpPr>
        <p:spPr bwMode="auto">
          <a:xfrm>
            <a:off x="5618163" y="2570163"/>
            <a:ext cx="900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E2D69"/>
                </a:solidFill>
                <a:latin typeface="HSE Sans"/>
              </a:rPr>
              <a:t>17</a:t>
            </a:r>
            <a:r>
              <a:rPr lang="en-US" sz="2800" b="1">
                <a:solidFill>
                  <a:srgbClr val="0E2D69"/>
                </a:solidFill>
                <a:latin typeface="HSE Sans"/>
              </a:rPr>
              <a:t>%</a:t>
            </a:r>
            <a:endParaRPr lang="ru-RU" sz="2800" b="1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8021" name="TextBox 153"/>
          <p:cNvSpPr txBox="1">
            <a:spLocks noChangeArrowheads="1"/>
          </p:cNvSpPr>
          <p:nvPr/>
        </p:nvSpPr>
        <p:spPr bwMode="auto">
          <a:xfrm>
            <a:off x="5640388" y="3101975"/>
            <a:ext cx="20986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E2D69"/>
                </a:solidFill>
                <a:latin typeface="HSE Sans"/>
              </a:rPr>
              <a:t>34 проекта закрыты </a:t>
            </a:r>
            <a:r>
              <a:rPr lang="en-US" sz="1400">
                <a:solidFill>
                  <a:srgbClr val="0E2D69"/>
                </a:solidFill>
                <a:latin typeface="HSE Sans"/>
              </a:rPr>
              <a:t/>
            </a:r>
            <a:br>
              <a:rPr lang="en-US" sz="1400">
                <a:solidFill>
                  <a:srgbClr val="0E2D69"/>
                </a:solidFill>
                <a:latin typeface="HSE Sans"/>
              </a:rPr>
            </a:br>
            <a:r>
              <a:rPr lang="ru-RU" sz="1400">
                <a:solidFill>
                  <a:srgbClr val="0E2D69"/>
                </a:solidFill>
                <a:latin typeface="HSE Sans"/>
              </a:rPr>
              <a:t>в рамках жизненного цикла</a:t>
            </a:r>
          </a:p>
        </p:txBody>
      </p:sp>
      <p:sp>
        <p:nvSpPr>
          <p:cNvPr id="155" name="Прямоугольник 154">
            <a:extLst/>
          </p:cNvPr>
          <p:cNvSpPr/>
          <p:nvPr/>
        </p:nvSpPr>
        <p:spPr>
          <a:xfrm rot="5400000">
            <a:off x="4761707" y="3101181"/>
            <a:ext cx="1219200" cy="261937"/>
          </a:xfrm>
          <a:prstGeom prst="rect">
            <a:avLst/>
          </a:prstGeom>
          <a:solidFill>
            <a:srgbClr val="FA71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6" name="Прямоугольник 155">
            <a:extLst/>
          </p:cNvPr>
          <p:cNvSpPr/>
          <p:nvPr/>
        </p:nvSpPr>
        <p:spPr>
          <a:xfrm rot="5400000">
            <a:off x="4883151" y="4503737"/>
            <a:ext cx="989012" cy="265113"/>
          </a:xfrm>
          <a:prstGeom prst="rect">
            <a:avLst/>
          </a:prstGeom>
          <a:solidFill>
            <a:srgbClr val="9C85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/>
          </p:cNvPr>
          <p:cNvGraphicFramePr>
            <a:graphicFrameLocks/>
          </p:cNvGraphicFramePr>
          <p:nvPr/>
        </p:nvGraphicFramePr>
        <p:xfrm>
          <a:off x="2079735" y="2125614"/>
          <a:ext cx="7477092" cy="423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9028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4746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Типы проектов</a:t>
            </a:r>
          </a:p>
        </p:txBody>
      </p:sp>
      <p:pic>
        <p:nvPicPr>
          <p:cNvPr id="12902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TextBox 5"/>
          <p:cNvSpPr txBox="1">
            <a:spLocks noChangeArrowheads="1"/>
          </p:cNvSpPr>
          <p:nvPr/>
        </p:nvSpPr>
        <p:spPr bwMode="auto">
          <a:xfrm>
            <a:off x="2189163" y="2139950"/>
            <a:ext cx="722312" cy="277813"/>
          </a:xfrm>
          <a:prstGeom prst="rect">
            <a:avLst/>
          </a:prstGeom>
          <a:solidFill>
            <a:srgbClr val="D092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HSE Sans"/>
              </a:rPr>
              <a:t>10</a:t>
            </a:r>
            <a:r>
              <a:rPr lang="en-US" sz="1200" b="1">
                <a:solidFill>
                  <a:srgbClr val="FFFFFF"/>
                </a:solidFill>
                <a:latin typeface="HSE Sans"/>
              </a:rPr>
              <a:t>%</a:t>
            </a:r>
            <a:endParaRPr lang="ru-RU" sz="1200" b="1">
              <a:solidFill>
                <a:srgbClr val="FFFFFF"/>
              </a:solidFill>
              <a:latin typeface="HSE Sans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8580438" y="5803900"/>
            <a:ext cx="2316162" cy="2571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032" name="TextBox 8"/>
          <p:cNvSpPr txBox="1">
            <a:spLocks noChangeArrowheads="1"/>
          </p:cNvSpPr>
          <p:nvPr/>
        </p:nvSpPr>
        <p:spPr bwMode="auto">
          <a:xfrm>
            <a:off x="8580438" y="580072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Montserrat"/>
              </a:rPr>
              <a:t>50</a:t>
            </a:r>
            <a:r>
              <a:rPr lang="en-US" sz="1200" b="1">
                <a:solidFill>
                  <a:srgbClr val="FFFFFF"/>
                </a:solidFill>
                <a:latin typeface="Montserrat"/>
              </a:rPr>
              <a:t>%</a:t>
            </a:r>
            <a:endParaRPr lang="ru-RU" sz="1200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9033" name="TextBox 9"/>
          <p:cNvSpPr txBox="1">
            <a:spLocks noChangeArrowheads="1"/>
          </p:cNvSpPr>
          <p:nvPr/>
        </p:nvSpPr>
        <p:spPr bwMode="auto">
          <a:xfrm>
            <a:off x="10842625" y="5800725"/>
            <a:ext cx="573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AA84F"/>
                </a:solidFill>
                <a:latin typeface="Montserrat"/>
              </a:rPr>
              <a:t>+3%</a:t>
            </a:r>
          </a:p>
        </p:txBody>
      </p:sp>
      <p:sp>
        <p:nvSpPr>
          <p:cNvPr id="129034" name="TextBox 10"/>
          <p:cNvSpPr txBox="1">
            <a:spLocks noChangeArrowheads="1"/>
          </p:cNvSpPr>
          <p:nvPr/>
        </p:nvSpPr>
        <p:spPr bwMode="auto">
          <a:xfrm>
            <a:off x="7827963" y="5797550"/>
            <a:ext cx="774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HSE Sans"/>
              </a:rPr>
              <a:t>23 / 24</a:t>
            </a:r>
          </a:p>
        </p:txBody>
      </p:sp>
      <p:sp>
        <p:nvSpPr>
          <p:cNvPr id="14" name="Стрелка: вниз 13">
            <a:extLst/>
          </p:cNvPr>
          <p:cNvSpPr/>
          <p:nvPr/>
        </p:nvSpPr>
        <p:spPr>
          <a:xfrm rot="10800000">
            <a:off x="11312525" y="5803900"/>
            <a:ext cx="133350" cy="244475"/>
          </a:xfrm>
          <a:prstGeom prst="downArrow">
            <a:avLst/>
          </a:prstGeom>
          <a:solidFill>
            <a:srgbClr val="6AA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1131888" y="5762625"/>
            <a:ext cx="979487" cy="2571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037" name="TextBox 15"/>
          <p:cNvSpPr txBox="1">
            <a:spLocks noChangeArrowheads="1"/>
          </p:cNvSpPr>
          <p:nvPr/>
        </p:nvSpPr>
        <p:spPr bwMode="auto">
          <a:xfrm>
            <a:off x="1131888" y="5759450"/>
            <a:ext cx="533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HSE Sans"/>
              </a:rPr>
              <a:t>2</a:t>
            </a:r>
            <a:r>
              <a:rPr lang="ru-RU" sz="1200" b="1">
                <a:solidFill>
                  <a:srgbClr val="FFFFFF"/>
                </a:solidFill>
                <a:latin typeface="HSE Sans"/>
              </a:rPr>
              <a:t>0</a:t>
            </a:r>
            <a:r>
              <a:rPr lang="en-US" sz="1200" b="1">
                <a:solidFill>
                  <a:srgbClr val="FFFFFF"/>
                </a:solidFill>
                <a:latin typeface="HSE Sans"/>
              </a:rPr>
              <a:t>%</a:t>
            </a:r>
            <a:endParaRPr lang="ru-RU" sz="1200" b="1">
              <a:solidFill>
                <a:srgbClr val="FFFFFF"/>
              </a:solidFill>
              <a:latin typeface="HSE Sans"/>
            </a:endParaRPr>
          </a:p>
        </p:txBody>
      </p:sp>
      <p:sp>
        <p:nvSpPr>
          <p:cNvPr id="129038" name="TextBox 16"/>
          <p:cNvSpPr txBox="1">
            <a:spLocks noChangeArrowheads="1"/>
          </p:cNvSpPr>
          <p:nvPr/>
        </p:nvSpPr>
        <p:spPr bwMode="auto">
          <a:xfrm>
            <a:off x="347663" y="5756275"/>
            <a:ext cx="8112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HSE Sans"/>
              </a:rPr>
              <a:t>23 / 24</a:t>
            </a:r>
          </a:p>
        </p:txBody>
      </p:sp>
      <p:grpSp>
        <p:nvGrpSpPr>
          <p:cNvPr id="129039" name="Группа 17"/>
          <p:cNvGrpSpPr>
            <a:grpSpLocks/>
          </p:cNvGrpSpPr>
          <p:nvPr/>
        </p:nvGrpSpPr>
        <p:grpSpPr bwMode="auto">
          <a:xfrm>
            <a:off x="1427163" y="1349375"/>
            <a:ext cx="2563812" cy="1176338"/>
            <a:chOff x="-155947" y="994020"/>
            <a:chExt cx="2564620" cy="1176082"/>
          </a:xfrm>
        </p:grpSpPr>
        <p:sp>
          <p:nvSpPr>
            <p:cNvPr id="129156" name="TextBox 18"/>
            <p:cNvSpPr txBox="1">
              <a:spLocks noChangeArrowheads="1"/>
            </p:cNvSpPr>
            <p:nvPr/>
          </p:nvSpPr>
          <p:spPr bwMode="auto">
            <a:xfrm>
              <a:off x="-97141" y="994020"/>
              <a:ext cx="2505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rgbClr val="000000"/>
                  </a:solidFill>
                  <a:latin typeface="HSE Sans"/>
                </a:rPr>
                <a:t>УЧЕБНО-МЕТОДИЧЕСКИЙ</a:t>
              </a:r>
            </a:p>
          </p:txBody>
        </p:sp>
        <p:cxnSp>
          <p:nvCxnSpPr>
            <p:cNvPr id="20" name="Прямая соединительная линия 19">
              <a:extLst/>
            </p:cNvPr>
            <p:cNvCxnSpPr>
              <a:cxnSpLocks/>
            </p:cNvCxnSpPr>
            <p:nvPr/>
          </p:nvCxnSpPr>
          <p:spPr>
            <a:xfrm>
              <a:off x="595177" y="2170102"/>
              <a:ext cx="1738861" cy="0"/>
            </a:xfrm>
            <a:prstGeom prst="line">
              <a:avLst/>
            </a:prstGeom>
            <a:ln w="12700">
              <a:solidFill>
                <a:srgbClr val="17171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158" name="TextBox 20"/>
            <p:cNvSpPr txBox="1">
              <a:spLocks noChangeArrowheads="1"/>
            </p:cNvSpPr>
            <p:nvPr/>
          </p:nvSpPr>
          <p:spPr bwMode="auto">
            <a:xfrm>
              <a:off x="-155947" y="1430865"/>
              <a:ext cx="7742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rgbClr val="A6A6A6"/>
                  </a:solidFill>
                  <a:latin typeface="HSE Sans"/>
                </a:rPr>
                <a:t>22 / 23</a:t>
              </a:r>
            </a:p>
          </p:txBody>
        </p:sp>
        <p:sp>
          <p:nvSpPr>
            <p:cNvPr id="22" name="Прямоугольник 21">
              <a:extLst/>
            </p:cNvPr>
            <p:cNvSpPr/>
            <p:nvPr/>
          </p:nvSpPr>
          <p:spPr>
            <a:xfrm>
              <a:off x="607881" y="1436837"/>
              <a:ext cx="428760" cy="257119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160" name="TextBox 22"/>
            <p:cNvSpPr txBox="1">
              <a:spLocks noChangeArrowheads="1"/>
            </p:cNvSpPr>
            <p:nvPr/>
          </p:nvSpPr>
          <p:spPr bwMode="auto">
            <a:xfrm>
              <a:off x="619324" y="1423443"/>
              <a:ext cx="533800" cy="276999"/>
            </a:xfrm>
            <a:prstGeom prst="rect">
              <a:avLst/>
            </a:prstGeom>
            <a:solidFill>
              <a:srgbClr val="DDB1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SE Sans"/>
                </a:rPr>
                <a:t>7%</a:t>
              </a:r>
              <a:endParaRPr lang="ru-RU" sz="1200" b="1">
                <a:solidFill>
                  <a:srgbClr val="FFFFFF"/>
                </a:solidFill>
                <a:latin typeface="HSE Sans"/>
              </a:endParaRPr>
            </a:p>
          </p:txBody>
        </p:sp>
        <p:cxnSp>
          <p:nvCxnSpPr>
            <p:cNvPr id="24" name="Прямая соединительная линия 23">
              <a:extLst/>
            </p:cNvPr>
            <p:cNvCxnSpPr>
              <a:cxnSpLocks/>
            </p:cNvCxnSpPr>
            <p:nvPr/>
          </p:nvCxnSpPr>
          <p:spPr>
            <a:xfrm>
              <a:off x="609469" y="1352717"/>
              <a:ext cx="0" cy="817385"/>
            </a:xfrm>
            <a:prstGeom prst="line">
              <a:avLst/>
            </a:prstGeom>
            <a:ln w="12700">
              <a:solidFill>
                <a:srgbClr val="17171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9040" name="TextBox 24"/>
          <p:cNvSpPr txBox="1">
            <a:spLocks noChangeArrowheads="1"/>
          </p:cNvSpPr>
          <p:nvPr/>
        </p:nvSpPr>
        <p:spPr bwMode="auto">
          <a:xfrm>
            <a:off x="5337175" y="4992688"/>
            <a:ext cx="1012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  <a:latin typeface="HSE Sans"/>
              </a:rPr>
              <a:t>50</a:t>
            </a:r>
            <a:r>
              <a:rPr lang="en-US" sz="1600" b="1">
                <a:solidFill>
                  <a:srgbClr val="FFFFFF"/>
                </a:solidFill>
                <a:latin typeface="HSE Sans"/>
              </a:rPr>
              <a:t>%</a:t>
            </a:r>
            <a:endParaRPr lang="ru-RU" sz="1600" b="1">
              <a:solidFill>
                <a:srgbClr val="FFFFFF"/>
              </a:solidFill>
              <a:latin typeface="HSE Sans"/>
            </a:endParaRPr>
          </a:p>
        </p:txBody>
      </p:sp>
      <p:grpSp>
        <p:nvGrpSpPr>
          <p:cNvPr id="129041" name="Группа 25"/>
          <p:cNvGrpSpPr>
            <a:grpSpLocks/>
          </p:cNvGrpSpPr>
          <p:nvPr/>
        </p:nvGrpSpPr>
        <p:grpSpPr bwMode="auto">
          <a:xfrm>
            <a:off x="7748588" y="3830638"/>
            <a:ext cx="3883025" cy="2322512"/>
            <a:chOff x="7748297" y="3830593"/>
            <a:chExt cx="3883862" cy="2322306"/>
          </a:xfrm>
        </p:grpSpPr>
        <p:grpSp>
          <p:nvGrpSpPr>
            <p:cNvPr id="129132" name="Группа 26"/>
            <p:cNvGrpSpPr>
              <a:grpSpLocks/>
            </p:cNvGrpSpPr>
            <p:nvPr/>
          </p:nvGrpSpPr>
          <p:grpSpPr bwMode="auto">
            <a:xfrm>
              <a:off x="7748297" y="3830593"/>
              <a:ext cx="3883862" cy="2322306"/>
              <a:chOff x="-221090" y="1057685"/>
              <a:chExt cx="3883862" cy="2322306"/>
            </a:xfrm>
          </p:grpSpPr>
          <p:sp>
            <p:nvSpPr>
              <p:cNvPr id="129134" name="TextBox 28"/>
              <p:cNvSpPr txBox="1">
                <a:spLocks noChangeArrowheads="1"/>
              </p:cNvSpPr>
              <p:nvPr/>
            </p:nvSpPr>
            <p:spPr bwMode="auto">
              <a:xfrm>
                <a:off x="1202530" y="1057685"/>
                <a:ext cx="183896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Montserrat"/>
                  </a:rPr>
                  <a:t>ПРОГРАММНЫЙ</a:t>
                </a:r>
              </a:p>
            </p:txBody>
          </p:sp>
          <p:cxnSp>
            <p:nvCxnSpPr>
              <p:cNvPr id="30" name="Прямая соединительная линия 29">
                <a:extLst/>
              </p:cNvPr>
              <p:cNvCxnSpPr>
                <a:cxnSpLocks/>
              </p:cNvCxnSpPr>
              <p:nvPr/>
            </p:nvCxnSpPr>
            <p:spPr>
              <a:xfrm>
                <a:off x="614115" y="3379991"/>
                <a:ext cx="3048657" cy="0"/>
              </a:xfrm>
              <a:prstGeom prst="line">
                <a:avLst/>
              </a:prstGeom>
              <a:ln w="12700">
                <a:solidFill>
                  <a:srgbClr val="17171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136" name="TextBox 30"/>
              <p:cNvSpPr txBox="1">
                <a:spLocks noChangeArrowheads="1"/>
              </p:cNvSpPr>
              <p:nvPr/>
            </p:nvSpPr>
            <p:spPr bwMode="auto">
              <a:xfrm>
                <a:off x="-178535" y="1517033"/>
                <a:ext cx="75551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18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19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137" name="TextBox 31"/>
              <p:cNvSpPr txBox="1">
                <a:spLocks noChangeArrowheads="1"/>
              </p:cNvSpPr>
              <p:nvPr/>
            </p:nvSpPr>
            <p:spPr bwMode="auto">
              <a:xfrm>
                <a:off x="-178356" y="1841195"/>
                <a:ext cx="76269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19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2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0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33" name="Прямоугольник 32">
                <a:extLst/>
              </p:cNvPr>
              <p:cNvSpPr/>
              <p:nvPr/>
            </p:nvSpPr>
            <p:spPr>
              <a:xfrm>
                <a:off x="609351" y="1503732"/>
                <a:ext cx="679596" cy="257152"/>
              </a:xfrm>
              <a:prstGeom prst="rect">
                <a:avLst/>
              </a:prstGeom>
              <a:solidFill>
                <a:srgbClr val="F3A4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>
                <a:extLst/>
              </p:cNvPr>
              <p:cNvSpPr/>
              <p:nvPr/>
            </p:nvSpPr>
            <p:spPr>
              <a:xfrm>
                <a:off x="614115" y="1814855"/>
                <a:ext cx="2507202" cy="257152"/>
              </a:xfrm>
              <a:prstGeom prst="rect">
                <a:avLst/>
              </a:prstGeom>
              <a:solidFill>
                <a:srgbClr val="F3A4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140" name="TextBox 34"/>
              <p:cNvSpPr txBox="1">
                <a:spLocks noChangeArrowheads="1"/>
              </p:cNvSpPr>
              <p:nvPr/>
            </p:nvSpPr>
            <p:spPr bwMode="auto">
              <a:xfrm>
                <a:off x="606198" y="1497712"/>
                <a:ext cx="5086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26%</a:t>
                </a:r>
              </a:p>
            </p:txBody>
          </p:sp>
          <p:sp>
            <p:nvSpPr>
              <p:cNvPr id="129141" name="TextBox 35"/>
              <p:cNvSpPr txBox="1">
                <a:spLocks noChangeArrowheads="1"/>
              </p:cNvSpPr>
              <p:nvPr/>
            </p:nvSpPr>
            <p:spPr bwMode="auto">
              <a:xfrm>
                <a:off x="611565" y="1797694"/>
                <a:ext cx="5086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57</a:t>
                </a:r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37" name="Прямоугольник 36">
                <a:extLst/>
              </p:cNvPr>
              <p:cNvSpPr/>
              <p:nvPr/>
            </p:nvSpPr>
            <p:spPr>
              <a:xfrm>
                <a:off x="614115" y="2113278"/>
                <a:ext cx="2313486" cy="257152"/>
              </a:xfrm>
              <a:prstGeom prst="rect">
                <a:avLst/>
              </a:prstGeom>
              <a:solidFill>
                <a:srgbClr val="F3A4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рямоугольник 37">
                <a:extLst/>
              </p:cNvPr>
              <p:cNvSpPr/>
              <p:nvPr/>
            </p:nvSpPr>
            <p:spPr>
              <a:xfrm>
                <a:off x="610939" y="2413290"/>
                <a:ext cx="1872065" cy="257152"/>
              </a:xfrm>
              <a:prstGeom prst="rect">
                <a:avLst/>
              </a:prstGeom>
              <a:solidFill>
                <a:srgbClr val="F3A4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144" name="TextBox 38"/>
              <p:cNvSpPr txBox="1">
                <a:spLocks noChangeArrowheads="1"/>
              </p:cNvSpPr>
              <p:nvPr/>
            </p:nvSpPr>
            <p:spPr bwMode="auto">
              <a:xfrm>
                <a:off x="592247" y="2103271"/>
                <a:ext cx="5226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51</a:t>
                </a:r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145" name="TextBox 39"/>
              <p:cNvSpPr txBox="1">
                <a:spLocks noChangeArrowheads="1"/>
              </p:cNvSpPr>
              <p:nvPr/>
            </p:nvSpPr>
            <p:spPr bwMode="auto">
              <a:xfrm>
                <a:off x="600831" y="2400259"/>
                <a:ext cx="51938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45</a:t>
                </a:r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146" name="TextBox 40"/>
              <p:cNvSpPr txBox="1">
                <a:spLocks noChangeArrowheads="1"/>
              </p:cNvSpPr>
              <p:nvPr/>
            </p:nvSpPr>
            <p:spPr bwMode="auto">
              <a:xfrm>
                <a:off x="-201535" y="2105916"/>
                <a:ext cx="7858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20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21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147" name="TextBox 41"/>
              <p:cNvSpPr txBox="1">
                <a:spLocks noChangeArrowheads="1"/>
              </p:cNvSpPr>
              <p:nvPr/>
            </p:nvSpPr>
            <p:spPr bwMode="auto">
              <a:xfrm>
                <a:off x="-221090" y="2413799"/>
                <a:ext cx="80543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21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22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148" name="TextBox 42"/>
              <p:cNvSpPr txBox="1">
                <a:spLocks noChangeArrowheads="1"/>
              </p:cNvSpPr>
              <p:nvPr/>
            </p:nvSpPr>
            <p:spPr bwMode="auto">
              <a:xfrm>
                <a:off x="3080508" y="1791809"/>
                <a:ext cx="56457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A5B592"/>
                    </a:solidFill>
                    <a:latin typeface="Montserrat"/>
                  </a:rPr>
                  <a:t>+31%</a:t>
                </a:r>
              </a:p>
            </p:txBody>
          </p:sp>
          <p:sp>
            <p:nvSpPr>
              <p:cNvPr id="129149" name="TextBox 43"/>
              <p:cNvSpPr txBox="1">
                <a:spLocks noChangeArrowheads="1"/>
              </p:cNvSpPr>
              <p:nvPr/>
            </p:nvSpPr>
            <p:spPr bwMode="auto">
              <a:xfrm>
                <a:off x="2895901" y="2102578"/>
                <a:ext cx="4764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b="1">
                    <a:solidFill>
                      <a:srgbClr val="C00000"/>
                    </a:solidFill>
                    <a:latin typeface="Montserrat"/>
                  </a:rPr>
                  <a:t>-6%</a:t>
                </a:r>
              </a:p>
            </p:txBody>
          </p:sp>
          <p:sp>
            <p:nvSpPr>
              <p:cNvPr id="129150" name="TextBox 44"/>
              <p:cNvSpPr txBox="1">
                <a:spLocks noChangeArrowheads="1"/>
              </p:cNvSpPr>
              <p:nvPr/>
            </p:nvSpPr>
            <p:spPr bwMode="auto">
              <a:xfrm>
                <a:off x="2445977" y="2400259"/>
                <a:ext cx="54240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b="1">
                    <a:solidFill>
                      <a:srgbClr val="C00000"/>
                    </a:solidFill>
                    <a:latin typeface="Montserrat"/>
                  </a:rPr>
                  <a:t>-6%</a:t>
                </a:r>
              </a:p>
            </p:txBody>
          </p:sp>
          <p:sp>
            <p:nvSpPr>
              <p:cNvPr id="46" name="Прямоугольник 45">
                <a:extLst/>
              </p:cNvPr>
              <p:cNvSpPr/>
              <p:nvPr/>
            </p:nvSpPr>
            <p:spPr>
              <a:xfrm>
                <a:off x="607764" y="2703776"/>
                <a:ext cx="2108654" cy="257152"/>
              </a:xfrm>
              <a:prstGeom prst="rect">
                <a:avLst/>
              </a:prstGeom>
              <a:solidFill>
                <a:srgbClr val="F3A447"/>
              </a:solidFill>
              <a:ln>
                <a:solidFill>
                  <a:srgbClr val="F3A4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152" name="TextBox 46"/>
              <p:cNvSpPr txBox="1">
                <a:spLocks noChangeArrowheads="1"/>
              </p:cNvSpPr>
              <p:nvPr/>
            </p:nvSpPr>
            <p:spPr bwMode="auto">
              <a:xfrm>
                <a:off x="607398" y="2700544"/>
                <a:ext cx="533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4</a:t>
                </a:r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7%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153" name="TextBox 47"/>
              <p:cNvSpPr txBox="1">
                <a:spLocks noChangeArrowheads="1"/>
              </p:cNvSpPr>
              <p:nvPr/>
            </p:nvSpPr>
            <p:spPr bwMode="auto">
              <a:xfrm>
                <a:off x="2709003" y="2700543"/>
                <a:ext cx="57419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6AA84F"/>
                    </a:solidFill>
                    <a:latin typeface="Montserrat"/>
                  </a:rPr>
                  <a:t>+</a:t>
                </a:r>
                <a:r>
                  <a:rPr lang="en-US" sz="1200" b="1">
                    <a:solidFill>
                      <a:srgbClr val="6AA84F"/>
                    </a:solidFill>
                    <a:latin typeface="Montserrat"/>
                  </a:rPr>
                  <a:t>2</a:t>
                </a:r>
                <a:r>
                  <a:rPr lang="ru-RU" sz="1200" b="1">
                    <a:solidFill>
                      <a:srgbClr val="6AA84F"/>
                    </a:solidFill>
                    <a:latin typeface="Montserrat"/>
                  </a:rPr>
                  <a:t>%</a:t>
                </a:r>
              </a:p>
            </p:txBody>
          </p:sp>
          <p:sp>
            <p:nvSpPr>
              <p:cNvPr id="129154" name="TextBox 48"/>
              <p:cNvSpPr txBox="1">
                <a:spLocks noChangeArrowheads="1"/>
              </p:cNvSpPr>
              <p:nvPr/>
            </p:nvSpPr>
            <p:spPr bwMode="auto">
              <a:xfrm>
                <a:off x="-216634" y="2697275"/>
                <a:ext cx="80797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22 / 23</a:t>
                </a:r>
              </a:p>
            </p:txBody>
          </p:sp>
          <p:cxnSp>
            <p:nvCxnSpPr>
              <p:cNvPr id="50" name="Прямая соединительная линия 49">
                <a:extLst/>
              </p:cNvPr>
              <p:cNvCxnSpPr>
                <a:cxnSpLocks/>
              </p:cNvCxnSpPr>
              <p:nvPr/>
            </p:nvCxnSpPr>
            <p:spPr>
              <a:xfrm>
                <a:off x="609351" y="1418015"/>
                <a:ext cx="0" cy="1961976"/>
              </a:xfrm>
              <a:prstGeom prst="line">
                <a:avLst/>
              </a:prstGeom>
              <a:ln w="12700">
                <a:solidFill>
                  <a:srgbClr val="17171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Стрелка: вниз 27">
              <a:extLst/>
            </p:cNvPr>
            <p:cNvSpPr/>
            <p:nvPr/>
          </p:nvSpPr>
          <p:spPr>
            <a:xfrm rot="10800000">
              <a:off x="11147867" y="5476684"/>
              <a:ext cx="133379" cy="244453"/>
            </a:xfrm>
            <a:prstGeom prst="downArrow">
              <a:avLst/>
            </a:prstGeom>
            <a:solidFill>
              <a:srgbClr val="6A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9042" name="Группа 50"/>
          <p:cNvGrpSpPr>
            <a:grpSpLocks/>
          </p:cNvGrpSpPr>
          <p:nvPr/>
        </p:nvGrpSpPr>
        <p:grpSpPr bwMode="auto">
          <a:xfrm>
            <a:off x="347663" y="3757613"/>
            <a:ext cx="3389312" cy="2316162"/>
            <a:chOff x="143569" y="3798039"/>
            <a:chExt cx="3388412" cy="2316396"/>
          </a:xfrm>
        </p:grpSpPr>
        <p:grpSp>
          <p:nvGrpSpPr>
            <p:cNvPr id="129108" name="Группа 51"/>
            <p:cNvGrpSpPr>
              <a:grpSpLocks/>
            </p:cNvGrpSpPr>
            <p:nvPr/>
          </p:nvGrpSpPr>
          <p:grpSpPr bwMode="auto">
            <a:xfrm>
              <a:off x="143569" y="3798039"/>
              <a:ext cx="3388412" cy="2316396"/>
              <a:chOff x="-172693" y="981630"/>
              <a:chExt cx="3388412" cy="2316396"/>
            </a:xfrm>
          </p:grpSpPr>
          <p:sp>
            <p:nvSpPr>
              <p:cNvPr id="129110" name="TextBox 54"/>
              <p:cNvSpPr txBox="1">
                <a:spLocks noChangeArrowheads="1"/>
              </p:cNvSpPr>
              <p:nvPr/>
            </p:nvSpPr>
            <p:spPr bwMode="auto">
              <a:xfrm>
                <a:off x="10996" y="981630"/>
                <a:ext cx="320472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Montserrat"/>
                  </a:rPr>
                  <a:t>ПРОГРАММНО-АППАРАТНЫЙ</a:t>
                </a:r>
              </a:p>
            </p:txBody>
          </p:sp>
          <p:cxnSp>
            <p:nvCxnSpPr>
              <p:cNvPr id="56" name="Прямая соединительная линия 55">
                <a:extLst/>
              </p:cNvPr>
              <p:cNvCxnSpPr>
                <a:cxnSpLocks/>
              </p:cNvCxnSpPr>
              <p:nvPr/>
            </p:nvCxnSpPr>
            <p:spPr>
              <a:xfrm>
                <a:off x="614498" y="3298026"/>
                <a:ext cx="2272696" cy="0"/>
              </a:xfrm>
              <a:prstGeom prst="line">
                <a:avLst/>
              </a:prstGeom>
              <a:ln w="12700">
                <a:solidFill>
                  <a:srgbClr val="17171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112" name="TextBox 56"/>
              <p:cNvSpPr txBox="1">
                <a:spLocks noChangeArrowheads="1"/>
              </p:cNvSpPr>
              <p:nvPr/>
            </p:nvSpPr>
            <p:spPr bwMode="auto">
              <a:xfrm>
                <a:off x="-136315" y="1487936"/>
                <a:ext cx="71329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18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19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113" name="TextBox 57"/>
              <p:cNvSpPr txBox="1">
                <a:spLocks noChangeArrowheads="1"/>
              </p:cNvSpPr>
              <p:nvPr/>
            </p:nvSpPr>
            <p:spPr bwMode="auto">
              <a:xfrm>
                <a:off x="-128954" y="1812098"/>
                <a:ext cx="71329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19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2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0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59" name="Прямоугольник 58">
                <a:extLst/>
              </p:cNvPr>
              <p:cNvSpPr/>
              <p:nvPr/>
            </p:nvSpPr>
            <p:spPr>
              <a:xfrm>
                <a:off x="609736" y="1503970"/>
                <a:ext cx="1979087" cy="25720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рямоугольник 59">
                <a:extLst/>
              </p:cNvPr>
              <p:cNvSpPr/>
              <p:nvPr/>
            </p:nvSpPr>
            <p:spPr>
              <a:xfrm>
                <a:off x="614498" y="1815151"/>
                <a:ext cx="641180" cy="25720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116" name="TextBox 60"/>
              <p:cNvSpPr txBox="1">
                <a:spLocks noChangeArrowheads="1"/>
              </p:cNvSpPr>
              <p:nvPr/>
            </p:nvSpPr>
            <p:spPr bwMode="auto">
              <a:xfrm>
                <a:off x="606198" y="1497712"/>
                <a:ext cx="5086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39%</a:t>
                </a:r>
              </a:p>
            </p:txBody>
          </p:sp>
          <p:sp>
            <p:nvSpPr>
              <p:cNvPr id="129117" name="TextBox 61"/>
              <p:cNvSpPr txBox="1">
                <a:spLocks noChangeArrowheads="1"/>
              </p:cNvSpPr>
              <p:nvPr/>
            </p:nvSpPr>
            <p:spPr bwMode="auto">
              <a:xfrm>
                <a:off x="611565" y="1797694"/>
                <a:ext cx="5086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14</a:t>
                </a:r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63" name="Прямоугольник 62">
                <a:extLst/>
              </p:cNvPr>
              <p:cNvSpPr/>
              <p:nvPr/>
            </p:nvSpPr>
            <p:spPr>
              <a:xfrm>
                <a:off x="614498" y="2113631"/>
                <a:ext cx="736404" cy="25720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рямоугольник 63">
                <a:extLst/>
              </p:cNvPr>
              <p:cNvSpPr/>
              <p:nvPr/>
            </p:nvSpPr>
            <p:spPr>
              <a:xfrm>
                <a:off x="609736" y="2413700"/>
                <a:ext cx="644354" cy="25720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120" name="TextBox 64"/>
              <p:cNvSpPr txBox="1">
                <a:spLocks noChangeArrowheads="1"/>
              </p:cNvSpPr>
              <p:nvPr/>
            </p:nvSpPr>
            <p:spPr bwMode="auto">
              <a:xfrm>
                <a:off x="609839" y="2104280"/>
                <a:ext cx="5226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15</a:t>
                </a:r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121" name="TextBox 65"/>
              <p:cNvSpPr txBox="1">
                <a:spLocks noChangeArrowheads="1"/>
              </p:cNvSpPr>
              <p:nvPr/>
            </p:nvSpPr>
            <p:spPr bwMode="auto">
              <a:xfrm>
                <a:off x="600831" y="2400259"/>
                <a:ext cx="51938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14</a:t>
                </a:r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122" name="TextBox 66"/>
              <p:cNvSpPr txBox="1">
                <a:spLocks noChangeArrowheads="1"/>
              </p:cNvSpPr>
              <p:nvPr/>
            </p:nvSpPr>
            <p:spPr bwMode="auto">
              <a:xfrm>
                <a:off x="-128955" y="2105916"/>
                <a:ext cx="71329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20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21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123" name="TextBox 67"/>
              <p:cNvSpPr txBox="1">
                <a:spLocks noChangeArrowheads="1"/>
              </p:cNvSpPr>
              <p:nvPr/>
            </p:nvSpPr>
            <p:spPr bwMode="auto">
              <a:xfrm>
                <a:off x="-128956" y="2413799"/>
                <a:ext cx="71329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21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22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124" name="TextBox 68"/>
              <p:cNvSpPr txBox="1">
                <a:spLocks noChangeArrowheads="1"/>
              </p:cNvSpPr>
              <p:nvPr/>
            </p:nvSpPr>
            <p:spPr bwMode="auto">
              <a:xfrm>
                <a:off x="1243324" y="1802753"/>
                <a:ext cx="56137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C00000"/>
                    </a:solidFill>
                    <a:latin typeface="HSE Sans"/>
                  </a:rPr>
                  <a:t>-25%</a:t>
                </a:r>
              </a:p>
            </p:txBody>
          </p:sp>
          <p:sp>
            <p:nvSpPr>
              <p:cNvPr id="129125" name="TextBox 69"/>
              <p:cNvSpPr txBox="1">
                <a:spLocks noChangeArrowheads="1"/>
              </p:cNvSpPr>
              <p:nvPr/>
            </p:nvSpPr>
            <p:spPr bwMode="auto">
              <a:xfrm>
                <a:off x="1328162" y="2110229"/>
                <a:ext cx="50045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A5B592"/>
                    </a:solidFill>
                    <a:latin typeface="HSE Sans"/>
                  </a:rPr>
                  <a:t>+1%</a:t>
                </a:r>
              </a:p>
            </p:txBody>
          </p:sp>
          <p:sp>
            <p:nvSpPr>
              <p:cNvPr id="129126" name="TextBox 70"/>
              <p:cNvSpPr txBox="1">
                <a:spLocks noChangeArrowheads="1"/>
              </p:cNvSpPr>
              <p:nvPr/>
            </p:nvSpPr>
            <p:spPr bwMode="auto">
              <a:xfrm>
                <a:off x="1196390" y="2420276"/>
                <a:ext cx="54240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C00000"/>
                    </a:solidFill>
                    <a:latin typeface="HSE Sans"/>
                  </a:rPr>
                  <a:t>-1%</a:t>
                </a:r>
              </a:p>
            </p:txBody>
          </p:sp>
          <p:sp>
            <p:nvSpPr>
              <p:cNvPr id="72" name="Прямоугольник 71">
                <a:extLst/>
              </p:cNvPr>
              <p:cNvSpPr/>
              <p:nvPr/>
            </p:nvSpPr>
            <p:spPr>
              <a:xfrm>
                <a:off x="627195" y="2704241"/>
                <a:ext cx="1045884" cy="25720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128" name="TextBox 72"/>
              <p:cNvSpPr txBox="1">
                <a:spLocks noChangeArrowheads="1"/>
              </p:cNvSpPr>
              <p:nvPr/>
            </p:nvSpPr>
            <p:spPr bwMode="auto">
              <a:xfrm>
                <a:off x="607398" y="2700544"/>
                <a:ext cx="533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22%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129" name="TextBox 73"/>
              <p:cNvSpPr txBox="1">
                <a:spLocks noChangeArrowheads="1"/>
              </p:cNvSpPr>
              <p:nvPr/>
            </p:nvSpPr>
            <p:spPr bwMode="auto">
              <a:xfrm>
                <a:off x="1643226" y="2690798"/>
                <a:ext cx="57419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6AA84F"/>
                    </a:solidFill>
                    <a:latin typeface="HSE Sans"/>
                  </a:rPr>
                  <a:t>+</a:t>
                </a:r>
                <a:r>
                  <a:rPr lang="en-US" sz="1200" b="1">
                    <a:solidFill>
                      <a:srgbClr val="6AA84F"/>
                    </a:solidFill>
                    <a:latin typeface="HSE Sans"/>
                  </a:rPr>
                  <a:t>8</a:t>
                </a:r>
                <a:r>
                  <a:rPr lang="ru-RU" sz="1200" b="1">
                    <a:solidFill>
                      <a:srgbClr val="6AA84F"/>
                    </a:solidFill>
                    <a:latin typeface="HSE Sans"/>
                  </a:rPr>
                  <a:t>%</a:t>
                </a:r>
              </a:p>
            </p:txBody>
          </p:sp>
          <p:sp>
            <p:nvSpPr>
              <p:cNvPr id="129130" name="TextBox 74"/>
              <p:cNvSpPr txBox="1">
                <a:spLocks noChangeArrowheads="1"/>
              </p:cNvSpPr>
              <p:nvPr/>
            </p:nvSpPr>
            <p:spPr bwMode="auto">
              <a:xfrm>
                <a:off x="-172693" y="2697275"/>
                <a:ext cx="8073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22 / 23</a:t>
                </a:r>
              </a:p>
            </p:txBody>
          </p:sp>
          <p:cxnSp>
            <p:nvCxnSpPr>
              <p:cNvPr id="76" name="Прямая соединительная линия 75">
                <a:extLst/>
              </p:cNvPr>
              <p:cNvCxnSpPr>
                <a:cxnSpLocks/>
              </p:cNvCxnSpPr>
              <p:nvPr/>
            </p:nvCxnSpPr>
            <p:spPr>
              <a:xfrm>
                <a:off x="609736" y="1418236"/>
                <a:ext cx="0" cy="1879790"/>
              </a:xfrm>
              <a:prstGeom prst="line">
                <a:avLst/>
              </a:prstGeom>
              <a:ln w="12700">
                <a:solidFill>
                  <a:srgbClr val="17171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Стрелка: вниз 52">
              <a:extLst/>
            </p:cNvPr>
            <p:cNvSpPr/>
            <p:nvPr/>
          </p:nvSpPr>
          <p:spPr>
            <a:xfrm rot="10800000">
              <a:off x="2444833" y="5506362"/>
              <a:ext cx="133315" cy="244500"/>
            </a:xfrm>
            <a:prstGeom prst="downArrow">
              <a:avLst/>
            </a:prstGeom>
            <a:solidFill>
              <a:srgbClr val="6A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29043" name="TextBox 76"/>
          <p:cNvSpPr txBox="1">
            <a:spLocks noChangeArrowheads="1"/>
          </p:cNvSpPr>
          <p:nvPr/>
        </p:nvSpPr>
        <p:spPr bwMode="auto">
          <a:xfrm>
            <a:off x="4237038" y="3344863"/>
            <a:ext cx="10112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HSE Sans"/>
              </a:rPr>
              <a:t>2</a:t>
            </a:r>
            <a:r>
              <a:rPr lang="ru-RU" sz="1600" b="1">
                <a:solidFill>
                  <a:srgbClr val="FFFFFF"/>
                </a:solidFill>
                <a:latin typeface="HSE Sans"/>
              </a:rPr>
              <a:t>0</a:t>
            </a:r>
            <a:r>
              <a:rPr lang="en-US" sz="1600" b="1">
                <a:solidFill>
                  <a:srgbClr val="FFFFFF"/>
                </a:solidFill>
                <a:latin typeface="HSE Sans"/>
              </a:rPr>
              <a:t>%</a:t>
            </a:r>
            <a:endParaRPr lang="ru-RU" sz="1600" b="1">
              <a:solidFill>
                <a:srgbClr val="FFFFFF"/>
              </a:solidFill>
              <a:latin typeface="HSE Sans"/>
            </a:endParaRPr>
          </a:p>
        </p:txBody>
      </p:sp>
      <p:sp>
        <p:nvSpPr>
          <p:cNvPr id="129044" name="TextBox 77"/>
          <p:cNvSpPr txBox="1">
            <a:spLocks noChangeArrowheads="1"/>
          </p:cNvSpPr>
          <p:nvPr/>
        </p:nvSpPr>
        <p:spPr bwMode="auto">
          <a:xfrm>
            <a:off x="5026025" y="2601913"/>
            <a:ext cx="1011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  <a:latin typeface="HSE Sans"/>
              </a:rPr>
              <a:t>10</a:t>
            </a:r>
            <a:r>
              <a:rPr lang="en-US" sz="1600" b="1">
                <a:solidFill>
                  <a:srgbClr val="FFFFFF"/>
                </a:solidFill>
                <a:latin typeface="HSE Sans"/>
              </a:rPr>
              <a:t>%</a:t>
            </a:r>
            <a:endParaRPr lang="ru-RU" sz="1600" b="1">
              <a:solidFill>
                <a:srgbClr val="FFFFFF"/>
              </a:solidFill>
              <a:latin typeface="HSE Sans"/>
            </a:endParaRPr>
          </a:p>
        </p:txBody>
      </p:sp>
      <p:sp>
        <p:nvSpPr>
          <p:cNvPr id="129045" name="TextBox 78"/>
          <p:cNvSpPr txBox="1">
            <a:spLocks noChangeArrowheads="1"/>
          </p:cNvSpPr>
          <p:nvPr/>
        </p:nvSpPr>
        <p:spPr bwMode="auto">
          <a:xfrm>
            <a:off x="1433513" y="2147888"/>
            <a:ext cx="774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HSE Sans"/>
              </a:rPr>
              <a:t>23 / 24</a:t>
            </a:r>
          </a:p>
        </p:txBody>
      </p:sp>
      <p:grpSp>
        <p:nvGrpSpPr>
          <p:cNvPr id="129046" name="Группа 79"/>
          <p:cNvGrpSpPr>
            <a:grpSpLocks/>
          </p:cNvGrpSpPr>
          <p:nvPr/>
        </p:nvGrpSpPr>
        <p:grpSpPr bwMode="auto">
          <a:xfrm>
            <a:off x="2781300" y="2081213"/>
            <a:ext cx="2738438" cy="511175"/>
            <a:chOff x="3272796" y="4822452"/>
            <a:chExt cx="2739921" cy="512343"/>
          </a:xfrm>
        </p:grpSpPr>
        <p:grpSp>
          <p:nvGrpSpPr>
            <p:cNvPr id="129103" name="Группа 80"/>
            <p:cNvGrpSpPr>
              <a:grpSpLocks/>
            </p:cNvGrpSpPr>
            <p:nvPr/>
          </p:nvGrpSpPr>
          <p:grpSpPr bwMode="auto">
            <a:xfrm>
              <a:off x="3272796" y="4832264"/>
              <a:ext cx="2739921" cy="502531"/>
              <a:chOff x="4062579" y="2445016"/>
              <a:chExt cx="2739921" cy="502531"/>
            </a:xfrm>
          </p:grpSpPr>
          <p:cxnSp>
            <p:nvCxnSpPr>
              <p:cNvPr id="83" name="Прямая соединительная линия 82">
                <a:extLst/>
              </p:cNvPr>
              <p:cNvCxnSpPr>
                <a:cxnSpLocks/>
                <a:stCxn id="84" idx="0"/>
              </p:cNvCxnSpPr>
              <p:nvPr/>
            </p:nvCxnSpPr>
            <p:spPr>
              <a:xfrm flipV="1">
                <a:off x="6748496" y="2444750"/>
                <a:ext cx="0" cy="3946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Овал 83">
                <a:extLst/>
              </p:cNvPr>
              <p:cNvSpPr/>
              <p:nvPr/>
            </p:nvSpPr>
            <p:spPr>
              <a:xfrm>
                <a:off x="6694492" y="2839350"/>
                <a:ext cx="108008" cy="1081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Овал 84">
                <a:extLst/>
              </p:cNvPr>
              <p:cNvSpPr/>
              <p:nvPr/>
            </p:nvSpPr>
            <p:spPr>
              <a:xfrm>
                <a:off x="4062579" y="2556129"/>
                <a:ext cx="108008" cy="1081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2" name="Прямая соединительная линия 81">
              <a:extLst/>
            </p:cNvPr>
            <p:cNvCxnSpPr>
              <a:cxnSpLocks/>
            </p:cNvCxnSpPr>
            <p:nvPr/>
          </p:nvCxnSpPr>
          <p:spPr>
            <a:xfrm>
              <a:off x="3320447" y="4822452"/>
              <a:ext cx="2647796" cy="954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Прямоугольник 85">
            <a:extLst/>
          </p:cNvPr>
          <p:cNvSpPr/>
          <p:nvPr/>
        </p:nvSpPr>
        <p:spPr>
          <a:xfrm>
            <a:off x="8583613" y="3114675"/>
            <a:ext cx="1608137" cy="257175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048" name="TextBox 86"/>
          <p:cNvSpPr txBox="1">
            <a:spLocks noChangeArrowheads="1"/>
          </p:cNvSpPr>
          <p:nvPr/>
        </p:nvSpPr>
        <p:spPr bwMode="auto">
          <a:xfrm>
            <a:off x="7772400" y="3108325"/>
            <a:ext cx="825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HSE Sans"/>
              </a:rPr>
              <a:t>23 / 24</a:t>
            </a:r>
          </a:p>
        </p:txBody>
      </p:sp>
      <p:sp>
        <p:nvSpPr>
          <p:cNvPr id="129049" name="TextBox 87"/>
          <p:cNvSpPr txBox="1">
            <a:spLocks noChangeArrowheads="1"/>
          </p:cNvSpPr>
          <p:nvPr/>
        </p:nvSpPr>
        <p:spPr bwMode="auto">
          <a:xfrm>
            <a:off x="8575675" y="3100388"/>
            <a:ext cx="519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HSE Sans"/>
              </a:rPr>
              <a:t>2</a:t>
            </a:r>
            <a:r>
              <a:rPr lang="ru-RU" sz="1200" b="1">
                <a:solidFill>
                  <a:srgbClr val="FFFFFF"/>
                </a:solidFill>
                <a:latin typeface="HSE Sans"/>
              </a:rPr>
              <a:t>0</a:t>
            </a:r>
            <a:r>
              <a:rPr lang="en-US" sz="1200" b="1">
                <a:solidFill>
                  <a:srgbClr val="FFFFFF"/>
                </a:solidFill>
                <a:latin typeface="HSE Sans"/>
              </a:rPr>
              <a:t>%</a:t>
            </a:r>
            <a:endParaRPr lang="ru-RU" sz="1200" b="1">
              <a:solidFill>
                <a:srgbClr val="FFFFFF"/>
              </a:solidFill>
              <a:latin typeface="HSE Sans"/>
            </a:endParaRPr>
          </a:p>
        </p:txBody>
      </p:sp>
      <p:grpSp>
        <p:nvGrpSpPr>
          <p:cNvPr id="129050" name="Группа 88"/>
          <p:cNvGrpSpPr>
            <a:grpSpLocks/>
          </p:cNvGrpSpPr>
          <p:nvPr/>
        </p:nvGrpSpPr>
        <p:grpSpPr bwMode="auto">
          <a:xfrm>
            <a:off x="7150100" y="3200400"/>
            <a:ext cx="2405063" cy="614363"/>
            <a:chOff x="7226246" y="2665499"/>
            <a:chExt cx="2404065" cy="614469"/>
          </a:xfrm>
        </p:grpSpPr>
        <p:cxnSp>
          <p:nvCxnSpPr>
            <p:cNvPr id="90" name="Прямая соединительная линия 89">
              <a:extLst/>
            </p:cNvPr>
            <p:cNvCxnSpPr>
              <a:cxnSpLocks/>
            </p:cNvCxnSpPr>
            <p:nvPr/>
          </p:nvCxnSpPr>
          <p:spPr>
            <a:xfrm>
              <a:off x="7356367" y="3227571"/>
              <a:ext cx="223744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/>
            </p:cNvPr>
            <p:cNvCxnSpPr>
              <a:cxnSpLocks/>
            </p:cNvCxnSpPr>
            <p:nvPr/>
          </p:nvCxnSpPr>
          <p:spPr>
            <a:xfrm flipV="1">
              <a:off x="9576358" y="2697254"/>
              <a:ext cx="0" cy="50332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Овал 91">
              <a:extLst/>
            </p:cNvPr>
            <p:cNvSpPr/>
            <p:nvPr/>
          </p:nvSpPr>
          <p:spPr>
            <a:xfrm>
              <a:off x="7226246" y="3171999"/>
              <a:ext cx="107905" cy="107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3" name="Овал 92">
              <a:extLst/>
            </p:cNvPr>
            <p:cNvSpPr/>
            <p:nvPr/>
          </p:nvSpPr>
          <p:spPr>
            <a:xfrm>
              <a:off x="9522406" y="2665499"/>
              <a:ext cx="107905" cy="107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29051" name="TextBox 93"/>
          <p:cNvSpPr txBox="1">
            <a:spLocks noChangeArrowheads="1"/>
          </p:cNvSpPr>
          <p:nvPr/>
        </p:nvSpPr>
        <p:spPr bwMode="auto">
          <a:xfrm>
            <a:off x="10185400" y="3100388"/>
            <a:ext cx="573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FF0000"/>
                </a:solidFill>
                <a:latin typeface="HSE Sans"/>
              </a:rPr>
              <a:t>-4%</a:t>
            </a:r>
          </a:p>
        </p:txBody>
      </p:sp>
      <p:sp>
        <p:nvSpPr>
          <p:cNvPr id="95" name="Стрелка: вниз 94">
            <a:extLst/>
          </p:cNvPr>
          <p:cNvSpPr/>
          <p:nvPr/>
        </p:nvSpPr>
        <p:spPr>
          <a:xfrm>
            <a:off x="10658475" y="3130550"/>
            <a:ext cx="133350" cy="2444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053" name="TextBox 95"/>
          <p:cNvSpPr txBox="1">
            <a:spLocks noChangeArrowheads="1"/>
          </p:cNvSpPr>
          <p:nvPr/>
        </p:nvSpPr>
        <p:spPr bwMode="auto">
          <a:xfrm>
            <a:off x="2062163" y="5749925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  <a:latin typeface="HSE Sans"/>
              </a:rPr>
              <a:t>-2%</a:t>
            </a:r>
          </a:p>
        </p:txBody>
      </p:sp>
      <p:sp>
        <p:nvSpPr>
          <p:cNvPr id="129054" name="TextBox 96"/>
          <p:cNvSpPr txBox="1">
            <a:spLocks noChangeArrowheads="1"/>
          </p:cNvSpPr>
          <p:nvPr/>
        </p:nvSpPr>
        <p:spPr bwMode="auto">
          <a:xfrm>
            <a:off x="2881313" y="2116138"/>
            <a:ext cx="57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AA84F"/>
                </a:solidFill>
                <a:latin typeface="HSE Sans"/>
              </a:rPr>
              <a:t>+3%</a:t>
            </a:r>
          </a:p>
        </p:txBody>
      </p:sp>
      <p:sp>
        <p:nvSpPr>
          <p:cNvPr id="98" name="Стрелка: вниз 97">
            <a:extLst/>
          </p:cNvPr>
          <p:cNvSpPr/>
          <p:nvPr/>
        </p:nvSpPr>
        <p:spPr>
          <a:xfrm rot="10800000">
            <a:off x="3351213" y="2119313"/>
            <a:ext cx="133350" cy="244475"/>
          </a:xfrm>
          <a:prstGeom prst="downArrow">
            <a:avLst/>
          </a:prstGeom>
          <a:solidFill>
            <a:srgbClr val="6AA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9" name="Прямая соединительная линия 98">
            <a:extLst/>
          </p:cNvPr>
          <p:cNvCxnSpPr>
            <a:cxnSpLocks/>
          </p:cNvCxnSpPr>
          <p:nvPr/>
        </p:nvCxnSpPr>
        <p:spPr>
          <a:xfrm flipV="1">
            <a:off x="2836863" y="2060575"/>
            <a:ext cx="0" cy="1444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057" name="Группа 101"/>
          <p:cNvGrpSpPr>
            <a:grpSpLocks/>
          </p:cNvGrpSpPr>
          <p:nvPr/>
        </p:nvGrpSpPr>
        <p:grpSpPr bwMode="auto">
          <a:xfrm>
            <a:off x="1595438" y="3563938"/>
            <a:ext cx="2713037" cy="3016250"/>
            <a:chOff x="1595292" y="3226863"/>
            <a:chExt cx="2712682" cy="3016581"/>
          </a:xfrm>
        </p:grpSpPr>
        <p:grpSp>
          <p:nvGrpSpPr>
            <p:cNvPr id="129091" name="Группа 102"/>
            <p:cNvGrpSpPr>
              <a:grpSpLocks/>
            </p:cNvGrpSpPr>
            <p:nvPr/>
          </p:nvGrpSpPr>
          <p:grpSpPr bwMode="auto">
            <a:xfrm>
              <a:off x="1595292" y="3226863"/>
              <a:ext cx="2712682" cy="3016581"/>
              <a:chOff x="3227561" y="5560792"/>
              <a:chExt cx="2712682" cy="3016581"/>
            </a:xfrm>
          </p:grpSpPr>
          <p:grpSp>
            <p:nvGrpSpPr>
              <p:cNvPr id="129093" name="Группа 104"/>
              <p:cNvGrpSpPr>
                <a:grpSpLocks/>
              </p:cNvGrpSpPr>
              <p:nvPr/>
            </p:nvGrpSpPr>
            <p:grpSpPr bwMode="auto">
              <a:xfrm>
                <a:off x="3227561" y="5560792"/>
                <a:ext cx="2712682" cy="3016581"/>
                <a:chOff x="4017344" y="3173544"/>
                <a:chExt cx="2712682" cy="3016581"/>
              </a:xfrm>
            </p:grpSpPr>
            <p:cxnSp>
              <p:nvCxnSpPr>
                <p:cNvPr id="107" name="Прямая соединительная линия 106">
                  <a:extLst/>
                </p:cNvPr>
                <p:cNvCxnSpPr>
                  <a:cxnSpLocks/>
                </p:cNvCxnSpPr>
                <p:nvPr/>
              </p:nvCxnSpPr>
              <p:spPr>
                <a:xfrm flipH="1">
                  <a:off x="6034792" y="3227525"/>
                  <a:ext cx="5619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4069724" y="5585221"/>
                  <a:ext cx="0" cy="6049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Овал 108">
                  <a:extLst/>
                </p:cNvPr>
                <p:cNvSpPr/>
                <p:nvPr/>
              </p:nvSpPr>
              <p:spPr>
                <a:xfrm>
                  <a:off x="6622090" y="3173544"/>
                  <a:ext cx="107936" cy="1079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Овал 109">
                  <a:extLst/>
                </p:cNvPr>
                <p:cNvSpPr/>
                <p:nvPr/>
              </p:nvSpPr>
              <p:spPr>
                <a:xfrm>
                  <a:off x="4017344" y="5532828"/>
                  <a:ext cx="107936" cy="1079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06" name="Прямая соединительная линия 105">
                <a:extLst/>
              </p:cNvPr>
              <p:cNvCxnSpPr>
                <a:cxnSpLocks/>
              </p:cNvCxnSpPr>
              <p:nvPr/>
            </p:nvCxnSpPr>
            <p:spPr>
              <a:xfrm>
                <a:off x="5264056" y="5605247"/>
                <a:ext cx="0" cy="297212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Прямая соединительная линия 103">
              <a:extLst/>
            </p:cNvPr>
            <p:cNvCxnSpPr>
              <a:cxnSpLocks/>
            </p:cNvCxnSpPr>
            <p:nvPr/>
          </p:nvCxnSpPr>
          <p:spPr>
            <a:xfrm flipH="1">
              <a:off x="1623863" y="6243444"/>
              <a:ext cx="201427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58" name="Группа 110"/>
          <p:cNvGrpSpPr>
            <a:grpSpLocks/>
          </p:cNvGrpSpPr>
          <p:nvPr/>
        </p:nvGrpSpPr>
        <p:grpSpPr bwMode="auto">
          <a:xfrm>
            <a:off x="5902325" y="5888038"/>
            <a:ext cx="3538538" cy="692150"/>
            <a:chOff x="5901973" y="5557950"/>
            <a:chExt cx="3539312" cy="691844"/>
          </a:xfrm>
        </p:grpSpPr>
        <p:grpSp>
          <p:nvGrpSpPr>
            <p:cNvPr id="129085" name="Группа 111"/>
            <p:cNvGrpSpPr>
              <a:grpSpLocks/>
            </p:cNvGrpSpPr>
            <p:nvPr/>
          </p:nvGrpSpPr>
          <p:grpSpPr bwMode="auto">
            <a:xfrm>
              <a:off x="5901973" y="5557950"/>
              <a:ext cx="3539312" cy="691844"/>
              <a:chOff x="6691756" y="3170702"/>
              <a:chExt cx="3539312" cy="691844"/>
            </a:xfrm>
          </p:grpSpPr>
          <p:cxnSp>
            <p:nvCxnSpPr>
              <p:cNvPr id="114" name="Прямая соединительная линия 113">
                <a:extLst/>
              </p:cNvPr>
              <p:cNvCxnSpPr>
                <a:cxnSpLocks/>
                <a:stCxn id="116" idx="4"/>
              </p:cNvCxnSpPr>
              <p:nvPr/>
            </p:nvCxnSpPr>
            <p:spPr>
              <a:xfrm>
                <a:off x="6745743" y="3410308"/>
                <a:ext cx="0" cy="45223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>
                <a:extLst/>
              </p:cNvPr>
              <p:cNvCxnSpPr>
                <a:cxnSpLocks/>
              </p:cNvCxnSpPr>
              <p:nvPr/>
            </p:nvCxnSpPr>
            <p:spPr>
              <a:xfrm flipV="1">
                <a:off x="10178669" y="3240521"/>
                <a:ext cx="0" cy="62202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Овал 115">
                <a:extLst/>
              </p:cNvPr>
              <p:cNvSpPr/>
              <p:nvPr/>
            </p:nvSpPr>
            <p:spPr>
              <a:xfrm>
                <a:off x="6691756" y="3302406"/>
                <a:ext cx="107974" cy="1079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Овал 116">
                <a:extLst/>
              </p:cNvPr>
              <p:cNvSpPr/>
              <p:nvPr/>
            </p:nvSpPr>
            <p:spPr>
              <a:xfrm>
                <a:off x="10123094" y="3170702"/>
                <a:ext cx="107974" cy="1079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3" name="Прямая соединительная линия 112">
              <a:extLst/>
            </p:cNvPr>
            <p:cNvCxnSpPr>
              <a:cxnSpLocks/>
            </p:cNvCxnSpPr>
            <p:nvPr/>
          </p:nvCxnSpPr>
          <p:spPr>
            <a:xfrm>
              <a:off x="5949608" y="6249794"/>
              <a:ext cx="346150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59" name="Группа 117"/>
          <p:cNvGrpSpPr>
            <a:grpSpLocks/>
          </p:cNvGrpSpPr>
          <p:nvPr/>
        </p:nvGrpSpPr>
        <p:grpSpPr bwMode="auto">
          <a:xfrm>
            <a:off x="6161088" y="1189038"/>
            <a:ext cx="5815012" cy="2689225"/>
            <a:chOff x="6237148" y="984528"/>
            <a:chExt cx="5814452" cy="2689318"/>
          </a:xfrm>
        </p:grpSpPr>
        <p:grpSp>
          <p:nvGrpSpPr>
            <p:cNvPr id="129060" name="Группа 119"/>
            <p:cNvGrpSpPr>
              <a:grpSpLocks/>
            </p:cNvGrpSpPr>
            <p:nvPr/>
          </p:nvGrpSpPr>
          <p:grpSpPr bwMode="auto">
            <a:xfrm>
              <a:off x="6237148" y="984528"/>
              <a:ext cx="5814452" cy="2689318"/>
              <a:chOff x="-1801020" y="1108648"/>
              <a:chExt cx="5814452" cy="2689318"/>
            </a:xfrm>
          </p:grpSpPr>
          <p:sp>
            <p:nvSpPr>
              <p:cNvPr id="129063" name="TextBox 122"/>
              <p:cNvSpPr txBox="1">
                <a:spLocks noChangeArrowheads="1"/>
              </p:cNvSpPr>
              <p:nvPr/>
            </p:nvSpPr>
            <p:spPr bwMode="auto">
              <a:xfrm>
                <a:off x="1617386" y="1108648"/>
                <a:ext cx="5661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HSE Sans"/>
                  </a:rPr>
                  <a:t>НИР</a:t>
                </a:r>
              </a:p>
            </p:txBody>
          </p:sp>
          <p:cxnSp>
            <p:nvCxnSpPr>
              <p:cNvPr id="124" name="Прямая соединительная линия 123">
                <a:extLst/>
              </p:cNvPr>
              <p:cNvCxnSpPr>
                <a:cxnSpLocks/>
              </p:cNvCxnSpPr>
              <p:nvPr/>
            </p:nvCxnSpPr>
            <p:spPr>
              <a:xfrm>
                <a:off x="594286" y="3382027"/>
                <a:ext cx="3049294" cy="0"/>
              </a:xfrm>
              <a:prstGeom prst="line">
                <a:avLst/>
              </a:prstGeom>
              <a:ln w="12700">
                <a:solidFill>
                  <a:srgbClr val="17171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065" name="TextBox 124"/>
              <p:cNvSpPr txBox="1">
                <a:spLocks noChangeArrowheads="1"/>
              </p:cNvSpPr>
              <p:nvPr/>
            </p:nvSpPr>
            <p:spPr bwMode="auto">
              <a:xfrm>
                <a:off x="-139734" y="1487936"/>
                <a:ext cx="71671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18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19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066" name="TextBox 125"/>
              <p:cNvSpPr txBox="1">
                <a:spLocks noChangeArrowheads="1"/>
              </p:cNvSpPr>
              <p:nvPr/>
            </p:nvSpPr>
            <p:spPr bwMode="auto">
              <a:xfrm>
                <a:off x="-132373" y="1812098"/>
                <a:ext cx="71671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19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2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0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7" name="Прямоугольник 126">
                <a:extLst/>
              </p:cNvPr>
              <p:cNvSpPr/>
              <p:nvPr/>
            </p:nvSpPr>
            <p:spPr>
              <a:xfrm>
                <a:off x="610160" y="1503949"/>
                <a:ext cx="2533406" cy="257184"/>
              </a:xfrm>
              <a:prstGeom prst="rect">
                <a:avLst/>
              </a:prstGeom>
              <a:solidFill>
                <a:srgbClr val="A5B5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HSE Sans" panose="02000000000000000000" pitchFamily="50" charset="-52"/>
                </a:endParaRPr>
              </a:p>
            </p:txBody>
          </p:sp>
          <p:sp>
            <p:nvSpPr>
              <p:cNvPr id="128" name="Прямоугольник 127">
                <a:extLst/>
              </p:cNvPr>
              <p:cNvSpPr/>
              <p:nvPr/>
            </p:nvSpPr>
            <p:spPr>
              <a:xfrm>
                <a:off x="614922" y="1815109"/>
                <a:ext cx="1906403" cy="257184"/>
              </a:xfrm>
              <a:prstGeom prst="rect">
                <a:avLst/>
              </a:prstGeom>
              <a:solidFill>
                <a:srgbClr val="A5B5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HSE Sans" panose="02000000000000000000" pitchFamily="50" charset="-52"/>
                </a:endParaRPr>
              </a:p>
            </p:txBody>
          </p:sp>
          <p:sp>
            <p:nvSpPr>
              <p:cNvPr id="129069" name="TextBox 128"/>
              <p:cNvSpPr txBox="1">
                <a:spLocks noChangeArrowheads="1"/>
              </p:cNvSpPr>
              <p:nvPr/>
            </p:nvSpPr>
            <p:spPr bwMode="auto">
              <a:xfrm>
                <a:off x="606198" y="1497712"/>
                <a:ext cx="5086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3</a:t>
                </a:r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5</a:t>
                </a:r>
                <a:r>
                  <a:rPr lang="ru-RU" sz="1200" b="1">
                    <a:solidFill>
                      <a:srgbClr val="FFFFFF"/>
                    </a:solidFill>
                    <a:latin typeface="HSE Sans"/>
                  </a:rPr>
                  <a:t>%</a:t>
                </a:r>
              </a:p>
            </p:txBody>
          </p:sp>
          <p:sp>
            <p:nvSpPr>
              <p:cNvPr id="129070" name="TextBox 129"/>
              <p:cNvSpPr txBox="1">
                <a:spLocks noChangeArrowheads="1"/>
              </p:cNvSpPr>
              <p:nvPr/>
            </p:nvSpPr>
            <p:spPr bwMode="auto">
              <a:xfrm>
                <a:off x="611565" y="1797694"/>
                <a:ext cx="5086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29%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31" name="Прямоугольник 130">
                <a:extLst/>
              </p:cNvPr>
              <p:cNvSpPr/>
              <p:nvPr/>
            </p:nvSpPr>
            <p:spPr>
              <a:xfrm>
                <a:off x="613334" y="2113570"/>
                <a:ext cx="2508008" cy="257184"/>
              </a:xfrm>
              <a:prstGeom prst="rect">
                <a:avLst/>
              </a:prstGeom>
              <a:solidFill>
                <a:srgbClr val="A5B5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HSE Sans" panose="02000000000000000000" pitchFamily="50" charset="-52"/>
                </a:endParaRPr>
              </a:p>
            </p:txBody>
          </p:sp>
          <p:sp>
            <p:nvSpPr>
              <p:cNvPr id="132" name="Прямоугольник 131">
                <a:extLst/>
              </p:cNvPr>
              <p:cNvSpPr/>
              <p:nvPr/>
            </p:nvSpPr>
            <p:spPr>
              <a:xfrm>
                <a:off x="610160" y="2413618"/>
                <a:ext cx="2904845" cy="257184"/>
              </a:xfrm>
              <a:prstGeom prst="rect">
                <a:avLst/>
              </a:prstGeom>
              <a:solidFill>
                <a:srgbClr val="A5B5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HSE Sans" panose="02000000000000000000" pitchFamily="50" charset="-52"/>
                </a:endParaRPr>
              </a:p>
            </p:txBody>
          </p:sp>
          <p:sp>
            <p:nvSpPr>
              <p:cNvPr id="129073" name="TextBox 132"/>
              <p:cNvSpPr txBox="1">
                <a:spLocks noChangeArrowheads="1"/>
              </p:cNvSpPr>
              <p:nvPr/>
            </p:nvSpPr>
            <p:spPr bwMode="auto">
              <a:xfrm>
                <a:off x="609839" y="2104280"/>
                <a:ext cx="5226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34%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074" name="TextBox 133"/>
              <p:cNvSpPr txBox="1">
                <a:spLocks noChangeArrowheads="1"/>
              </p:cNvSpPr>
              <p:nvPr/>
            </p:nvSpPr>
            <p:spPr bwMode="auto">
              <a:xfrm>
                <a:off x="600831" y="2400259"/>
                <a:ext cx="51938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FFFFFF"/>
                    </a:solidFill>
                    <a:latin typeface="HSE Sans"/>
                  </a:rPr>
                  <a:t>39%</a:t>
                </a:r>
                <a:endParaRPr lang="ru-RU" sz="12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075" name="TextBox 134"/>
              <p:cNvSpPr txBox="1">
                <a:spLocks noChangeArrowheads="1"/>
              </p:cNvSpPr>
              <p:nvPr/>
            </p:nvSpPr>
            <p:spPr bwMode="auto">
              <a:xfrm>
                <a:off x="-132373" y="2105916"/>
                <a:ext cx="71671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20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21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076" name="TextBox 135"/>
              <p:cNvSpPr txBox="1">
                <a:spLocks noChangeArrowheads="1"/>
              </p:cNvSpPr>
              <p:nvPr/>
            </p:nvSpPr>
            <p:spPr bwMode="auto">
              <a:xfrm>
                <a:off x="-132375" y="2413799"/>
                <a:ext cx="716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21</a:t>
                </a:r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 / </a:t>
                </a:r>
                <a:r>
                  <a:rPr lang="en-US" sz="1200" b="1">
                    <a:solidFill>
                      <a:srgbClr val="A6A6A6"/>
                    </a:solidFill>
                    <a:latin typeface="HSE Sans"/>
                  </a:rPr>
                  <a:t>22</a:t>
                </a:r>
                <a:endParaRPr lang="ru-RU" sz="1200" b="1">
                  <a:solidFill>
                    <a:srgbClr val="A6A6A6"/>
                  </a:solidFill>
                  <a:latin typeface="HSE Sans"/>
                </a:endParaRPr>
              </a:p>
            </p:txBody>
          </p:sp>
          <p:sp>
            <p:nvSpPr>
              <p:cNvPr id="129077" name="TextBox 145"/>
              <p:cNvSpPr txBox="1">
                <a:spLocks noChangeArrowheads="1"/>
              </p:cNvSpPr>
              <p:nvPr/>
            </p:nvSpPr>
            <p:spPr bwMode="auto">
              <a:xfrm>
                <a:off x="2536116" y="1802820"/>
                <a:ext cx="4764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C00000"/>
                    </a:solidFill>
                    <a:latin typeface="HSE Sans"/>
                  </a:rPr>
                  <a:t>-6%</a:t>
                </a:r>
              </a:p>
            </p:txBody>
          </p:sp>
          <p:sp>
            <p:nvSpPr>
              <p:cNvPr id="129078" name="TextBox 146"/>
              <p:cNvSpPr txBox="1">
                <a:spLocks noChangeArrowheads="1"/>
              </p:cNvSpPr>
              <p:nvPr/>
            </p:nvSpPr>
            <p:spPr bwMode="auto">
              <a:xfrm>
                <a:off x="3122072" y="2101201"/>
                <a:ext cx="5036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b="1">
                    <a:solidFill>
                      <a:srgbClr val="A5B592"/>
                    </a:solidFill>
                    <a:latin typeface="HSE Sans"/>
                  </a:rPr>
                  <a:t>+5%</a:t>
                </a:r>
              </a:p>
            </p:txBody>
          </p:sp>
          <p:sp>
            <p:nvSpPr>
              <p:cNvPr id="129079" name="TextBox 147"/>
              <p:cNvSpPr txBox="1">
                <a:spLocks noChangeArrowheads="1"/>
              </p:cNvSpPr>
              <p:nvPr/>
            </p:nvSpPr>
            <p:spPr bwMode="auto">
              <a:xfrm>
                <a:off x="3471029" y="2399923"/>
                <a:ext cx="54240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b="1">
                    <a:solidFill>
                      <a:srgbClr val="A5B592"/>
                    </a:solidFill>
                    <a:latin typeface="HSE Sans"/>
                  </a:rPr>
                  <a:t>+5%</a:t>
                </a:r>
              </a:p>
            </p:txBody>
          </p:sp>
          <p:sp>
            <p:nvSpPr>
              <p:cNvPr id="149" name="Прямоугольник 148">
                <a:extLst/>
              </p:cNvPr>
              <p:cNvSpPr/>
              <p:nvPr/>
            </p:nvSpPr>
            <p:spPr>
              <a:xfrm>
                <a:off x="606985" y="2704140"/>
                <a:ext cx="1677826" cy="257184"/>
              </a:xfrm>
              <a:prstGeom prst="rect">
                <a:avLst/>
              </a:prstGeom>
              <a:solidFill>
                <a:srgbClr val="A5B5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HSE Sans" panose="02000000000000000000" pitchFamily="50" charset="-52"/>
                </a:endParaRPr>
              </a:p>
            </p:txBody>
          </p:sp>
          <p:sp>
            <p:nvSpPr>
              <p:cNvPr id="129081" name="TextBox 149"/>
              <p:cNvSpPr txBox="1">
                <a:spLocks noChangeArrowheads="1"/>
              </p:cNvSpPr>
              <p:nvPr/>
            </p:nvSpPr>
            <p:spPr bwMode="auto">
              <a:xfrm>
                <a:off x="-1801020" y="3459412"/>
                <a:ext cx="101211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>
                    <a:solidFill>
                      <a:srgbClr val="FFFFFF"/>
                    </a:solidFill>
                    <a:latin typeface="HSE Sans"/>
                  </a:rPr>
                  <a:t>20</a:t>
                </a:r>
                <a:r>
                  <a:rPr lang="en-US" sz="16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6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29082" name="TextBox 156"/>
              <p:cNvSpPr txBox="1">
                <a:spLocks noChangeArrowheads="1"/>
              </p:cNvSpPr>
              <p:nvPr/>
            </p:nvSpPr>
            <p:spPr bwMode="auto">
              <a:xfrm>
                <a:off x="2234658" y="2697275"/>
                <a:ext cx="57419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FF0000"/>
                    </a:solidFill>
                    <a:latin typeface="HSE Sans"/>
                  </a:rPr>
                  <a:t>-1</a:t>
                </a:r>
                <a:r>
                  <a:rPr lang="en-US" sz="1200" b="1">
                    <a:solidFill>
                      <a:srgbClr val="FF0000"/>
                    </a:solidFill>
                    <a:latin typeface="HSE Sans"/>
                  </a:rPr>
                  <a:t>5</a:t>
                </a:r>
                <a:r>
                  <a:rPr lang="ru-RU" sz="1200" b="1">
                    <a:solidFill>
                      <a:srgbClr val="FF0000"/>
                    </a:solidFill>
                    <a:latin typeface="HSE Sans"/>
                  </a:rPr>
                  <a:t>%</a:t>
                </a:r>
              </a:p>
            </p:txBody>
          </p:sp>
          <p:sp>
            <p:nvSpPr>
              <p:cNvPr id="129083" name="TextBox 157"/>
              <p:cNvSpPr txBox="1">
                <a:spLocks noChangeArrowheads="1"/>
              </p:cNvSpPr>
              <p:nvPr/>
            </p:nvSpPr>
            <p:spPr bwMode="auto">
              <a:xfrm>
                <a:off x="-190160" y="2697275"/>
                <a:ext cx="81122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A6A6A6"/>
                    </a:solidFill>
                    <a:latin typeface="HSE Sans"/>
                  </a:rPr>
                  <a:t>22 / 23</a:t>
                </a:r>
              </a:p>
            </p:txBody>
          </p:sp>
          <p:cxnSp>
            <p:nvCxnSpPr>
              <p:cNvPr id="159" name="Прямая соединительная линия 158">
                <a:extLst/>
              </p:cNvPr>
              <p:cNvCxnSpPr>
                <a:cxnSpLocks/>
              </p:cNvCxnSpPr>
              <p:nvPr/>
            </p:nvCxnSpPr>
            <p:spPr>
              <a:xfrm>
                <a:off x="610160" y="1418221"/>
                <a:ext cx="0" cy="1963806"/>
              </a:xfrm>
              <a:prstGeom prst="line">
                <a:avLst/>
              </a:prstGeom>
              <a:ln w="12700">
                <a:solidFill>
                  <a:srgbClr val="17171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9061" name="TextBox 120"/>
            <p:cNvSpPr txBox="1">
              <a:spLocks noChangeArrowheads="1"/>
            </p:cNvSpPr>
            <p:nvPr/>
          </p:nvSpPr>
          <p:spPr bwMode="auto">
            <a:xfrm>
              <a:off x="8637521" y="2564480"/>
              <a:ext cx="5193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HSE Sans"/>
                </a:rPr>
                <a:t>24%</a:t>
              </a:r>
              <a:endParaRPr lang="ru-RU" sz="1200" b="1">
                <a:solidFill>
                  <a:srgbClr val="FFFFFF"/>
                </a:solidFill>
                <a:latin typeface="HSE Sans"/>
              </a:endParaRPr>
            </a:p>
          </p:txBody>
        </p:sp>
        <p:sp>
          <p:nvSpPr>
            <p:cNvPr id="122" name="Стрелка: вниз 121">
              <a:extLst/>
            </p:cNvPr>
            <p:cNvSpPr/>
            <p:nvPr/>
          </p:nvSpPr>
          <p:spPr>
            <a:xfrm>
              <a:off x="10745214" y="2603834"/>
              <a:ext cx="133337" cy="24448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HSE Sans" panose="02000000000000000000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0051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4746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Студенты</a:t>
            </a:r>
          </a:p>
        </p:txBody>
      </p:sp>
      <p:pic>
        <p:nvPicPr>
          <p:cNvPr id="13005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Box 9"/>
          <p:cNvSpPr txBox="1">
            <a:spLocks noChangeArrowheads="1"/>
          </p:cNvSpPr>
          <p:nvPr/>
        </p:nvSpPr>
        <p:spPr bwMode="auto">
          <a:xfrm>
            <a:off x="10842625" y="5800725"/>
            <a:ext cx="573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AA84F"/>
                </a:solidFill>
                <a:latin typeface="Montserrat"/>
              </a:rPr>
              <a:t>+3%</a:t>
            </a:r>
          </a:p>
        </p:txBody>
      </p:sp>
      <p:sp>
        <p:nvSpPr>
          <p:cNvPr id="14" name="Стрелка: вниз 13">
            <a:extLst/>
          </p:cNvPr>
          <p:cNvSpPr/>
          <p:nvPr/>
        </p:nvSpPr>
        <p:spPr>
          <a:xfrm rot="10800000">
            <a:off x="11312525" y="5803900"/>
            <a:ext cx="133350" cy="244475"/>
          </a:xfrm>
          <a:prstGeom prst="downArrow">
            <a:avLst/>
          </a:prstGeom>
          <a:solidFill>
            <a:srgbClr val="6AA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0055" name="Группа 3"/>
          <p:cNvGrpSpPr>
            <a:grpSpLocks/>
          </p:cNvGrpSpPr>
          <p:nvPr/>
        </p:nvGrpSpPr>
        <p:grpSpPr bwMode="auto">
          <a:xfrm>
            <a:off x="6470650" y="2027238"/>
            <a:ext cx="5580063" cy="2870200"/>
            <a:chOff x="5173843" y="773163"/>
            <a:chExt cx="7979610" cy="3789748"/>
          </a:xfrm>
        </p:grpSpPr>
        <p:grpSp>
          <p:nvGrpSpPr>
            <p:cNvPr id="130142" name="Группа 4"/>
            <p:cNvGrpSpPr>
              <a:grpSpLocks/>
            </p:cNvGrpSpPr>
            <p:nvPr/>
          </p:nvGrpSpPr>
          <p:grpSpPr bwMode="auto">
            <a:xfrm>
              <a:off x="5173843" y="3826217"/>
              <a:ext cx="2617966" cy="736694"/>
              <a:chOff x="4475792" y="5296892"/>
              <a:chExt cx="2617966" cy="736694"/>
            </a:xfrm>
          </p:grpSpPr>
          <p:sp>
            <p:nvSpPr>
              <p:cNvPr id="130151" name="TextBox 143"/>
              <p:cNvSpPr txBox="1">
                <a:spLocks noChangeArrowheads="1"/>
              </p:cNvSpPr>
              <p:nvPr/>
            </p:nvSpPr>
            <p:spPr bwMode="auto">
              <a:xfrm>
                <a:off x="4475792" y="5627117"/>
                <a:ext cx="2617966" cy="406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ru-RU" sz="1400" b="1">
                    <a:solidFill>
                      <a:srgbClr val="0E2D69"/>
                    </a:solidFill>
                    <a:latin typeface="HSE Sans"/>
                  </a:rPr>
                  <a:t>120</a:t>
                </a:r>
                <a:r>
                  <a:rPr lang="ru-RU" sz="1400">
                    <a:solidFill>
                      <a:srgbClr val="0E2D69"/>
                    </a:solidFill>
                    <a:latin typeface="HSE Sans"/>
                  </a:rPr>
                  <a:t> руководителей</a:t>
                </a:r>
              </a:p>
            </p:txBody>
          </p:sp>
          <p:sp>
            <p:nvSpPr>
              <p:cNvPr id="130152" name="TextBox 142"/>
              <p:cNvSpPr txBox="1">
                <a:spLocks noChangeArrowheads="1"/>
              </p:cNvSpPr>
              <p:nvPr/>
            </p:nvSpPr>
            <p:spPr bwMode="auto">
              <a:xfrm>
                <a:off x="4941723" y="5296892"/>
                <a:ext cx="2132992" cy="406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ru-RU" sz="1400" b="1">
                    <a:solidFill>
                      <a:srgbClr val="000000"/>
                    </a:solidFill>
                    <a:latin typeface="HSE Sans"/>
                  </a:rPr>
                  <a:t>Сотрудник</a:t>
                </a:r>
              </a:p>
            </p:txBody>
          </p:sp>
        </p:grpSp>
        <p:grpSp>
          <p:nvGrpSpPr>
            <p:cNvPr id="130143" name="Группа 53"/>
            <p:cNvGrpSpPr>
              <a:grpSpLocks/>
            </p:cNvGrpSpPr>
            <p:nvPr/>
          </p:nvGrpSpPr>
          <p:grpSpPr bwMode="auto">
            <a:xfrm>
              <a:off x="6706269" y="773163"/>
              <a:ext cx="6447184" cy="3422733"/>
              <a:chOff x="6706269" y="773163"/>
              <a:chExt cx="6447184" cy="3422733"/>
            </a:xfrm>
          </p:grpSpPr>
          <p:sp>
            <p:nvSpPr>
              <p:cNvPr id="130144" name="TextBox 99"/>
              <p:cNvSpPr txBox="1">
                <a:spLocks noChangeArrowheads="1"/>
              </p:cNvSpPr>
              <p:nvPr/>
            </p:nvSpPr>
            <p:spPr bwMode="auto">
              <a:xfrm>
                <a:off x="7002986" y="773163"/>
                <a:ext cx="3420549" cy="48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>
                    <a:solidFill>
                      <a:srgbClr val="0E2D69"/>
                    </a:solidFill>
                    <a:latin typeface="HSE Sans"/>
                  </a:rPr>
                  <a:t>Статус</a:t>
                </a:r>
                <a:r>
                  <a:rPr lang="ru-RU">
                    <a:solidFill>
                      <a:srgbClr val="000000"/>
                    </a:solidFill>
                    <a:latin typeface="HSE Sans"/>
                  </a:rPr>
                  <a:t> </a:t>
                </a:r>
                <a:r>
                  <a:rPr lang="ru-RU">
                    <a:solidFill>
                      <a:srgbClr val="0E2D69"/>
                    </a:solidFill>
                    <a:latin typeface="HSE Sans"/>
                  </a:rPr>
                  <a:t>руководителя</a:t>
                </a:r>
              </a:p>
            </p:txBody>
          </p:sp>
          <p:graphicFrame>
            <p:nvGraphicFramePr>
              <p:cNvPr id="101" name="Диаграмма 100">
                <a:extLst/>
              </p:cNvPr>
              <p:cNvGraphicFramePr>
                <a:graphicFrameLocks/>
              </p:cNvGraphicFramePr>
              <p:nvPr/>
            </p:nvGraphicFramePr>
            <p:xfrm>
              <a:off x="6706269" y="1452696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130146" name="Группа 118"/>
              <p:cNvGrpSpPr>
                <a:grpSpLocks/>
              </p:cNvGrpSpPr>
              <p:nvPr/>
            </p:nvGrpSpPr>
            <p:grpSpPr bwMode="auto">
              <a:xfrm>
                <a:off x="10361239" y="1941566"/>
                <a:ext cx="2792214" cy="820251"/>
                <a:chOff x="5801191" y="5288007"/>
                <a:chExt cx="2792214" cy="820251"/>
              </a:xfrm>
            </p:grpSpPr>
            <p:sp>
              <p:nvSpPr>
                <p:cNvPr id="130149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5814833" y="5701790"/>
                  <a:ext cx="2778572" cy="406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400" b="1">
                      <a:solidFill>
                        <a:srgbClr val="0E2D69"/>
                      </a:solidFill>
                      <a:latin typeface="HSE Sans"/>
                    </a:rPr>
                    <a:t>33</a:t>
                  </a:r>
                  <a:r>
                    <a:rPr lang="ru-RU" sz="1400">
                      <a:solidFill>
                        <a:srgbClr val="0E2D69"/>
                      </a:solidFill>
                      <a:latin typeface="HSE Sans"/>
                    </a:rPr>
                    <a:t> руководителей</a:t>
                  </a:r>
                </a:p>
              </p:txBody>
            </p:sp>
            <p:sp>
              <p:nvSpPr>
                <p:cNvPr id="130150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5801191" y="5288007"/>
                  <a:ext cx="1592708" cy="4064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400" b="1">
                      <a:solidFill>
                        <a:srgbClr val="000000"/>
                      </a:solidFill>
                      <a:latin typeface="HSE Sans"/>
                    </a:rPr>
                    <a:t>Студент</a:t>
                  </a:r>
                </a:p>
              </p:txBody>
            </p:sp>
          </p:grpSp>
          <p:sp>
            <p:nvSpPr>
              <p:cNvPr id="130147" name="TextBox 136"/>
              <p:cNvSpPr txBox="1">
                <a:spLocks noChangeArrowheads="1"/>
              </p:cNvSpPr>
              <p:nvPr/>
            </p:nvSpPr>
            <p:spPr bwMode="auto">
              <a:xfrm>
                <a:off x="7689708" y="2773483"/>
                <a:ext cx="10121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>
                    <a:solidFill>
                      <a:srgbClr val="FFFFFF"/>
                    </a:solidFill>
                    <a:latin typeface="HSE Sans"/>
                  </a:rPr>
                  <a:t>78</a:t>
                </a:r>
                <a:r>
                  <a:rPr lang="en-US" sz="16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600" b="1">
                  <a:solidFill>
                    <a:srgbClr val="FFFFFF"/>
                  </a:solidFill>
                  <a:latin typeface="HSE Sans"/>
                </a:endParaRPr>
              </a:p>
            </p:txBody>
          </p:sp>
          <p:sp>
            <p:nvSpPr>
              <p:cNvPr id="130148" name="TextBox 137"/>
              <p:cNvSpPr txBox="1">
                <a:spLocks noChangeArrowheads="1"/>
              </p:cNvSpPr>
              <p:nvPr/>
            </p:nvSpPr>
            <p:spPr bwMode="auto">
              <a:xfrm>
                <a:off x="9219208" y="2457407"/>
                <a:ext cx="10121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>
                    <a:solidFill>
                      <a:srgbClr val="FFFFFF"/>
                    </a:solidFill>
                    <a:latin typeface="HSE Sans"/>
                  </a:rPr>
                  <a:t>22</a:t>
                </a:r>
                <a:r>
                  <a:rPr lang="en-US" sz="1600" b="1">
                    <a:solidFill>
                      <a:srgbClr val="FFFFFF"/>
                    </a:solidFill>
                    <a:latin typeface="HSE Sans"/>
                  </a:rPr>
                  <a:t>%</a:t>
                </a:r>
                <a:endParaRPr lang="ru-RU" sz="1600" b="1">
                  <a:solidFill>
                    <a:srgbClr val="FFFFFF"/>
                  </a:solidFill>
                  <a:latin typeface="HSE Sans"/>
                </a:endParaRPr>
              </a:p>
            </p:txBody>
          </p:sp>
        </p:grpSp>
      </p:grpSp>
      <p:grpSp>
        <p:nvGrpSpPr>
          <p:cNvPr id="130056" name="Группа 144"/>
          <p:cNvGrpSpPr>
            <a:grpSpLocks/>
          </p:cNvGrpSpPr>
          <p:nvPr/>
        </p:nvGrpSpPr>
        <p:grpSpPr bwMode="auto">
          <a:xfrm>
            <a:off x="590550" y="1951038"/>
            <a:ext cx="4884738" cy="2955925"/>
            <a:chOff x="6635132" y="1579060"/>
            <a:chExt cx="4883547" cy="2957269"/>
          </a:xfrm>
        </p:grpSpPr>
        <p:grpSp>
          <p:nvGrpSpPr>
            <p:cNvPr id="130059" name="Группа 150"/>
            <p:cNvGrpSpPr>
              <a:grpSpLocks/>
            </p:cNvGrpSpPr>
            <p:nvPr/>
          </p:nvGrpSpPr>
          <p:grpSpPr bwMode="auto">
            <a:xfrm>
              <a:off x="6635132" y="1579060"/>
              <a:ext cx="4883547" cy="2957269"/>
              <a:chOff x="6648245" y="835070"/>
              <a:chExt cx="4883547" cy="2957269"/>
            </a:xfrm>
          </p:grpSpPr>
          <p:grpSp>
            <p:nvGrpSpPr>
              <p:cNvPr id="130061" name="Группа 152"/>
              <p:cNvGrpSpPr>
                <a:grpSpLocks/>
              </p:cNvGrpSpPr>
              <p:nvPr/>
            </p:nvGrpSpPr>
            <p:grpSpPr bwMode="auto">
              <a:xfrm>
                <a:off x="6648245" y="835070"/>
                <a:ext cx="4883547" cy="2957269"/>
                <a:chOff x="6676433" y="1262898"/>
                <a:chExt cx="4883547" cy="2957269"/>
              </a:xfrm>
            </p:grpSpPr>
            <p:grpSp>
              <p:nvGrpSpPr>
                <p:cNvPr id="130071" name="Группа 165"/>
                <p:cNvGrpSpPr>
                  <a:grpSpLocks/>
                </p:cNvGrpSpPr>
                <p:nvPr/>
              </p:nvGrpSpPr>
              <p:grpSpPr bwMode="auto">
                <a:xfrm>
                  <a:off x="6676433" y="1262898"/>
                  <a:ext cx="4883547" cy="2641584"/>
                  <a:chOff x="1632998" y="3254688"/>
                  <a:chExt cx="4883547" cy="2641584"/>
                </a:xfrm>
              </p:grpSpPr>
              <p:pic>
                <p:nvPicPr>
                  <p:cNvPr id="130075" name="Рисунок 169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457275" y="4077043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76" name="Рисунок 170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632998" y="4076897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77" name="Рисунок 171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893609" y="4077344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78" name="Рисунок 172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154220" y="4076450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79" name="Рисунок 173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414831" y="4076003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0" name="Рисунок 174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675442" y="4073175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1" name="Рисунок 175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936053" y="4075109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2" name="Рисунок 176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196664" y="4076596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3" name="Рисунок 177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717886" y="4076149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4" name="Рисунок 178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978497" y="4075702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5" name="Рисунок 179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239108" y="4076210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6" name="Рисунок 180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499719" y="4075763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7" name="Рисунок 181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760330" y="4074869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8" name="Рисунок 182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020941" y="4075316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89" name="Рисунок 183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281552" y="4074422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0" name="Рисунок 184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542163" y="4076356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1" name="Рисунок 185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802774" y="4075909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2" name="Рисунок 186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6063387" y="4075456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3" name="Рисунок 187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634082" y="4527839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4" name="Рисунок 188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894693" y="4528286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5" name="Рисунок 189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155304" y="4527392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6" name="Рисунок 190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415915" y="4526945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7" name="Рисунок 191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676526" y="4524117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8" name="Рисунок 192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937137" y="4524625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099" name="Рисунок 193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197748" y="4526112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0" name="Рисунок 194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458359" y="4526559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1" name="Рисунок 195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718970" y="4525665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2" name="Рисунок 196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979581" y="4525218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3" name="Рисунок 197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240192" y="4527152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4" name="Рисунок 198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500803" y="4526705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5" name="Рисунок 199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761414" y="4525811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6" name="Рисунок 200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022025" y="4527684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7" name="Рисунок 201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282636" y="4525364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8" name="Рисунок 202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543247" y="4527298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09" name="Рисунок 203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803858" y="4526851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0" name="Рисунок 204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6064471" y="4526398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1" name="Рисунок 205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648039" y="4968787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2" name="Рисунок 206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908650" y="4969234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3" name="Рисунок 207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169261" y="4968340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4" name="Рисунок 208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429872" y="4967893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5" name="Рисунок 209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690483" y="4965065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6" name="Рисунок 210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951094" y="4965573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7" name="Рисунок 211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211705" y="4967060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8" name="Рисунок 212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472316" y="4967507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19" name="Рисунок 213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732927" y="4966613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0" name="Рисунок 214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993538" y="4966166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1" name="Рисунок 215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254149" y="4968100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2" name="Рисунок 216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514760" y="4967653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3" name="Рисунок 217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775371" y="4966759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4" name="Рисунок 218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035982" y="4979111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5" name="Рисунок 219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296593" y="4966312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6" name="Рисунок 220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557204" y="4968246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7" name="Рисунок 221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817815" y="4967799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8" name="Рисунок 222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6078428" y="4967346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29" name="Рисунок 223" descr="Мужчина со сплошной заливкой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648365" y="5465277"/>
                    <a:ext cx="429526" cy="429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30" name="Рисунок 224" descr="Мужчина контур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516818" y="5455044"/>
                    <a:ext cx="439696" cy="439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31" name="Рисунок 225" descr="Мужчина контур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770286" y="5456576"/>
                    <a:ext cx="439696" cy="439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32" name="Рисунок 226" descr="Мужчина контур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029913" y="5456576"/>
                    <a:ext cx="439696" cy="439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33" name="Рисунок 227" descr="Мужчина контур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296430" y="5455485"/>
                    <a:ext cx="439696" cy="439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34" name="Рисунок 228" descr="Мужчина контур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556109" y="5456458"/>
                    <a:ext cx="439696" cy="439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35" name="Рисунок 229" descr="Мужчина контур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822626" y="5455367"/>
                    <a:ext cx="439696" cy="439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136" name="Рисунок 230" descr="Мужчина контур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076849" y="5455938"/>
                    <a:ext cx="439696" cy="439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232" name="Прямая соединительная линия 231">
                    <a:extLst/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774252" y="3877271"/>
                    <a:ext cx="4661350" cy="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Прямая соединительная линия 232">
                    <a:extLst/>
                  </p:cNvPr>
                  <p:cNvCxnSpPr>
                    <a:cxnSpLocks/>
                  </p:cNvCxnSpPr>
                  <p:nvPr/>
                </p:nvCxnSpPr>
                <p:spPr>
                  <a:xfrm>
                    <a:off x="1774252" y="3781978"/>
                    <a:ext cx="0" cy="208057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Прямая соединительная линия 233">
                    <a:extLst/>
                  </p:cNvPr>
                  <p:cNvCxnSpPr>
                    <a:cxnSpLocks/>
                  </p:cNvCxnSpPr>
                  <p:nvPr/>
                </p:nvCxnSpPr>
                <p:spPr>
                  <a:xfrm>
                    <a:off x="6435602" y="3774036"/>
                    <a:ext cx="0" cy="206469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140" name="Text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1553" y="3254688"/>
                    <a:ext cx="840295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>
                        <a:solidFill>
                          <a:srgbClr val="000000"/>
                        </a:solidFill>
                        <a:latin typeface="HSE Sans"/>
                      </a:rPr>
                      <a:t>930</a:t>
                    </a:r>
                  </a:p>
                </p:txBody>
              </p:sp>
              <p:sp>
                <p:nvSpPr>
                  <p:cNvPr id="236" name="TextBox 235">
                    <a:extLst/>
                  </p:cNvPr>
                  <p:cNvSpPr txBox="1"/>
                  <p:nvPr/>
                </p:nvSpPr>
                <p:spPr>
                  <a:xfrm>
                    <a:off x="2629594" y="3375938"/>
                    <a:ext cx="3728574" cy="30777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400" b="1" dirty="0">
                        <a:solidFill>
                          <a:prstClr val="black"/>
                        </a:solidFill>
                        <a:latin typeface="HSE Sans" panose="02000000000000000000" pitchFamily="50" charset="-52"/>
                        <a:cs typeface="+mn-cs"/>
                      </a:rPr>
                      <a:t>Студентов участвовали в проектах</a:t>
                    </a:r>
                    <a:endParaRPr lang="ru-RU" sz="1400" b="1" dirty="0">
                      <a:solidFill>
                        <a:prstClr val="black"/>
                      </a:solidFill>
                      <a:highlight>
                        <a:srgbClr val="FF0000"/>
                      </a:highlight>
                      <a:latin typeface="HSE Sans" panose="02000000000000000000" pitchFamily="50" charset="-52"/>
                      <a:cs typeface="+mn-cs"/>
                    </a:endParaRPr>
                  </a:p>
                </p:txBody>
              </p:sp>
            </p:grpSp>
            <p:cxnSp>
              <p:nvCxnSpPr>
                <p:cNvPr id="167" name="Прямая соединительная линия 166">
                  <a:extLst/>
                </p:cNvPr>
                <p:cNvCxnSpPr>
                  <a:cxnSpLocks/>
                </p:cNvCxnSpPr>
                <p:nvPr/>
              </p:nvCxnSpPr>
              <p:spPr>
                <a:xfrm flipH="1">
                  <a:off x="6817687" y="4107403"/>
                  <a:ext cx="466135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6817687" y="4012109"/>
                  <a:ext cx="0" cy="208058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11479037" y="4004169"/>
                  <a:ext cx="0" cy="208057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0062" name="Рисунок 153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29381" y="3047345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063" name="Рисунок 154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92224" y="3047022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064" name="Рисунок 155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47509" y="3048839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065" name="Рисунок 159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08177" y="3048434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066" name="Рисунок 160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61599" y="3039885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067" name="Рисунок 161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227373" y="3044292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068" name="Рисунок 162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91844" y="3042126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069" name="Рисунок 163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48174" y="3039885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070" name="Рисунок 164" descr="Мужчина со сплошной заливкой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011113" y="3036489"/>
                <a:ext cx="429526" cy="42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0060" name="Рисунок 151" descr="Мужчина со сплошной заливкой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55833" y="3789586"/>
              <a:ext cx="429526" cy="42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0057" name="TextBox 236"/>
          <p:cNvSpPr txBox="1">
            <a:spLocks noChangeArrowheads="1"/>
          </p:cNvSpPr>
          <p:nvPr/>
        </p:nvSpPr>
        <p:spPr bwMode="auto">
          <a:xfrm>
            <a:off x="954088" y="5056188"/>
            <a:ext cx="1058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HSE Sans"/>
              </a:rPr>
              <a:t>-28%</a:t>
            </a:r>
          </a:p>
        </p:txBody>
      </p:sp>
      <p:sp>
        <p:nvSpPr>
          <p:cNvPr id="238" name="TextBox 237">
            <a:extLst/>
          </p:cNvPr>
          <p:cNvSpPr txBox="1"/>
          <p:nvPr/>
        </p:nvSpPr>
        <p:spPr>
          <a:xfrm>
            <a:off x="2154238" y="5100638"/>
            <a:ext cx="31670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Снижение общего количества студентов по сравнению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с предыдущим учебным годом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5788" y="2157413"/>
            <a:ext cx="4948237" cy="1574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ru-RU" sz="1800" b="1" dirty="0"/>
              <a:t>Формирование ведущего центра современного инженерно-технологического образования</a:t>
            </a:r>
            <a:r>
              <a:rPr lang="ru-RU" sz="1800" dirty="0"/>
              <a:t>,</a:t>
            </a:r>
            <a:r>
              <a:rPr lang="ru-RU" sz="1800" b="1" dirty="0"/>
              <a:t> </a:t>
            </a:r>
            <a:r>
              <a:rPr lang="ru-RU" sz="1800" dirty="0"/>
              <a:t>основанного на проектно-ориентированной модели с полной индивидуализацией трека обучения на основе использования цифровых сервисов</a:t>
            </a:r>
          </a:p>
        </p:txBody>
      </p:sp>
      <p:sp>
        <p:nvSpPr>
          <p:cNvPr id="112642" name="Текст 3"/>
          <p:cNvSpPr txBox="1">
            <a:spLocks/>
          </p:cNvSpPr>
          <p:nvPr/>
        </p:nvSpPr>
        <p:spPr bwMode="auto">
          <a:xfrm>
            <a:off x="6096000" y="2157413"/>
            <a:ext cx="568166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Внедрение многотрековой системы обучения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Формирование Магистерской инженерной  школы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Развитие системы мастерских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Формирование профильных научно-образовательных центров превосходства</a:t>
            </a:r>
          </a:p>
        </p:txBody>
      </p:sp>
      <p:sp>
        <p:nvSpPr>
          <p:cNvPr id="11" name="Текст 3">
            <a:extLst/>
          </p:cNvPr>
          <p:cNvSpPr txBox="1">
            <a:spLocks/>
          </p:cNvSpPr>
          <p:nvPr/>
        </p:nvSpPr>
        <p:spPr>
          <a:xfrm>
            <a:off x="6096000" y="1512888"/>
            <a:ext cx="5245100" cy="366712"/>
          </a:xfrm>
          <a:prstGeom prst="rect">
            <a:avLst/>
          </a:prstGeom>
        </p:spPr>
        <p:txBody>
          <a:bodyPr lIns="0" tIns="0" rIns="0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/>
              <a:t>2023-2025</a:t>
            </a:r>
            <a:endParaRPr lang="ru-RU" sz="2400" b="1" dirty="0"/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223963" y="477838"/>
            <a:ext cx="4392612" cy="576262"/>
          </a:xfrm>
        </p:spPr>
        <p:txBody>
          <a:bodyPr rtlCol="0">
            <a:normAutofit fontScale="90000"/>
          </a:bodyPr>
          <a:lstStyle/>
          <a:p>
            <a:pPr defTabSz="914335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E2D69"/>
                </a:solidFill>
              </a:rPr>
              <a:t>Стратегические цели развития</a:t>
            </a:r>
          </a:p>
        </p:txBody>
      </p:sp>
      <p:pic>
        <p:nvPicPr>
          <p:cNvPr id="11264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Текст 3"/>
          <p:cNvSpPr txBox="1">
            <a:spLocks/>
          </p:cNvSpPr>
          <p:nvPr/>
        </p:nvSpPr>
        <p:spPr bwMode="auto">
          <a:xfrm>
            <a:off x="585788" y="1512888"/>
            <a:ext cx="524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400" b="1">
                <a:solidFill>
                  <a:srgbClr val="0E2D69"/>
                </a:solidFill>
                <a:latin typeface="HSE Sans"/>
              </a:rPr>
              <a:t>2030</a:t>
            </a:r>
          </a:p>
        </p:txBody>
      </p:sp>
      <p:sp>
        <p:nvSpPr>
          <p:cNvPr id="8" name="Текст 3">
            <a:extLst/>
          </p:cNvPr>
          <p:cNvSpPr txBox="1">
            <a:spLocks/>
          </p:cNvSpPr>
          <p:nvPr/>
        </p:nvSpPr>
        <p:spPr>
          <a:xfrm>
            <a:off x="585788" y="4165600"/>
            <a:ext cx="5099050" cy="2003425"/>
          </a:xfrm>
          <a:prstGeom prst="rect">
            <a:avLst/>
          </a:prstGeom>
        </p:spPr>
        <p:txBody>
          <a:bodyPr lIns="0" tIns="0" rIns="0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419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7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4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2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sz="1800" b="1" dirty="0"/>
              <a:t>Стратегическое академическое лидерство </a:t>
            </a:r>
            <a:br>
              <a:rPr lang="ru-RU" sz="1800" b="1" dirty="0"/>
            </a:br>
            <a:r>
              <a:rPr lang="ru-RU" sz="1800" dirty="0"/>
              <a:t>по ключевым научно-техническим направлениям цифровой экономики с целью повышения конкурентоспособности отечественных разработок на мировом рынке путем создания профильных научно-образовательных центров превосходства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>
            <a:extLst/>
          </p:cNvPr>
          <p:cNvSpPr/>
          <p:nvPr/>
        </p:nvSpPr>
        <p:spPr>
          <a:xfrm>
            <a:off x="266700" y="0"/>
            <a:ext cx="8601075" cy="542925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white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white"/>
              </a:solidFill>
              <a:latin typeface="Montserrat Black" panose="00000A00000000000000" pitchFamily="2" charset="-52"/>
            </a:endParaRPr>
          </a:p>
        </p:txBody>
      </p:sp>
      <p:grpSp>
        <p:nvGrpSpPr>
          <p:cNvPr id="131075" name="Группа 10"/>
          <p:cNvGrpSpPr>
            <a:grpSpLocks/>
          </p:cNvGrpSpPr>
          <p:nvPr/>
        </p:nvGrpSpPr>
        <p:grpSpPr bwMode="auto">
          <a:xfrm>
            <a:off x="3937000" y="271463"/>
            <a:ext cx="2524125" cy="6858000"/>
            <a:chOff x="6324600" y="0"/>
            <a:chExt cx="2524125" cy="6858000"/>
          </a:xfrm>
        </p:grpSpPr>
        <p:sp>
          <p:nvSpPr>
            <p:cNvPr id="10" name="Прямоугольник 9">
              <a:extLst/>
            </p:cNvPr>
            <p:cNvSpPr/>
            <p:nvPr/>
          </p:nvSpPr>
          <p:spPr>
            <a:xfrm>
              <a:off x="6324600" y="0"/>
              <a:ext cx="2524125" cy="685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983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31106" name="Рисунок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46031" y="0"/>
              <a:ext cx="248126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1076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0" y="757238"/>
            <a:ext cx="2501900" cy="6243637"/>
          </a:xfrm>
          <a:prstGeom prst="rect">
            <a:avLst/>
          </a:prstGeom>
          <a:noFill/>
          <a:ln w="57150">
            <a:solidFill>
              <a:srgbClr val="4983D6"/>
            </a:solidFill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/>
          </p:cNvPr>
          <p:cNvCxnSpPr>
            <a:cxnSpLocks/>
          </p:cNvCxnSpPr>
          <p:nvPr/>
        </p:nvCxnSpPr>
        <p:spPr>
          <a:xfrm>
            <a:off x="382588" y="438150"/>
            <a:ext cx="855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78" name="TextBox 7"/>
          <p:cNvSpPr txBox="1">
            <a:spLocks noChangeArrowheads="1"/>
          </p:cNvSpPr>
          <p:nvPr/>
        </p:nvSpPr>
        <p:spPr bwMode="auto">
          <a:xfrm>
            <a:off x="273050" y="641350"/>
            <a:ext cx="3367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FF"/>
                </a:solidFill>
                <a:latin typeface="HSE Sans"/>
              </a:rPr>
              <a:t>Экосистема проектной деятельности 2.0</a:t>
            </a:r>
          </a:p>
        </p:txBody>
      </p:sp>
      <p:grpSp>
        <p:nvGrpSpPr>
          <p:cNvPr id="131079" name="Группа 25"/>
          <p:cNvGrpSpPr>
            <a:grpSpLocks/>
          </p:cNvGrpSpPr>
          <p:nvPr/>
        </p:nvGrpSpPr>
        <p:grpSpPr bwMode="auto">
          <a:xfrm>
            <a:off x="8413750" y="1862138"/>
            <a:ext cx="2524125" cy="6877050"/>
            <a:chOff x="7994650" y="1861560"/>
            <a:chExt cx="2524125" cy="6877050"/>
          </a:xfrm>
        </p:grpSpPr>
        <p:grpSp>
          <p:nvGrpSpPr>
            <p:cNvPr id="131101" name="Группа 14"/>
            <p:cNvGrpSpPr>
              <a:grpSpLocks/>
            </p:cNvGrpSpPr>
            <p:nvPr/>
          </p:nvGrpSpPr>
          <p:grpSpPr bwMode="auto">
            <a:xfrm>
              <a:off x="7994650" y="1861560"/>
              <a:ext cx="2524125" cy="6877050"/>
              <a:chOff x="6324600" y="0"/>
              <a:chExt cx="2524125" cy="6877050"/>
            </a:xfrm>
          </p:grpSpPr>
          <p:sp>
            <p:nvSpPr>
              <p:cNvPr id="16" name="Прямоугольник 15">
                <a:extLst/>
              </p:cNvPr>
              <p:cNvSpPr/>
              <p:nvPr/>
            </p:nvSpPr>
            <p:spPr>
              <a:xfrm>
                <a:off x="6324600" y="0"/>
                <a:ext cx="2524125" cy="68580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4983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1104" name="Рисунок 16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46031" y="19050"/>
                <a:ext cx="2481263" cy="6858000"/>
              </a:xfrm>
              <a:prstGeom prst="rect">
                <a:avLst/>
              </a:prstGeom>
              <a:noFill/>
              <a:ln w="57150">
                <a:solidFill>
                  <a:srgbClr val="4983D6"/>
                </a:solidFill>
                <a:miter lim="800000"/>
                <a:headEnd/>
                <a:tailEnd/>
              </a:ln>
            </p:spPr>
          </p:pic>
        </p:grpSp>
        <p:pic>
          <p:nvPicPr>
            <p:cNvPr id="131102" name="Рисунок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25518" y="2444128"/>
              <a:ext cx="2462388" cy="527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>
            <a:extLst/>
          </p:cNvPr>
          <p:cNvSpPr/>
          <p:nvPr/>
        </p:nvSpPr>
        <p:spPr>
          <a:xfrm>
            <a:off x="9998075" y="3975100"/>
            <a:ext cx="2524125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4983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081" name="TextBox 26"/>
          <p:cNvSpPr txBox="1">
            <a:spLocks noChangeArrowheads="1"/>
          </p:cNvSpPr>
          <p:nvPr/>
        </p:nvSpPr>
        <p:spPr bwMode="auto">
          <a:xfrm>
            <a:off x="273050" y="1703388"/>
            <a:ext cx="31575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FF"/>
                </a:solidFill>
                <a:latin typeface="HSE Sans"/>
              </a:rPr>
              <a:t>Обновленная система для управления инженерными </a:t>
            </a:r>
            <a:r>
              <a:rPr lang="en-US" sz="1400">
                <a:solidFill>
                  <a:srgbClr val="FFFFFF"/>
                </a:solidFill>
                <a:latin typeface="HSE Sans"/>
              </a:rPr>
              <a:t/>
            </a:r>
            <a:br>
              <a:rPr lang="en-US" sz="1400">
                <a:solidFill>
                  <a:srgbClr val="FFFFFF"/>
                </a:solidFill>
                <a:latin typeface="HSE Sans"/>
              </a:rPr>
            </a:br>
            <a:r>
              <a:rPr lang="ru-RU" sz="1400">
                <a:solidFill>
                  <a:srgbClr val="FFFFFF"/>
                </a:solidFill>
                <a:latin typeface="HSE Sans"/>
              </a:rPr>
              <a:t>и технологично-научными проектами </a:t>
            </a:r>
            <a:r>
              <a:rPr lang="en-US" sz="1400">
                <a:solidFill>
                  <a:srgbClr val="FFFFFF"/>
                </a:solidFill>
                <a:latin typeface="HSE Sans"/>
              </a:rPr>
              <a:t/>
            </a:r>
            <a:br>
              <a:rPr lang="en-US" sz="1400">
                <a:solidFill>
                  <a:srgbClr val="FFFFFF"/>
                </a:solidFill>
                <a:latin typeface="HSE Sans"/>
              </a:rPr>
            </a:br>
            <a:r>
              <a:rPr lang="ru-RU" sz="1400">
                <a:solidFill>
                  <a:srgbClr val="FFFFFF"/>
                </a:solidFill>
                <a:latin typeface="HSE Sans"/>
              </a:rPr>
              <a:t>в </a:t>
            </a:r>
            <a:r>
              <a:rPr lang="ru-RU" sz="1400" b="1">
                <a:solidFill>
                  <a:srgbClr val="FFFFFF"/>
                </a:solidFill>
                <a:latin typeface="HSE Sans"/>
              </a:rPr>
              <a:t>МИЭМ НИУ ВШЭ</a:t>
            </a:r>
          </a:p>
        </p:txBody>
      </p:sp>
      <p:pic>
        <p:nvPicPr>
          <p:cNvPr id="131082" name="Рисунок 28"/>
          <p:cNvPicPr>
            <a:picLocks noChangeAspect="1"/>
          </p:cNvPicPr>
          <p:nvPr/>
        </p:nvPicPr>
        <p:blipFill>
          <a:blip r:embed="rId5"/>
          <a:srcRect b="12743"/>
          <a:stretch>
            <a:fillRect/>
          </a:stretch>
        </p:blipFill>
        <p:spPr bwMode="auto">
          <a:xfrm>
            <a:off x="10017125" y="4002088"/>
            <a:ext cx="249396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Овал 30">
            <a:extLst/>
          </p:cNvPr>
          <p:cNvSpPr/>
          <p:nvPr/>
        </p:nvSpPr>
        <p:spPr>
          <a:xfrm>
            <a:off x="450850" y="2997200"/>
            <a:ext cx="360363" cy="358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4983D6"/>
              </a:solidFill>
            </a:endParaRPr>
          </a:p>
        </p:txBody>
      </p:sp>
      <p:sp>
        <p:nvSpPr>
          <p:cNvPr id="32" name="Овал 31">
            <a:extLst/>
          </p:cNvPr>
          <p:cNvSpPr/>
          <p:nvPr/>
        </p:nvSpPr>
        <p:spPr>
          <a:xfrm>
            <a:off x="454025" y="4170363"/>
            <a:ext cx="360363" cy="358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Овал 32">
            <a:extLst/>
          </p:cNvPr>
          <p:cNvSpPr/>
          <p:nvPr/>
        </p:nvSpPr>
        <p:spPr>
          <a:xfrm>
            <a:off x="450850" y="5630863"/>
            <a:ext cx="3587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8" name="Прямая соединительная линия 37">
            <a:extLst/>
          </p:cNvPr>
          <p:cNvCxnSpPr>
            <a:stCxn id="31" idx="4"/>
            <a:endCxn id="32" idx="0"/>
          </p:cNvCxnSpPr>
          <p:nvPr/>
        </p:nvCxnSpPr>
        <p:spPr>
          <a:xfrm>
            <a:off x="630238" y="3355975"/>
            <a:ext cx="4762" cy="8143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/>
          </p:cNvPr>
          <p:cNvCxnSpPr>
            <a:cxnSpLocks/>
            <a:stCxn id="32" idx="4"/>
            <a:endCxn id="33" idx="0"/>
          </p:cNvCxnSpPr>
          <p:nvPr/>
        </p:nvCxnSpPr>
        <p:spPr>
          <a:xfrm flipH="1">
            <a:off x="630238" y="4529138"/>
            <a:ext cx="4762" cy="11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088" name="Группа 49"/>
          <p:cNvGrpSpPr>
            <a:grpSpLocks/>
          </p:cNvGrpSpPr>
          <p:nvPr/>
        </p:nvGrpSpPr>
        <p:grpSpPr bwMode="auto">
          <a:xfrm>
            <a:off x="930275" y="2847975"/>
            <a:ext cx="1978025" cy="909638"/>
            <a:chOff x="1585585" y="2447648"/>
            <a:chExt cx="1978669" cy="909265"/>
          </a:xfrm>
        </p:grpSpPr>
        <p:sp>
          <p:nvSpPr>
            <p:cNvPr id="131098" name="TextBox 33"/>
            <p:cNvSpPr txBox="1">
              <a:spLocks noChangeArrowheads="1"/>
            </p:cNvSpPr>
            <p:nvPr/>
          </p:nvSpPr>
          <p:spPr bwMode="auto">
            <a:xfrm>
              <a:off x="1587001" y="2895248"/>
              <a:ext cx="19772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Релиз</a:t>
              </a:r>
              <a:r>
                <a:rPr lang="ru-RU" sz="1200">
                  <a:solidFill>
                    <a:srgbClr val="FFFFFF"/>
                  </a:solidFill>
                  <a:latin typeface="HSE Sans"/>
                </a:rPr>
                <a:t> системы с переносом всех данных </a:t>
              </a:r>
              <a:endParaRPr lang="ru-RU" sz="1200" b="1">
                <a:solidFill>
                  <a:srgbClr val="FFFFFF"/>
                </a:solidFill>
                <a:latin typeface="HSE Sans"/>
              </a:endParaRPr>
            </a:p>
          </p:txBody>
        </p:sp>
        <p:sp>
          <p:nvSpPr>
            <p:cNvPr id="131099" name="TextBox 44"/>
            <p:cNvSpPr txBox="1">
              <a:spLocks noChangeArrowheads="1"/>
            </p:cNvSpPr>
            <p:nvPr/>
          </p:nvSpPr>
          <p:spPr bwMode="auto">
            <a:xfrm>
              <a:off x="1585585" y="2447648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09.09</a:t>
              </a:r>
            </a:p>
          </p:txBody>
        </p:sp>
        <p:cxnSp>
          <p:nvCxnSpPr>
            <p:cNvPr id="47" name="Прямая соединительная линия 46">
              <a:extLst/>
            </p:cNvPr>
            <p:cNvCxnSpPr>
              <a:cxnSpLocks/>
            </p:cNvCxnSpPr>
            <p:nvPr/>
          </p:nvCxnSpPr>
          <p:spPr>
            <a:xfrm>
              <a:off x="1690394" y="2784060"/>
              <a:ext cx="6479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089" name="Группа 53"/>
          <p:cNvGrpSpPr>
            <a:grpSpLocks/>
          </p:cNvGrpSpPr>
          <p:nvPr/>
        </p:nvGrpSpPr>
        <p:grpSpPr bwMode="auto">
          <a:xfrm>
            <a:off x="946150" y="3989388"/>
            <a:ext cx="1976438" cy="1298575"/>
            <a:chOff x="1590806" y="2423035"/>
            <a:chExt cx="1977253" cy="1298550"/>
          </a:xfrm>
        </p:grpSpPr>
        <p:sp>
          <p:nvSpPr>
            <p:cNvPr id="131095" name="TextBox 54"/>
            <p:cNvSpPr txBox="1">
              <a:spLocks noChangeArrowheads="1"/>
            </p:cNvSpPr>
            <p:nvPr/>
          </p:nvSpPr>
          <p:spPr bwMode="auto">
            <a:xfrm>
              <a:off x="1590806" y="2890588"/>
              <a:ext cx="19772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>
                  <a:solidFill>
                    <a:srgbClr val="FFFFFF"/>
                  </a:solidFill>
                  <a:latin typeface="HSE Sans"/>
                </a:rPr>
                <a:t>Проведение </a:t>
              </a:r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мастер-классов</a:t>
              </a:r>
              <a:r>
                <a:rPr lang="ru-RU" sz="1200">
                  <a:solidFill>
                    <a:srgbClr val="FFFFFF"/>
                  </a:solidFill>
                  <a:latin typeface="HSE Sans"/>
                </a:rPr>
                <a:t> для сотрудников МИЭМ по работе </a:t>
              </a:r>
              <a:r>
                <a:rPr lang="en-US" sz="1200">
                  <a:solidFill>
                    <a:srgbClr val="FFFFFF"/>
                  </a:solidFill>
                  <a:latin typeface="HSE Sans"/>
                </a:rPr>
                <a:t/>
              </a:r>
              <a:br>
                <a:rPr lang="en-US" sz="1200">
                  <a:solidFill>
                    <a:srgbClr val="FFFFFF"/>
                  </a:solidFill>
                  <a:latin typeface="HSE Sans"/>
                </a:rPr>
              </a:br>
              <a:r>
                <a:rPr lang="ru-RU" sz="1200">
                  <a:solidFill>
                    <a:srgbClr val="FFFFFF"/>
                  </a:solidFill>
                  <a:latin typeface="HSE Sans"/>
                </a:rPr>
                <a:t>с системой</a:t>
              </a:r>
            </a:p>
          </p:txBody>
        </p:sp>
        <p:sp>
          <p:nvSpPr>
            <p:cNvPr id="131096" name="TextBox 55"/>
            <p:cNvSpPr txBox="1">
              <a:spLocks noChangeArrowheads="1"/>
            </p:cNvSpPr>
            <p:nvPr/>
          </p:nvSpPr>
          <p:spPr bwMode="auto">
            <a:xfrm>
              <a:off x="1598104" y="2423035"/>
              <a:ext cx="15985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13.09, 16.09, 19.09</a:t>
              </a:r>
            </a:p>
          </p:txBody>
        </p:sp>
        <p:cxnSp>
          <p:nvCxnSpPr>
            <p:cNvPr id="57" name="Прямая соединительная линия 56">
              <a:extLst/>
            </p:cNvPr>
            <p:cNvCxnSpPr>
              <a:cxnSpLocks/>
            </p:cNvCxnSpPr>
            <p:nvPr/>
          </p:nvCxnSpPr>
          <p:spPr>
            <a:xfrm>
              <a:off x="1689272" y="2783390"/>
              <a:ext cx="64955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090" name="Группа 58"/>
          <p:cNvGrpSpPr>
            <a:grpSpLocks/>
          </p:cNvGrpSpPr>
          <p:nvPr/>
        </p:nvGrpSpPr>
        <p:grpSpPr bwMode="auto">
          <a:xfrm>
            <a:off x="938213" y="5454650"/>
            <a:ext cx="1978025" cy="1100138"/>
            <a:chOff x="1574764" y="2427560"/>
            <a:chExt cx="1977253" cy="1099573"/>
          </a:xfrm>
        </p:grpSpPr>
        <p:sp>
          <p:nvSpPr>
            <p:cNvPr id="131092" name="TextBox 59"/>
            <p:cNvSpPr txBox="1">
              <a:spLocks noChangeArrowheads="1"/>
            </p:cNvSpPr>
            <p:nvPr/>
          </p:nvSpPr>
          <p:spPr bwMode="auto">
            <a:xfrm>
              <a:off x="1574764" y="2880802"/>
              <a:ext cx="19772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Обучение</a:t>
              </a:r>
              <a:r>
                <a:rPr lang="ru-RU" sz="1200">
                  <a:solidFill>
                    <a:srgbClr val="FFFFFF"/>
                  </a:solidFill>
                  <a:latin typeface="HSE Sans"/>
                </a:rPr>
                <a:t> студентов МИЭМ по работе </a:t>
              </a:r>
              <a:r>
                <a:rPr lang="en-US" sz="1200">
                  <a:solidFill>
                    <a:srgbClr val="FFFFFF"/>
                  </a:solidFill>
                  <a:latin typeface="HSE Sans"/>
                </a:rPr>
                <a:t/>
              </a:r>
              <a:br>
                <a:rPr lang="en-US" sz="1200">
                  <a:solidFill>
                    <a:srgbClr val="FFFFFF"/>
                  </a:solidFill>
                  <a:latin typeface="HSE Sans"/>
                </a:rPr>
              </a:br>
              <a:r>
                <a:rPr lang="ru-RU" sz="1200">
                  <a:solidFill>
                    <a:srgbClr val="FFFFFF"/>
                  </a:solidFill>
                  <a:latin typeface="HSE Sans"/>
                </a:rPr>
                <a:t>с системой</a:t>
              </a:r>
            </a:p>
          </p:txBody>
        </p:sp>
        <p:sp>
          <p:nvSpPr>
            <p:cNvPr id="131093" name="TextBox 60"/>
            <p:cNvSpPr txBox="1">
              <a:spLocks noChangeArrowheads="1"/>
            </p:cNvSpPr>
            <p:nvPr/>
          </p:nvSpPr>
          <p:spPr bwMode="auto">
            <a:xfrm>
              <a:off x="1574764" y="2427560"/>
              <a:ext cx="11977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09.09 – 20.09</a:t>
              </a:r>
            </a:p>
          </p:txBody>
        </p:sp>
        <p:cxnSp>
          <p:nvCxnSpPr>
            <p:cNvPr id="62" name="Прямая соединительная линия 61">
              <a:extLst/>
            </p:cNvPr>
            <p:cNvCxnSpPr>
              <a:cxnSpLocks/>
            </p:cNvCxnSpPr>
            <p:nvPr/>
          </p:nvCxnSpPr>
          <p:spPr>
            <a:xfrm>
              <a:off x="1690606" y="2782977"/>
              <a:ext cx="64744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091" name="Рисунок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93388" y="450850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>
            <a:extLst/>
          </p:cNvPr>
          <p:cNvSpPr/>
          <p:nvPr/>
        </p:nvSpPr>
        <p:spPr>
          <a:xfrm>
            <a:off x="266700" y="0"/>
            <a:ext cx="8601075" cy="542925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white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white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32099" name="TextBox 7"/>
          <p:cNvSpPr txBox="1">
            <a:spLocks noChangeArrowheads="1"/>
          </p:cNvSpPr>
          <p:nvPr/>
        </p:nvSpPr>
        <p:spPr bwMode="auto">
          <a:xfrm>
            <a:off x="404813" y="820738"/>
            <a:ext cx="509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FF"/>
                </a:solidFill>
                <a:latin typeface="HSE Sans"/>
              </a:rPr>
              <a:t>Положение ЭПП для МИЭМ НИУ ВШЭ</a:t>
            </a:r>
          </a:p>
        </p:txBody>
      </p:sp>
      <p:sp>
        <p:nvSpPr>
          <p:cNvPr id="132100" name="TextBox 26"/>
          <p:cNvSpPr txBox="1">
            <a:spLocks noChangeArrowheads="1"/>
          </p:cNvSpPr>
          <p:nvPr/>
        </p:nvSpPr>
        <p:spPr bwMode="auto">
          <a:xfrm>
            <a:off x="430213" y="1668463"/>
            <a:ext cx="34369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latin typeface="HSE Sans"/>
              </a:rPr>
              <a:t>Адаптация</a:t>
            </a:r>
            <a:r>
              <a:rPr lang="ru-RU" sz="1400">
                <a:solidFill>
                  <a:srgbClr val="FFFFFF"/>
                </a:solidFill>
                <a:latin typeface="HSE Sans"/>
              </a:rPr>
              <a:t> общевышкинского </a:t>
            </a:r>
            <a:r>
              <a:rPr lang="ru-RU" sz="1400" b="1">
                <a:solidFill>
                  <a:srgbClr val="FFFFFF"/>
                </a:solidFill>
                <a:latin typeface="HSE Sans"/>
              </a:rPr>
              <a:t>положения ЭПП под реалии МИЭМ </a:t>
            </a:r>
            <a:r>
              <a:rPr lang="ru-RU" sz="1400">
                <a:solidFill>
                  <a:srgbClr val="FFFFFF"/>
                </a:solidFill>
                <a:latin typeface="HSE Sans"/>
              </a:rPr>
              <a:t>НИУ ВШЭ, включая проектную деятельность, все виды практик и выпускные квалификационные работы </a:t>
            </a:r>
          </a:p>
        </p:txBody>
      </p:sp>
      <p:sp>
        <p:nvSpPr>
          <p:cNvPr id="31" name="Овал 30">
            <a:extLst/>
          </p:cNvPr>
          <p:cNvSpPr/>
          <p:nvPr/>
        </p:nvSpPr>
        <p:spPr>
          <a:xfrm>
            <a:off x="531813" y="3492500"/>
            <a:ext cx="360362" cy="358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4983D6"/>
              </a:solidFill>
            </a:endParaRPr>
          </a:p>
        </p:txBody>
      </p:sp>
      <p:sp>
        <p:nvSpPr>
          <p:cNvPr id="32" name="Овал 31">
            <a:extLst/>
          </p:cNvPr>
          <p:cNvSpPr/>
          <p:nvPr/>
        </p:nvSpPr>
        <p:spPr>
          <a:xfrm>
            <a:off x="542925" y="5256213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8" name="Прямая соединительная линия 37">
            <a:extLst/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711200" y="3851275"/>
            <a:ext cx="12700" cy="14049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104" name="Группа 49"/>
          <p:cNvGrpSpPr>
            <a:grpSpLocks/>
          </p:cNvGrpSpPr>
          <p:nvPr/>
        </p:nvGrpSpPr>
        <p:grpSpPr bwMode="auto">
          <a:xfrm>
            <a:off x="1023938" y="3297238"/>
            <a:ext cx="2747962" cy="1319212"/>
            <a:chOff x="1533343" y="2403687"/>
            <a:chExt cx="2154845" cy="1320023"/>
          </a:xfrm>
        </p:grpSpPr>
        <p:sp>
          <p:nvSpPr>
            <p:cNvPr id="132124" name="TextBox 33"/>
            <p:cNvSpPr txBox="1">
              <a:spLocks noChangeArrowheads="1"/>
            </p:cNvSpPr>
            <p:nvPr/>
          </p:nvSpPr>
          <p:spPr bwMode="auto">
            <a:xfrm>
              <a:off x="1587689" y="2892713"/>
              <a:ext cx="210049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Драфт положения</a:t>
              </a:r>
              <a:r>
                <a:rPr lang="ru-RU" sz="1200">
                  <a:solidFill>
                    <a:srgbClr val="FFFFFF"/>
                  </a:solidFill>
                  <a:latin typeface="HSE Sans"/>
                </a:rPr>
                <a:t>, согласование с ДООП, демонстрация академическим руководителям</a:t>
              </a:r>
            </a:p>
          </p:txBody>
        </p:sp>
        <p:sp>
          <p:nvSpPr>
            <p:cNvPr id="132125" name="TextBox 44"/>
            <p:cNvSpPr txBox="1">
              <a:spLocks noChangeArrowheads="1"/>
            </p:cNvSpPr>
            <p:nvPr/>
          </p:nvSpPr>
          <p:spPr bwMode="auto">
            <a:xfrm>
              <a:off x="1533343" y="2403687"/>
              <a:ext cx="4969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23.09</a:t>
              </a:r>
            </a:p>
          </p:txBody>
        </p:sp>
        <p:cxnSp>
          <p:nvCxnSpPr>
            <p:cNvPr id="47" name="Прямая соединительная линия 46">
              <a:extLst/>
            </p:cNvPr>
            <p:cNvCxnSpPr>
              <a:cxnSpLocks/>
            </p:cNvCxnSpPr>
            <p:nvPr/>
          </p:nvCxnSpPr>
          <p:spPr>
            <a:xfrm>
              <a:off x="1667787" y="2778567"/>
              <a:ext cx="64856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105" name="Группа 53"/>
          <p:cNvGrpSpPr>
            <a:grpSpLocks/>
          </p:cNvGrpSpPr>
          <p:nvPr/>
        </p:nvGrpSpPr>
        <p:grpSpPr bwMode="auto">
          <a:xfrm>
            <a:off x="1093788" y="5035550"/>
            <a:ext cx="2676525" cy="1138238"/>
            <a:chOff x="1579364" y="2457425"/>
            <a:chExt cx="1977253" cy="922265"/>
          </a:xfrm>
        </p:grpSpPr>
        <p:sp>
          <p:nvSpPr>
            <p:cNvPr id="132121" name="TextBox 54"/>
            <p:cNvSpPr txBox="1">
              <a:spLocks noChangeArrowheads="1"/>
            </p:cNvSpPr>
            <p:nvPr/>
          </p:nvSpPr>
          <p:spPr bwMode="auto">
            <a:xfrm>
              <a:off x="1579364" y="2856604"/>
              <a:ext cx="1977253" cy="52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Утверждение положения </a:t>
              </a:r>
              <a:r>
                <a:rPr lang="ru-RU" sz="1200">
                  <a:solidFill>
                    <a:srgbClr val="FFFFFF"/>
                  </a:solidFill>
                  <a:latin typeface="HSE Sans"/>
                </a:rPr>
                <a:t>на ученом совете </a:t>
              </a:r>
              <a:br>
                <a:rPr lang="ru-RU" sz="1200">
                  <a:solidFill>
                    <a:srgbClr val="FFFFFF"/>
                  </a:solidFill>
                  <a:latin typeface="HSE Sans"/>
                </a:rPr>
              </a:br>
              <a:r>
                <a:rPr lang="ru-RU" sz="1200">
                  <a:solidFill>
                    <a:srgbClr val="FFFFFF"/>
                  </a:solidFill>
                  <a:latin typeface="HSE Sans"/>
                </a:rPr>
                <a:t>МИЭМ НИУ ВШЭ</a:t>
              </a:r>
            </a:p>
          </p:txBody>
        </p:sp>
        <p:sp>
          <p:nvSpPr>
            <p:cNvPr id="132122" name="TextBox 55"/>
            <p:cNvSpPr txBox="1">
              <a:spLocks noChangeArrowheads="1"/>
            </p:cNvSpPr>
            <p:nvPr/>
          </p:nvSpPr>
          <p:spPr bwMode="auto">
            <a:xfrm>
              <a:off x="1579365" y="2457425"/>
              <a:ext cx="932202" cy="22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>
                  <a:solidFill>
                    <a:srgbClr val="FFFFFF"/>
                  </a:solidFill>
                  <a:latin typeface="HSE Sans"/>
                </a:rPr>
                <a:t>Октябрь 2024</a:t>
              </a:r>
            </a:p>
          </p:txBody>
        </p:sp>
        <p:cxnSp>
          <p:nvCxnSpPr>
            <p:cNvPr id="57" name="Прямая соединительная линия 56">
              <a:extLst/>
            </p:cNvPr>
            <p:cNvCxnSpPr>
              <a:cxnSpLocks/>
            </p:cNvCxnSpPr>
            <p:nvPr/>
          </p:nvCxnSpPr>
          <p:spPr>
            <a:xfrm>
              <a:off x="1654420" y="2782855"/>
              <a:ext cx="64852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>
            <a:extLst/>
          </p:cNvPr>
          <p:cNvSpPr/>
          <p:nvPr/>
        </p:nvSpPr>
        <p:spPr>
          <a:xfrm>
            <a:off x="9963150" y="0"/>
            <a:ext cx="2228850" cy="542925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 rot="5400000">
            <a:off x="5884863" y="431800"/>
            <a:ext cx="4548188" cy="7513637"/>
          </a:xfrm>
          <a:prstGeom prst="rect">
            <a:avLst/>
          </a:prstGeom>
          <a:solidFill>
            <a:schemeClr val="bg1"/>
          </a:solidFill>
          <a:ln w="38100">
            <a:solidFill>
              <a:srgbClr val="498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white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13210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8975" y="6113463"/>
            <a:ext cx="938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Прямая соединительная линия 50">
            <a:extLst/>
          </p:cNvPr>
          <p:cNvCxnSpPr/>
          <p:nvPr/>
        </p:nvCxnSpPr>
        <p:spPr>
          <a:xfrm>
            <a:off x="4835525" y="2211388"/>
            <a:ext cx="660400" cy="0"/>
          </a:xfrm>
          <a:prstGeom prst="line">
            <a:avLst/>
          </a:prstGeom>
          <a:ln w="571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110" name="TextBox 51"/>
          <p:cNvSpPr txBox="1">
            <a:spLocks noChangeArrowheads="1"/>
          </p:cNvSpPr>
          <p:nvPr/>
        </p:nvSpPr>
        <p:spPr bwMode="auto">
          <a:xfrm>
            <a:off x="4738688" y="2420938"/>
            <a:ext cx="6694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E2D69"/>
                </a:solidFill>
                <a:latin typeface="HSE Sans"/>
              </a:rPr>
              <a:t>ДПО</a:t>
            </a:r>
            <a:br>
              <a:rPr lang="ru-RU" sz="2000">
                <a:solidFill>
                  <a:srgbClr val="0E2D69"/>
                </a:solidFill>
                <a:latin typeface="HSE Sans"/>
              </a:rPr>
            </a:br>
            <a:r>
              <a:rPr lang="ru-RU" sz="2000">
                <a:solidFill>
                  <a:srgbClr val="0E2D69"/>
                </a:solidFill>
                <a:latin typeface="HSE Sans"/>
              </a:rPr>
              <a:t>«Успех в проектах: от выбора до защиты»</a:t>
            </a:r>
          </a:p>
        </p:txBody>
      </p:sp>
      <p:sp>
        <p:nvSpPr>
          <p:cNvPr id="53" name="TextBox 52">
            <a:extLst/>
          </p:cNvPr>
          <p:cNvSpPr txBox="1"/>
          <p:nvPr/>
        </p:nvSpPr>
        <p:spPr>
          <a:xfrm>
            <a:off x="4738688" y="3240088"/>
            <a:ext cx="669448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Курс-навигатор по методологическим аспектам проектной деятельности в МИЭМ НИУ ВШЭ, нацеленный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на подготовку студентов к выполнению проектов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, особенно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снятия барьеров при выборе проектов</a:t>
            </a:r>
          </a:p>
        </p:txBody>
      </p:sp>
      <p:sp>
        <p:nvSpPr>
          <p:cNvPr id="77" name="Овал 76">
            <a:extLst/>
          </p:cNvPr>
          <p:cNvSpPr/>
          <p:nvPr/>
        </p:nvSpPr>
        <p:spPr>
          <a:xfrm>
            <a:off x="6772275" y="4872038"/>
            <a:ext cx="360363" cy="360362"/>
          </a:xfrm>
          <a:prstGeom prst="ellipse">
            <a:avLst/>
          </a:prstGeom>
          <a:solidFill>
            <a:srgbClr val="0E2D69"/>
          </a:solidFill>
          <a:ln w="3810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E2D69"/>
              </a:solidFill>
            </a:endParaRPr>
          </a:p>
        </p:txBody>
      </p:sp>
      <p:sp>
        <p:nvSpPr>
          <p:cNvPr id="78" name="Овал 77">
            <a:extLst/>
          </p:cNvPr>
          <p:cNvSpPr/>
          <p:nvPr/>
        </p:nvSpPr>
        <p:spPr>
          <a:xfrm>
            <a:off x="9118600" y="4876800"/>
            <a:ext cx="360363" cy="360363"/>
          </a:xfrm>
          <a:prstGeom prst="ellipse">
            <a:avLst/>
          </a:prstGeom>
          <a:solidFill>
            <a:srgbClr val="0E2D69"/>
          </a:solidFill>
          <a:ln w="3810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E2D69"/>
              </a:solidFill>
            </a:endParaRPr>
          </a:p>
        </p:txBody>
      </p:sp>
      <p:cxnSp>
        <p:nvCxnSpPr>
          <p:cNvPr id="79" name="Прямая соединительная линия 78">
            <a:extLst/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7132638" y="5053013"/>
            <a:ext cx="1985962" cy="3175"/>
          </a:xfrm>
          <a:prstGeom prst="line">
            <a:avLst/>
          </a:prstGeom>
          <a:ln w="3810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/>
          </p:cNvPr>
          <p:cNvSpPr txBox="1"/>
          <p:nvPr/>
        </p:nvSpPr>
        <p:spPr>
          <a:xfrm>
            <a:off x="8516938" y="5376863"/>
            <a:ext cx="18526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Длительность курса ДПО</a:t>
            </a:r>
          </a:p>
        </p:txBody>
      </p:sp>
      <p:sp>
        <p:nvSpPr>
          <p:cNvPr id="90" name="TextBox 89">
            <a:extLst/>
          </p:cNvPr>
          <p:cNvSpPr txBox="1"/>
          <p:nvPr/>
        </p:nvSpPr>
        <p:spPr>
          <a:xfrm>
            <a:off x="5946775" y="5359400"/>
            <a:ext cx="20923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Открытые двери мастерских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  <a:cs typeface="+mn-cs"/>
              </a:rPr>
              <a:t>и лабораторий</a:t>
            </a:r>
          </a:p>
        </p:txBody>
      </p:sp>
      <p:sp>
        <p:nvSpPr>
          <p:cNvPr id="132117" name="TextBox 92"/>
          <p:cNvSpPr txBox="1">
            <a:spLocks noChangeArrowheads="1"/>
          </p:cNvSpPr>
          <p:nvPr/>
        </p:nvSpPr>
        <p:spPr bwMode="auto">
          <a:xfrm>
            <a:off x="6043613" y="446405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E2D69"/>
                </a:solidFill>
                <a:latin typeface="HSE Sans"/>
              </a:rPr>
              <a:t>09.09 – 15.10</a:t>
            </a:r>
          </a:p>
        </p:txBody>
      </p:sp>
      <p:sp>
        <p:nvSpPr>
          <p:cNvPr id="132118" name="TextBox 93"/>
          <p:cNvSpPr txBox="1">
            <a:spLocks noChangeArrowheads="1"/>
          </p:cNvSpPr>
          <p:nvPr/>
        </p:nvSpPr>
        <p:spPr bwMode="auto">
          <a:xfrm>
            <a:off x="8404225" y="4471988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E2D69"/>
                </a:solidFill>
                <a:latin typeface="HSE Sans"/>
              </a:rPr>
              <a:t>23.09 – 30.10</a:t>
            </a:r>
          </a:p>
        </p:txBody>
      </p:sp>
      <p:cxnSp>
        <p:nvCxnSpPr>
          <p:cNvPr id="3" name="Прямая соединительная линия 2">
            <a:extLst/>
          </p:cNvPr>
          <p:cNvCxnSpPr>
            <a:cxnSpLocks/>
          </p:cNvCxnSpPr>
          <p:nvPr/>
        </p:nvCxnSpPr>
        <p:spPr>
          <a:xfrm>
            <a:off x="461963" y="554038"/>
            <a:ext cx="855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12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3388" y="450850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17538" y="2865438"/>
            <a:ext cx="10266362" cy="192563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>
            <a:normAutofit/>
          </a:bodyPr>
          <a:lstStyle/>
          <a:p>
            <a:pPr defTabSz="121917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r>
              <a:rPr lang="ru" sz="53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Инженерно-математическая школа НИУ ВШЭ</a:t>
            </a:r>
            <a:endParaRPr sz="5333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3123" name="Google Shape;55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5462588"/>
            <a:ext cx="262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Google Shape;56;p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3" y="703263"/>
            <a:ext cx="32131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Google Shape;57;p1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1375" y="0"/>
            <a:ext cx="62706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Google Shape;58;p13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55300" y="5308600"/>
            <a:ext cx="7651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61975" y="407988"/>
            <a:ext cx="10393363" cy="7032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3200" b="1" kern="0" dirty="0">
                <a:solidFill>
                  <a:srgbClr val="2272FF"/>
                </a:solidFill>
                <a:latin typeface="HSE Sans" panose="02000000000000000000" pitchFamily="50" charset="-52"/>
                <a:cs typeface="Arial"/>
                <a:sym typeface="Arial"/>
              </a:rPr>
              <a:t>Результаты </a:t>
            </a:r>
            <a:r>
              <a:rPr lang="ru" sz="3200" b="1" kern="0" dirty="0">
                <a:solidFill>
                  <a:srgbClr val="2272FF"/>
                </a:solidFill>
                <a:latin typeface="HSE Sans" panose="02000000000000000000" pitchFamily="50" charset="-52"/>
                <a:cs typeface="Arial"/>
                <a:sym typeface="Arial"/>
              </a:rPr>
              <a:t>в 2023/2024 учебном году</a:t>
            </a:r>
            <a:endParaRPr sz="3200" b="1" kern="0" dirty="0">
              <a:solidFill>
                <a:srgbClr val="2272FF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66763" y="1701800"/>
            <a:ext cx="833437" cy="863600"/>
          </a:xfrm>
          <a:prstGeom prst="roundRect">
            <a:avLst>
              <a:gd name="adj" fmla="val 16667"/>
            </a:avLst>
          </a:prstGeom>
          <a:solidFill>
            <a:srgbClr val="2272FF"/>
          </a:solidFill>
          <a:ln w="9525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923925" y="1704975"/>
            <a:ext cx="569913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4000" b="1" kern="0" dirty="0">
                <a:solidFill>
                  <a:srgbClr val="FFFFFF"/>
                </a:solidFill>
                <a:latin typeface="HSE Sans" panose="02000000000000000000" pitchFamily="50" charset="-52"/>
                <a:ea typeface="Play"/>
                <a:cs typeface="Play"/>
                <a:sym typeface="Play"/>
              </a:rPr>
              <a:t>1</a:t>
            </a:r>
            <a:endParaRPr sz="4000" b="1" kern="0" dirty="0">
              <a:solidFill>
                <a:srgbClr val="FFFFFF"/>
              </a:solidFill>
              <a:latin typeface="HSE Sans" panose="02000000000000000000" pitchFamily="50" charset="-52"/>
              <a:ea typeface="Play"/>
              <a:cs typeface="Play"/>
              <a:sym typeface="Play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893888" y="1704975"/>
            <a:ext cx="6675437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2000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Общее количество обучающихся - на мастер-классах, курсах VK, ООП</a:t>
            </a:r>
            <a:endParaRPr sz="2000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8837613" y="1701800"/>
            <a:ext cx="2497137" cy="86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837613" y="1819275"/>
            <a:ext cx="2497137" cy="484188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2800" b="1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245</a:t>
            </a:r>
            <a:endParaRPr sz="2800" b="1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66763" y="2897188"/>
            <a:ext cx="833437" cy="863600"/>
          </a:xfrm>
          <a:prstGeom prst="roundRect">
            <a:avLst>
              <a:gd name="adj" fmla="val 16667"/>
            </a:avLst>
          </a:prstGeom>
          <a:solidFill>
            <a:srgbClr val="2272FF"/>
          </a:solidFill>
          <a:ln w="9525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911225" y="2925763"/>
            <a:ext cx="569913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4000" b="1" kern="0" dirty="0">
                <a:solidFill>
                  <a:srgbClr val="FFFFFF"/>
                </a:solidFill>
                <a:latin typeface="HSE Sans" panose="02000000000000000000" pitchFamily="50" charset="-52"/>
                <a:ea typeface="Play"/>
                <a:cs typeface="Play"/>
                <a:sym typeface="Play"/>
              </a:rPr>
              <a:t>2</a:t>
            </a:r>
            <a:endParaRPr sz="4000" b="1" kern="0" dirty="0">
              <a:solidFill>
                <a:srgbClr val="FFFFFF"/>
              </a:solidFill>
              <a:latin typeface="HSE Sans" panose="02000000000000000000" pitchFamily="50" charset="-52"/>
              <a:ea typeface="Play"/>
              <a:cs typeface="Play"/>
              <a:sym typeface="Play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893888" y="3074988"/>
            <a:ext cx="6675437" cy="7032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r>
              <a:rPr lang="ru" sz="2000" kern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Количество R&amp;D проектов</a:t>
            </a:r>
            <a:endParaRPr sz="933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endParaRPr sz="2000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000" kern="0" dirty="0">
              <a:solidFill>
                <a:srgbClr val="595959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8837613" y="2897188"/>
            <a:ext cx="2497137" cy="86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837613" y="3024188"/>
            <a:ext cx="2497137" cy="4857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2800" b="1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19</a:t>
            </a:r>
            <a:r>
              <a:rPr lang="en-US" sz="2800" b="1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+2</a:t>
            </a:r>
            <a:endParaRPr sz="2800" b="1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766763" y="4090988"/>
            <a:ext cx="833437" cy="865187"/>
          </a:xfrm>
          <a:prstGeom prst="roundRect">
            <a:avLst>
              <a:gd name="adj" fmla="val 16667"/>
            </a:avLst>
          </a:prstGeom>
          <a:solidFill>
            <a:srgbClr val="2272FF"/>
          </a:solidFill>
          <a:ln w="9525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911225" y="4121150"/>
            <a:ext cx="569913" cy="7032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4000" b="1" kern="0" dirty="0">
                <a:solidFill>
                  <a:srgbClr val="FFFFFF"/>
                </a:solidFill>
                <a:latin typeface="HSE Sans" panose="02000000000000000000" pitchFamily="50" charset="-52"/>
                <a:ea typeface="Play"/>
                <a:cs typeface="Play"/>
                <a:sym typeface="Play"/>
              </a:rPr>
              <a:t>3</a:t>
            </a:r>
            <a:endParaRPr sz="4000" b="1" kern="0" dirty="0">
              <a:solidFill>
                <a:srgbClr val="FFFFFF"/>
              </a:solidFill>
              <a:latin typeface="HSE Sans" panose="02000000000000000000" pitchFamily="50" charset="-52"/>
              <a:ea typeface="Play"/>
              <a:cs typeface="Play"/>
              <a:sym typeface="Play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893888" y="4270375"/>
            <a:ext cx="6675437" cy="7032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r>
              <a:rPr lang="ru" sz="2000" kern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Количество участников мастерских</a:t>
            </a:r>
            <a:endParaRPr sz="2000" kern="0" dirty="0">
              <a:solidFill>
                <a:srgbClr val="595959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8837613" y="4090988"/>
            <a:ext cx="2497137" cy="8651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8837613" y="4208463"/>
            <a:ext cx="2497137" cy="4857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2800" b="1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43</a:t>
            </a:r>
            <a:r>
              <a:rPr lang="en-US" sz="2800" b="1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+7</a:t>
            </a:r>
            <a:endParaRPr sz="2800" b="1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pic>
        <p:nvPicPr>
          <p:cNvPr id="135185" name="Google Shape;79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">
            <a:off x="9645650" y="628650"/>
            <a:ext cx="15478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Google Shape;81;p14"/>
          <p:cNvSpPr/>
          <p:nvPr/>
        </p:nvSpPr>
        <p:spPr>
          <a:xfrm>
            <a:off x="766763" y="5307013"/>
            <a:ext cx="833437" cy="865187"/>
          </a:xfrm>
          <a:prstGeom prst="roundRect">
            <a:avLst>
              <a:gd name="adj" fmla="val 16667"/>
            </a:avLst>
          </a:prstGeom>
          <a:solidFill>
            <a:srgbClr val="2272FF"/>
          </a:solidFill>
          <a:ln w="9525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1225" y="5337175"/>
            <a:ext cx="569913" cy="7032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4000" b="1" kern="0">
                <a:solidFill>
                  <a:srgbClr val="FFFFFF"/>
                </a:solidFill>
                <a:latin typeface="HSE Sans" panose="02000000000000000000" pitchFamily="50" charset="-52"/>
                <a:ea typeface="Play"/>
                <a:cs typeface="Play"/>
                <a:sym typeface="Play"/>
              </a:rPr>
              <a:t>4</a:t>
            </a:r>
            <a:endParaRPr sz="4000" b="1" kern="0" dirty="0">
              <a:solidFill>
                <a:srgbClr val="FFFFFF"/>
              </a:solidFill>
              <a:latin typeface="HSE Sans" panose="02000000000000000000" pitchFamily="50" charset="-52"/>
              <a:ea typeface="Play"/>
              <a:cs typeface="Play"/>
              <a:sym typeface="Play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893888" y="5486400"/>
            <a:ext cx="6675437" cy="7032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r>
              <a:rPr lang="ru" sz="2000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Количество курсов, реализуемых </a:t>
            </a:r>
            <a:r>
              <a:rPr lang="ru-RU" sz="2000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партнерами</a:t>
            </a:r>
            <a:endParaRPr sz="933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endParaRPr sz="2000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8837613" y="5307013"/>
            <a:ext cx="2497137" cy="8651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8837613" y="5424488"/>
            <a:ext cx="2497137" cy="4857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2800" b="1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16</a:t>
            </a:r>
            <a:r>
              <a:rPr lang="ru-RU" sz="2800" b="1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+1</a:t>
            </a:r>
            <a:endParaRPr sz="2800" b="1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2" name="Google Shape;63;p14">
            <a:extLst/>
          </p:cNvPr>
          <p:cNvSpPr txBox="1"/>
          <p:nvPr/>
        </p:nvSpPr>
        <p:spPr>
          <a:xfrm>
            <a:off x="561975" y="407988"/>
            <a:ext cx="10393363" cy="7032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3200" b="1" kern="0" dirty="0">
                <a:solidFill>
                  <a:srgbClr val="2272FF"/>
                </a:solidFill>
                <a:latin typeface="HSE Sans" panose="02000000000000000000" pitchFamily="50" charset="-52"/>
                <a:cs typeface="Arial"/>
                <a:sym typeface="Arial"/>
              </a:rPr>
              <a:t>Результаты </a:t>
            </a:r>
            <a:r>
              <a:rPr lang="ru" sz="3200" b="1" kern="0" dirty="0">
                <a:solidFill>
                  <a:srgbClr val="2272FF"/>
                </a:solidFill>
                <a:latin typeface="HSE Sans" panose="02000000000000000000" pitchFamily="50" charset="-52"/>
                <a:cs typeface="Arial"/>
                <a:sym typeface="Arial"/>
              </a:rPr>
              <a:t>в 2023/2024 учебном году</a:t>
            </a:r>
            <a:endParaRPr sz="3200" b="1" kern="0" dirty="0">
              <a:solidFill>
                <a:srgbClr val="2272FF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Google Shape;225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9700" y="3095625"/>
            <a:ext cx="27178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Google Shape;226;p23"/>
          <p:cNvSpPr txBox="1"/>
          <p:nvPr/>
        </p:nvSpPr>
        <p:spPr>
          <a:xfrm>
            <a:off x="9320213" y="5799138"/>
            <a:ext cx="2198687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2000" kern="0" dirty="0">
                <a:solidFill>
                  <a:srgbClr val="2272FF"/>
                </a:solidFill>
                <a:latin typeface="Arial"/>
                <a:cs typeface="Arial"/>
                <a:sym typeface="Arial"/>
              </a:rPr>
              <a:t>Лендинг ИМШ </a:t>
            </a:r>
            <a:endParaRPr sz="2000" kern="0" dirty="0">
              <a:solidFill>
                <a:srgbClr val="2272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64;p14">
            <a:extLst/>
          </p:cNvPr>
          <p:cNvSpPr/>
          <p:nvPr/>
        </p:nvSpPr>
        <p:spPr>
          <a:xfrm>
            <a:off x="766763" y="1701800"/>
            <a:ext cx="833437" cy="863600"/>
          </a:xfrm>
          <a:prstGeom prst="roundRect">
            <a:avLst>
              <a:gd name="adj" fmla="val 16667"/>
            </a:avLst>
          </a:prstGeom>
          <a:solidFill>
            <a:srgbClr val="2272FF"/>
          </a:solidFill>
          <a:ln w="9525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5;p14">
            <a:extLst/>
          </p:cNvPr>
          <p:cNvSpPr txBox="1"/>
          <p:nvPr/>
        </p:nvSpPr>
        <p:spPr>
          <a:xfrm>
            <a:off x="923925" y="1704975"/>
            <a:ext cx="569913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4000" b="1" kern="0" dirty="0">
                <a:solidFill>
                  <a:srgbClr val="FFFFFF"/>
                </a:solidFill>
                <a:latin typeface="HSE Sans" panose="02000000000000000000" pitchFamily="50" charset="-52"/>
                <a:ea typeface="Play"/>
                <a:cs typeface="Play"/>
                <a:sym typeface="Play"/>
              </a:rPr>
              <a:t>1</a:t>
            </a:r>
            <a:endParaRPr sz="4000" b="1" kern="0" dirty="0">
              <a:solidFill>
                <a:srgbClr val="FFFFFF"/>
              </a:solidFill>
              <a:latin typeface="HSE Sans" panose="02000000000000000000" pitchFamily="50" charset="-52"/>
              <a:ea typeface="Play"/>
              <a:cs typeface="Play"/>
              <a:sym typeface="Play"/>
            </a:endParaRPr>
          </a:p>
        </p:txBody>
      </p:sp>
      <p:sp>
        <p:nvSpPr>
          <p:cNvPr id="4" name="Google Shape;66;p14">
            <a:extLst/>
          </p:cNvPr>
          <p:cNvSpPr txBox="1"/>
          <p:nvPr/>
        </p:nvSpPr>
        <p:spPr>
          <a:xfrm>
            <a:off x="1893888" y="1704975"/>
            <a:ext cx="5929312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2000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Увеличение количества преподавателей на курсах со стороны НИУ ВШЭ</a:t>
            </a:r>
          </a:p>
        </p:txBody>
      </p:sp>
      <p:sp>
        <p:nvSpPr>
          <p:cNvPr id="5" name="Google Shape;69;p14">
            <a:extLst/>
          </p:cNvPr>
          <p:cNvSpPr/>
          <p:nvPr/>
        </p:nvSpPr>
        <p:spPr>
          <a:xfrm>
            <a:off x="766763" y="2897188"/>
            <a:ext cx="833437" cy="863600"/>
          </a:xfrm>
          <a:prstGeom prst="roundRect">
            <a:avLst>
              <a:gd name="adj" fmla="val 16667"/>
            </a:avLst>
          </a:prstGeom>
          <a:solidFill>
            <a:srgbClr val="2272FF"/>
          </a:solidFill>
          <a:ln w="9525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70;p14">
            <a:extLst/>
          </p:cNvPr>
          <p:cNvSpPr txBox="1"/>
          <p:nvPr/>
        </p:nvSpPr>
        <p:spPr>
          <a:xfrm>
            <a:off x="911225" y="2925763"/>
            <a:ext cx="569913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4000" b="1" kern="0" dirty="0">
                <a:solidFill>
                  <a:srgbClr val="FFFFFF"/>
                </a:solidFill>
                <a:latin typeface="HSE Sans" panose="02000000000000000000" pitchFamily="50" charset="-52"/>
                <a:ea typeface="Play"/>
                <a:cs typeface="Play"/>
                <a:sym typeface="Play"/>
              </a:rPr>
              <a:t>2</a:t>
            </a:r>
            <a:endParaRPr sz="4000" b="1" kern="0" dirty="0">
              <a:solidFill>
                <a:srgbClr val="FFFFFF"/>
              </a:solidFill>
              <a:latin typeface="HSE Sans" panose="02000000000000000000" pitchFamily="50" charset="-52"/>
              <a:ea typeface="Play"/>
              <a:cs typeface="Play"/>
              <a:sym typeface="Play"/>
            </a:endParaRPr>
          </a:p>
        </p:txBody>
      </p:sp>
      <p:sp>
        <p:nvSpPr>
          <p:cNvPr id="7" name="Google Shape;71;p14">
            <a:extLst/>
          </p:cNvPr>
          <p:cNvSpPr txBox="1"/>
          <p:nvPr/>
        </p:nvSpPr>
        <p:spPr>
          <a:xfrm>
            <a:off x="1893888" y="2778125"/>
            <a:ext cx="5929312" cy="1169988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r>
              <a:rPr lang="ru-RU" sz="2000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Запуск новой магистерской ОП по высоконагруженным системам и  DevOps, трек по математике в телекоме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endParaRPr lang="ru-RU" sz="2000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endParaRPr lang="ru-RU" sz="2000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endParaRPr sz="2000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000" kern="0" dirty="0">
              <a:solidFill>
                <a:srgbClr val="595959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8" name="Google Shape;74;p14">
            <a:extLst/>
          </p:cNvPr>
          <p:cNvSpPr/>
          <p:nvPr/>
        </p:nvSpPr>
        <p:spPr>
          <a:xfrm>
            <a:off x="766763" y="4090988"/>
            <a:ext cx="833437" cy="865187"/>
          </a:xfrm>
          <a:prstGeom prst="roundRect">
            <a:avLst>
              <a:gd name="adj" fmla="val 16667"/>
            </a:avLst>
          </a:prstGeom>
          <a:solidFill>
            <a:srgbClr val="2272FF"/>
          </a:solidFill>
          <a:ln w="9525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75;p14">
            <a:extLst/>
          </p:cNvPr>
          <p:cNvSpPr txBox="1"/>
          <p:nvPr/>
        </p:nvSpPr>
        <p:spPr>
          <a:xfrm>
            <a:off x="911225" y="4121150"/>
            <a:ext cx="569913" cy="7032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4000" b="1" kern="0" dirty="0">
                <a:solidFill>
                  <a:srgbClr val="FFFFFF"/>
                </a:solidFill>
                <a:latin typeface="HSE Sans" panose="02000000000000000000" pitchFamily="50" charset="-52"/>
                <a:ea typeface="Play"/>
                <a:cs typeface="Play"/>
                <a:sym typeface="Play"/>
              </a:rPr>
              <a:t>3</a:t>
            </a:r>
            <a:endParaRPr sz="4000" b="1" kern="0" dirty="0">
              <a:solidFill>
                <a:srgbClr val="FFFFFF"/>
              </a:solidFill>
              <a:latin typeface="HSE Sans" panose="02000000000000000000" pitchFamily="50" charset="-52"/>
              <a:ea typeface="Play"/>
              <a:cs typeface="Play"/>
              <a:sym typeface="Play"/>
            </a:endParaRPr>
          </a:p>
        </p:txBody>
      </p:sp>
      <p:sp>
        <p:nvSpPr>
          <p:cNvPr id="10" name="Google Shape;76;p14">
            <a:extLst/>
          </p:cNvPr>
          <p:cNvSpPr txBox="1"/>
          <p:nvPr/>
        </p:nvSpPr>
        <p:spPr>
          <a:xfrm>
            <a:off x="1893888" y="4270375"/>
            <a:ext cx="5929312" cy="7032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r>
              <a:rPr lang="ru-RU" sz="2000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Оформление РИДов и open source решения </a:t>
            </a:r>
          </a:p>
        </p:txBody>
      </p:sp>
      <p:sp>
        <p:nvSpPr>
          <p:cNvPr id="11" name="Google Shape;81;p14">
            <a:extLst/>
          </p:cNvPr>
          <p:cNvSpPr/>
          <p:nvPr/>
        </p:nvSpPr>
        <p:spPr>
          <a:xfrm>
            <a:off x="766763" y="5307013"/>
            <a:ext cx="833437" cy="865187"/>
          </a:xfrm>
          <a:prstGeom prst="roundRect">
            <a:avLst>
              <a:gd name="adj" fmla="val 16667"/>
            </a:avLst>
          </a:prstGeom>
          <a:solidFill>
            <a:srgbClr val="2272FF"/>
          </a:solidFill>
          <a:ln w="9525" cap="flat" cmpd="sng">
            <a:solidFill>
              <a:srgbClr val="227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82;p14">
            <a:extLst/>
          </p:cNvPr>
          <p:cNvSpPr txBox="1"/>
          <p:nvPr/>
        </p:nvSpPr>
        <p:spPr>
          <a:xfrm>
            <a:off x="911225" y="5337175"/>
            <a:ext cx="569913" cy="7032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" sz="4000" b="1" kern="0">
                <a:solidFill>
                  <a:srgbClr val="FFFFFF"/>
                </a:solidFill>
                <a:latin typeface="HSE Sans" panose="02000000000000000000" pitchFamily="50" charset="-52"/>
                <a:ea typeface="Play"/>
                <a:cs typeface="Play"/>
                <a:sym typeface="Play"/>
              </a:rPr>
              <a:t>4</a:t>
            </a:r>
            <a:endParaRPr sz="4000" b="1" kern="0" dirty="0">
              <a:solidFill>
                <a:srgbClr val="FFFFFF"/>
              </a:solidFill>
              <a:latin typeface="HSE Sans" panose="02000000000000000000" pitchFamily="50" charset="-52"/>
              <a:ea typeface="Play"/>
              <a:cs typeface="Play"/>
              <a:sym typeface="Play"/>
            </a:endParaRPr>
          </a:p>
        </p:txBody>
      </p:sp>
      <p:sp>
        <p:nvSpPr>
          <p:cNvPr id="13" name="Google Shape;83;p14">
            <a:extLst/>
          </p:cNvPr>
          <p:cNvSpPr txBox="1"/>
          <p:nvPr/>
        </p:nvSpPr>
        <p:spPr>
          <a:xfrm>
            <a:off x="1893888" y="5486400"/>
            <a:ext cx="5929312" cy="7032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r>
              <a:rPr lang="ru-RU" sz="2000" kern="0" dirty="0">
                <a:solidFill>
                  <a:srgbClr val="000000"/>
                </a:solidFill>
                <a:latin typeface="HSE Sans" panose="02000000000000000000" pitchFamily="50" charset="-52"/>
                <a:cs typeface="Arial"/>
                <a:sym typeface="Arial"/>
              </a:rPr>
              <a:t>Расширение партнерств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endParaRPr sz="2000" kern="0" dirty="0">
              <a:solidFill>
                <a:srgbClr val="000000"/>
              </a:solidFill>
              <a:latin typeface="HSE Sans" panose="02000000000000000000" pitchFamily="50" charset="-52"/>
              <a:cs typeface="Arial"/>
              <a:sym typeface="Arial"/>
            </a:endParaRPr>
          </a:p>
        </p:txBody>
      </p:sp>
      <p:sp>
        <p:nvSpPr>
          <p:cNvPr id="14" name="Google Shape;63;p14">
            <a:extLst/>
          </p:cNvPr>
          <p:cNvSpPr txBox="1"/>
          <p:nvPr/>
        </p:nvSpPr>
        <p:spPr>
          <a:xfrm>
            <a:off x="561975" y="407988"/>
            <a:ext cx="8081963" cy="7032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3200" b="1" kern="0" dirty="0">
                <a:solidFill>
                  <a:srgbClr val="2272FF"/>
                </a:solidFill>
                <a:latin typeface="HSE Sans" panose="02000000000000000000" pitchFamily="50" charset="-52"/>
                <a:cs typeface="Arial"/>
                <a:sym typeface="Arial"/>
              </a:rPr>
              <a:t>Планы на 2024/2025 учебный год</a:t>
            </a:r>
          </a:p>
        </p:txBody>
      </p:sp>
      <p:pic>
        <p:nvPicPr>
          <p:cNvPr id="137232" name="Google Shape;79;p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8">
            <a:off x="9645650" y="628650"/>
            <a:ext cx="15478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Заголовок 1"/>
          <p:cNvSpPr>
            <a:spLocks noGrp="1"/>
          </p:cNvSpPr>
          <p:nvPr>
            <p:ph type="title"/>
          </p:nvPr>
        </p:nvSpPr>
        <p:spPr>
          <a:xfrm>
            <a:off x="1028700" y="3068638"/>
            <a:ext cx="10048875" cy="7207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HSE Sans"/>
              </a:rPr>
              <a:t>Финансирование</a:t>
            </a: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11077575" y="892175"/>
            <a:ext cx="176213" cy="99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8574088" y="936625"/>
            <a:ext cx="17621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926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222375"/>
            <a:ext cx="1833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Текст 5"/>
          <p:cNvSpPr txBox="1">
            <a:spLocks/>
          </p:cNvSpPr>
          <p:nvPr/>
        </p:nvSpPr>
        <p:spPr bwMode="auto">
          <a:xfrm>
            <a:off x="6299200" y="1162050"/>
            <a:ext cx="76247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Московский институт электроники</a:t>
            </a:r>
          </a:p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и математики им. А.Н. Тихонова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/>
          </p:cNvPr>
          <p:cNvGraphicFramePr>
            <a:graphicFrameLocks noGrp="1"/>
          </p:cNvGraphicFramePr>
          <p:nvPr/>
        </p:nvGraphicFramePr>
        <p:xfrm>
          <a:off x="585787" y="2095500"/>
          <a:ext cx="11016495" cy="415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482">
                <a:tc>
                  <a:txBody>
                    <a:bodyPr/>
                    <a:lstStyle/>
                    <a:p>
                      <a:endParaRPr lang="x-none" sz="2000" b="1" i="0" dirty="0">
                        <a:ln>
                          <a:noFill/>
                        </a:ln>
                        <a:solidFill>
                          <a:srgbClr val="102D69"/>
                        </a:solidFill>
                        <a:latin typeface="HSE Sans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000" b="1" i="0" dirty="0">
                        <a:ln>
                          <a:noFill/>
                        </a:ln>
                        <a:solidFill>
                          <a:srgbClr val="102D69"/>
                        </a:solidFill>
                        <a:latin typeface="HSE Sans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План 2024</a:t>
                      </a:r>
                      <a:r>
                        <a:rPr lang="en-US" sz="20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 </a:t>
                      </a:r>
                      <a:r>
                        <a:rPr lang="ru-RU" sz="20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года, </a:t>
                      </a:r>
                      <a:r>
                        <a:rPr lang="en-US" sz="20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/>
                      </a:r>
                      <a:br>
                        <a:rPr lang="en-US" sz="20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</a:br>
                      <a:r>
                        <a:rPr lang="ru-RU" sz="20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тыс. руб.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Фонд академического развития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137</a:t>
                      </a:r>
                      <a:endParaRPr lang="x-none" sz="18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  <a:endParaRPr lang="ru-RU" sz="18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ФАР программа поддержки учебных ассистентов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137</a:t>
                      </a:r>
                      <a:endParaRPr lang="x-none" sz="18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9</a:t>
                      </a:r>
                      <a:endParaRPr lang="ru-RU" sz="18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Образовательные программы </a:t>
                      </a:r>
                      <a:r>
                        <a:rPr lang="ru-RU" sz="1800" b="0" dirty="0" smtClean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/>
                      </a:r>
                      <a:br>
                        <a:rPr lang="ru-RU" sz="1800" b="0" dirty="0" smtClean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</a:br>
                      <a:r>
                        <a:rPr lang="ru-RU" sz="1800" b="0" dirty="0" smtClean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(</a:t>
                      </a:r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зимние школы, чтение лекций на </a:t>
                      </a:r>
                      <a:r>
                        <a:rPr lang="ru-RU" sz="1800" b="0" dirty="0" smtClean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английском языке</a:t>
                      </a:r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138</a:t>
                      </a:r>
                      <a:endParaRPr lang="ru-RU" sz="18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  <a:endParaRPr lang="ru-RU" sz="18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Научные программы 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82</a:t>
                      </a:r>
                      <a:endParaRPr lang="ru-RU" sz="18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  <a:endParaRPr lang="ru-RU" sz="18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0292" name="Заголовок 2"/>
          <p:cNvSpPr txBox="1">
            <a:spLocks/>
          </p:cNvSpPr>
          <p:nvPr/>
        </p:nvSpPr>
        <p:spPr bwMode="auto">
          <a:xfrm>
            <a:off x="1223963" y="477838"/>
            <a:ext cx="46672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600" b="1">
                <a:solidFill>
                  <a:srgbClr val="0E2D69"/>
                </a:solidFill>
                <a:latin typeface="HSE Sans"/>
                <a:ea typeface="Helvetica Light"/>
                <a:cs typeface="Helvetica Light"/>
              </a:rPr>
              <a:t>Финансирование ФОНДА АКАДЕМИЧЕСКОГО РАЗВИТИЯ МИЭМ ИЗ СРЕДСТВ Центрального бюджета в 2024  году</a:t>
            </a:r>
          </a:p>
        </p:txBody>
      </p:sp>
      <p:pic>
        <p:nvPicPr>
          <p:cNvPr id="1402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1315" name="Заголовок 2"/>
          <p:cNvSpPr txBox="1">
            <a:spLocks/>
          </p:cNvSpPr>
          <p:nvPr/>
        </p:nvSpPr>
        <p:spPr bwMode="auto">
          <a:xfrm>
            <a:off x="1223963" y="477838"/>
            <a:ext cx="46672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600" b="1">
                <a:solidFill>
                  <a:srgbClr val="0E2D69"/>
                </a:solidFill>
                <a:latin typeface="HSE Sans"/>
                <a:ea typeface="Helvetica Light"/>
                <a:cs typeface="Helvetica Light"/>
              </a:rPr>
              <a:t>Средства по договорам НИР, консультационных</a:t>
            </a:r>
            <a:r>
              <a:rPr lang="en-US" sz="1600" b="1">
                <a:solidFill>
                  <a:srgbClr val="0E2D69"/>
                </a:solidFill>
                <a:latin typeface="HSE Sans"/>
                <a:ea typeface="Helvetica Light"/>
                <a:cs typeface="Helvetica Light"/>
              </a:rPr>
              <a:t> </a:t>
            </a:r>
            <a:r>
              <a:rPr lang="ru-RU" sz="1600" b="1">
                <a:solidFill>
                  <a:srgbClr val="0E2D69"/>
                </a:solidFill>
                <a:latin typeface="HSE Sans"/>
                <a:ea typeface="Helvetica Light"/>
                <a:cs typeface="Helvetica Light"/>
              </a:rPr>
              <a:t>и аналитических услуг МИЭМ  в 2021-2023гг, </a:t>
            </a:r>
            <a:r>
              <a:rPr lang="en-US" sz="1600" b="1">
                <a:solidFill>
                  <a:srgbClr val="0E2D69"/>
                </a:solidFill>
                <a:latin typeface="HSE Sans"/>
                <a:ea typeface="Helvetica Light"/>
                <a:cs typeface="Helvetica Light"/>
              </a:rPr>
              <a:t/>
            </a:r>
            <a:br>
              <a:rPr lang="en-US" sz="1600" b="1">
                <a:solidFill>
                  <a:srgbClr val="0E2D69"/>
                </a:solidFill>
                <a:latin typeface="HSE Sans"/>
                <a:ea typeface="Helvetica Light"/>
                <a:cs typeface="Helvetica Light"/>
              </a:rPr>
            </a:br>
            <a:r>
              <a:rPr lang="ru-RU" sz="1600" b="1">
                <a:solidFill>
                  <a:srgbClr val="0E2D69"/>
                </a:solidFill>
                <a:latin typeface="HSE Sans"/>
                <a:ea typeface="Helvetica Light"/>
                <a:cs typeface="Helvetica Light"/>
              </a:rPr>
              <a:t>плановая на 2024 год, ТЫС. РУБЛЕЙ</a:t>
            </a:r>
          </a:p>
        </p:txBody>
      </p:sp>
      <p:pic>
        <p:nvPicPr>
          <p:cNvPr id="14131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317" name="Диаграмма 2"/>
          <p:cNvGraphicFramePr>
            <a:graphicFrameLocks/>
          </p:cNvGraphicFramePr>
          <p:nvPr/>
        </p:nvGraphicFramePr>
        <p:xfrm>
          <a:off x="469900" y="2055813"/>
          <a:ext cx="11183938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r:id="rId4" imgW="11187130" imgH="4249280" progId="Excel.Chart.8">
                  <p:embed/>
                </p:oleObj>
              </mc:Choice>
              <mc:Fallback>
                <p:oleObj r:id="rId4" imgW="11187130" imgH="424928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055813"/>
                        <a:ext cx="11183938" cy="424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Заголовок 2">
            <a:extLst/>
          </p:cNvPr>
          <p:cNvSpPr txBox="1">
            <a:spLocks/>
          </p:cNvSpPr>
          <p:nvPr/>
        </p:nvSpPr>
        <p:spPr>
          <a:xfrm>
            <a:off x="1223963" y="477838"/>
            <a:ext cx="4667250" cy="635000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E2D69"/>
                </a:solidFill>
              </a:rPr>
              <a:t>Средства по договорам ВПО МИЭМ  в 2021-2023 гг, плановая на 2024 год, ТЫС. РУБЛЕЙ</a:t>
            </a:r>
          </a:p>
        </p:txBody>
      </p:sp>
      <p:pic>
        <p:nvPicPr>
          <p:cNvPr id="14234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>
            <a:extLst/>
          </p:cNvPr>
          <p:cNvGraphicFramePr>
            <a:graphicFrameLocks/>
          </p:cNvGraphicFramePr>
          <p:nvPr/>
        </p:nvGraphicFramePr>
        <p:xfrm>
          <a:off x="2794000" y="1583175"/>
          <a:ext cx="6604000" cy="479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63" name="Заголовок 2"/>
          <p:cNvSpPr txBox="1">
            <a:spLocks/>
          </p:cNvSpPr>
          <p:nvPr/>
        </p:nvSpPr>
        <p:spPr bwMode="auto">
          <a:xfrm>
            <a:off x="1223963" y="477838"/>
            <a:ext cx="46672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600" b="1">
                <a:solidFill>
                  <a:srgbClr val="0E2D69"/>
                </a:solidFill>
                <a:latin typeface="HSE Sans"/>
                <a:ea typeface="Helvetica Light"/>
                <a:cs typeface="Helvetica Light"/>
              </a:rPr>
              <a:t>ФИНАНСИРОВАНИЕ из ЦБ ПРОГРАММЫ ФУНДАМЕНТАЛЬНЫХ ИССЛЕДОВАНИЙ МИЭМ  в 2022-2024 году, ТЫС.РУБЛЕЙ</a:t>
            </a:r>
          </a:p>
        </p:txBody>
      </p:sp>
      <p:pic>
        <p:nvPicPr>
          <p:cNvPr id="14336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65" name="Диаграмма 2"/>
          <p:cNvGraphicFramePr>
            <a:graphicFrameLocks/>
          </p:cNvGraphicFramePr>
          <p:nvPr/>
        </p:nvGraphicFramePr>
        <p:xfrm>
          <a:off x="473075" y="1690688"/>
          <a:ext cx="11180763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r:id="rId4" imgW="11181033" imgH="4615072" progId="Excel.Chart.8">
                  <p:embed/>
                </p:oleObj>
              </mc:Choice>
              <mc:Fallback>
                <p:oleObj r:id="rId4" imgW="11181033" imgH="461507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690688"/>
                        <a:ext cx="11180763" cy="461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Текст 3"/>
          <p:cNvSpPr txBox="1">
            <a:spLocks/>
          </p:cNvSpPr>
          <p:nvPr/>
        </p:nvSpPr>
        <p:spPr bwMode="auto">
          <a:xfrm>
            <a:off x="619125" y="2395538"/>
            <a:ext cx="8428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marL="342900" indent="-342900">
              <a:spcBef>
                <a:spcPts val="1000"/>
              </a:spcBef>
              <a:buFont typeface="Calibri Light" pitchFamily="34" charset="0"/>
              <a:buAutoNum type="arabicPeriod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Старение ведущих НПР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223963" y="477838"/>
            <a:ext cx="4738687" cy="814387"/>
          </a:xfrm>
        </p:spPr>
        <p:txBody>
          <a:bodyPr rtlCol="0">
            <a:normAutofit fontScale="90000"/>
          </a:bodyPr>
          <a:lstStyle/>
          <a:p>
            <a:pPr defTabSz="914335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E2D69"/>
                </a:solidFill>
              </a:rPr>
              <a:t>Проблемные моменты в развитии Института и пути их преодоления</a:t>
            </a:r>
          </a:p>
        </p:txBody>
      </p:sp>
      <p:pic>
        <p:nvPicPr>
          <p:cNvPr id="1136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Текст 3"/>
          <p:cNvSpPr>
            <a:spLocks noGrp="1"/>
          </p:cNvSpPr>
          <p:nvPr>
            <p:ph type="body" sz="quarter" idx="12"/>
          </p:nvPr>
        </p:nvSpPr>
        <p:spPr bwMode="auto">
          <a:xfrm>
            <a:off x="576263" y="1628775"/>
            <a:ext cx="8253412" cy="5794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1600" smtClean="0">
                <a:latin typeface="HSE Sans"/>
              </a:rPr>
              <a:t>К основным проблемам, сдерживающим ускоренное развитие Института на выбранных направлениях развития, являются:</a:t>
            </a:r>
          </a:p>
        </p:txBody>
      </p:sp>
      <p:sp>
        <p:nvSpPr>
          <p:cNvPr id="113671" name="Текст 3"/>
          <p:cNvSpPr txBox="1">
            <a:spLocks/>
          </p:cNvSpPr>
          <p:nvPr/>
        </p:nvSpPr>
        <p:spPr bwMode="auto">
          <a:xfrm>
            <a:off x="619125" y="3703638"/>
            <a:ext cx="8428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marL="342900" indent="-342900">
              <a:spcBef>
                <a:spcPts val="1000"/>
              </a:spcBef>
              <a:buFont typeface="Calibri Light" pitchFamily="34" charset="0"/>
              <a:buAutoNum type="arabicPeriod" startAt="2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Низкая эффективность системы ДПО и международной деятельности</a:t>
            </a:r>
          </a:p>
        </p:txBody>
      </p:sp>
      <p:sp>
        <p:nvSpPr>
          <p:cNvPr id="7" name="Текст 3">
            <a:extLst/>
          </p:cNvPr>
          <p:cNvSpPr txBox="1">
            <a:spLocks/>
          </p:cNvSpPr>
          <p:nvPr/>
        </p:nvSpPr>
        <p:spPr>
          <a:xfrm>
            <a:off x="619125" y="4614863"/>
            <a:ext cx="9039225" cy="735012"/>
          </a:xfrm>
          <a:prstGeom prst="rect">
            <a:avLst/>
          </a:prstGeom>
        </p:spPr>
        <p:txBody>
          <a:bodyPr lIns="0" tIns="0" rIns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+mj-lt"/>
              <a:buAutoNum type="arabicPeriod" startAt="3"/>
              <a:defRPr/>
            </a:pPr>
            <a:r>
              <a:rPr lang="ru-RU" sz="1600" b="1" dirty="0"/>
              <a:t>Нехватка собственной высокотехнологичной учебно-материальной технологической базы </a:t>
            </a:r>
            <a:r>
              <a:rPr lang="ru-RU" sz="1600" dirty="0"/>
              <a:t>(отсутствие учебно-лабораторного здания с необходимой технологической оснащенностью оборудованием)</a:t>
            </a:r>
          </a:p>
        </p:txBody>
      </p:sp>
      <p:sp>
        <p:nvSpPr>
          <p:cNvPr id="15" name="Прямоугольник: скругленные углы 14">
            <a:extLst/>
          </p:cNvPr>
          <p:cNvSpPr/>
          <p:nvPr/>
        </p:nvSpPr>
        <p:spPr>
          <a:xfrm>
            <a:off x="977900" y="2760663"/>
            <a:ext cx="8183563" cy="762000"/>
          </a:xfrm>
          <a:prstGeom prst="roundRect">
            <a:avLst>
              <a:gd name="adj" fmla="val 7285"/>
            </a:avLst>
          </a:prstGeom>
          <a:solidFill>
            <a:srgbClr val="0F2C68"/>
          </a:solidFill>
          <a:ln w="12700" cap="flat" cmpd="sng" algn="ctr">
            <a:solidFill>
              <a:srgbClr val="0F2C68">
                <a:shade val="1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Текст 3">
            <a:extLst/>
          </p:cNvPr>
          <p:cNvSpPr txBox="1">
            <a:spLocks/>
          </p:cNvSpPr>
          <p:nvPr/>
        </p:nvSpPr>
        <p:spPr>
          <a:xfrm>
            <a:off x="1136650" y="2809875"/>
            <a:ext cx="7970838" cy="735013"/>
          </a:xfrm>
          <a:prstGeom prst="rect">
            <a:avLst/>
          </a:prstGeom>
        </p:spPr>
        <p:txBody>
          <a:bodyPr lIns="0" tIns="0" rIns="0">
            <a:normAutofit fontScale="77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419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7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4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2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HSE Sans" panose="02000000000000000000" pitchFamily="50" charset="-52"/>
              <a:buChar char="—"/>
              <a:defRPr/>
            </a:pPr>
            <a:r>
              <a:rPr lang="ru-RU" sz="1600" dirty="0">
                <a:solidFill>
                  <a:schemeClr val="bg1"/>
                </a:solidFill>
              </a:rPr>
              <a:t>ориентация на подготовку собственных кадров на базе трека магистратура – аспирантур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Font typeface="HSE Sans" panose="02000000000000000000" pitchFamily="50" charset="-52"/>
              <a:buChar char="—"/>
              <a:defRPr/>
            </a:pPr>
            <a:r>
              <a:rPr lang="ru-RU" sz="1600" dirty="0">
                <a:solidFill>
                  <a:schemeClr val="bg1"/>
                </a:solidFill>
              </a:rPr>
              <a:t>привлечение ведущих специалистов-практиков в рамках создания тематических мастерских</a:t>
            </a:r>
          </a:p>
        </p:txBody>
      </p:sp>
      <p:sp>
        <p:nvSpPr>
          <p:cNvPr id="18" name="Прямоугольник: скругленные углы 17">
            <a:extLst/>
          </p:cNvPr>
          <p:cNvSpPr/>
          <p:nvPr/>
        </p:nvSpPr>
        <p:spPr>
          <a:xfrm>
            <a:off x="977900" y="4068763"/>
            <a:ext cx="3454400" cy="365125"/>
          </a:xfrm>
          <a:prstGeom prst="roundRect">
            <a:avLst>
              <a:gd name="adj" fmla="val 7285"/>
            </a:avLst>
          </a:prstGeom>
          <a:solidFill>
            <a:srgbClr val="0F2C68"/>
          </a:solidFill>
          <a:ln w="12700" cap="flat" cmpd="sng" algn="ctr">
            <a:solidFill>
              <a:srgbClr val="0F2C68">
                <a:shade val="1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3676" name="Текст 3"/>
          <p:cNvSpPr txBox="1">
            <a:spLocks/>
          </p:cNvSpPr>
          <p:nvPr/>
        </p:nvSpPr>
        <p:spPr bwMode="auto">
          <a:xfrm>
            <a:off x="1136650" y="4097338"/>
            <a:ext cx="79708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lnSpc>
                <a:spcPct val="12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>
                <a:solidFill>
                  <a:schemeClr val="bg1"/>
                </a:solidFill>
                <a:latin typeface="HSE Sans"/>
              </a:rPr>
              <a:t>расширение номенклатуры программ</a:t>
            </a:r>
          </a:p>
        </p:txBody>
      </p:sp>
      <p:sp>
        <p:nvSpPr>
          <p:cNvPr id="20" name="Прямоугольник: скругленные углы 19">
            <a:extLst/>
          </p:cNvPr>
          <p:cNvSpPr/>
          <p:nvPr/>
        </p:nvSpPr>
        <p:spPr>
          <a:xfrm>
            <a:off x="977900" y="5349875"/>
            <a:ext cx="9985375" cy="841375"/>
          </a:xfrm>
          <a:prstGeom prst="roundRect">
            <a:avLst>
              <a:gd name="adj" fmla="val 7285"/>
            </a:avLst>
          </a:prstGeom>
          <a:solidFill>
            <a:srgbClr val="0F2C68"/>
          </a:solidFill>
          <a:ln w="12700" cap="flat" cmpd="sng" algn="ctr">
            <a:solidFill>
              <a:srgbClr val="0F2C68">
                <a:shade val="1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Текст 3">
            <a:extLst/>
          </p:cNvPr>
          <p:cNvSpPr txBox="1">
            <a:spLocks/>
          </p:cNvSpPr>
          <p:nvPr/>
        </p:nvSpPr>
        <p:spPr>
          <a:xfrm>
            <a:off x="1119188" y="5408613"/>
            <a:ext cx="9844087" cy="841375"/>
          </a:xfrm>
          <a:prstGeom prst="rect">
            <a:avLst/>
          </a:prstGeom>
        </p:spPr>
        <p:txBody>
          <a:bodyPr lIns="0" tIns="0" rIns="0">
            <a:normAutofit fontScale="77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335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419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7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4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2" indent="-228583" algn="l" defTabSz="9143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ru-RU" sz="1600" dirty="0">
                <a:solidFill>
                  <a:schemeClr val="bg1"/>
                </a:solidFill>
              </a:rPr>
              <a:t>повышение финансовой результативности внебюджетной научно-исследовательской деятельности Института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увеличение за счет этого расходов на технологическое оснащение лабораторий, создание прикладных центров, ориентированных на участие в государственных и коммерческих программ ускорения технологического развития страны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Заголовок 1"/>
          <p:cNvSpPr>
            <a:spLocks noGrp="1"/>
          </p:cNvSpPr>
          <p:nvPr>
            <p:ph type="title"/>
          </p:nvPr>
        </p:nvSpPr>
        <p:spPr>
          <a:xfrm>
            <a:off x="1028700" y="3068638"/>
            <a:ext cx="10048875" cy="7207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HSE Sans"/>
              </a:rPr>
              <a:t>Научная деятельность</a:t>
            </a: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11077575" y="892175"/>
            <a:ext cx="176213" cy="99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8574088" y="936625"/>
            <a:ext cx="17621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438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222375"/>
            <a:ext cx="1833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Текст 5"/>
          <p:cNvSpPr txBox="1">
            <a:spLocks/>
          </p:cNvSpPr>
          <p:nvPr/>
        </p:nvSpPr>
        <p:spPr bwMode="auto">
          <a:xfrm>
            <a:off x="6299200" y="1162050"/>
            <a:ext cx="76247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Московский институт электроники</a:t>
            </a:r>
          </a:p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и математики им. А.Н. Тихонова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Текст 3"/>
          <p:cNvSpPr txBox="1">
            <a:spLocks/>
          </p:cNvSpPr>
          <p:nvPr/>
        </p:nvSpPr>
        <p:spPr bwMode="auto">
          <a:xfrm>
            <a:off x="585788" y="1851025"/>
            <a:ext cx="55975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marL="285750" lvl="1" indent="-285750">
              <a:spcAft>
                <a:spcPts val="600"/>
              </a:spcAft>
              <a:buFont typeface="HSE Sans"/>
              <a:buChar char="—"/>
            </a:pPr>
            <a:r>
              <a:rPr lang="en-US" sz="1200">
                <a:solidFill>
                  <a:srgbClr val="0E2D69"/>
                </a:solidFill>
                <a:latin typeface="HSE Sans"/>
              </a:rPr>
              <a:t>E. Khorov, A. Krasilov, M. Susloparov and L. Kong, Boosting TCP &amp; QUIC Performance in mmWave, Terahertz, and Lightwave Wireless Networks: A Survey //</a:t>
            </a:r>
            <a:r>
              <a:rPr lang="en-US" sz="1200" b="1">
                <a:solidFill>
                  <a:srgbClr val="0E2D69"/>
                </a:solidFill>
                <a:latin typeface="HSE Sans"/>
              </a:rPr>
              <a:t> IEEE Communications Surveys &amp; Tutorials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, (</a:t>
            </a:r>
            <a:r>
              <a:rPr lang="en-US" sz="1200" b="1">
                <a:solidFill>
                  <a:srgbClr val="0E2D69"/>
                </a:solidFill>
                <a:latin typeface="HSE Sans"/>
              </a:rPr>
              <a:t>IF 35.6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), vol. 25, no. 4, 2023. (</a:t>
            </a:r>
            <a:r>
              <a:rPr lang="en-US" sz="1200" b="1">
                <a:solidFill>
                  <a:srgbClr val="0E2D69"/>
                </a:solidFill>
                <a:latin typeface="HSE Sans"/>
              </a:rPr>
              <a:t>k=0.38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)</a:t>
            </a:r>
          </a:p>
          <a:p>
            <a:pPr marL="285750" lvl="1" indent="-285750">
              <a:spcAft>
                <a:spcPts val="600"/>
              </a:spcAft>
              <a:buFont typeface="HSE Sans"/>
              <a:buChar char="—"/>
            </a:pPr>
            <a:r>
              <a:rPr lang="ru-RU" sz="1200">
                <a:solidFill>
                  <a:srgbClr val="0E2D69"/>
                </a:solidFill>
                <a:latin typeface="HSE Sans"/>
              </a:rPr>
              <a:t>Лю Дунюй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 </a:t>
            </a:r>
            <a:r>
              <a:rPr lang="ru-RU" sz="1200">
                <a:solidFill>
                  <a:srgbClr val="0E2D69"/>
                </a:solidFill>
                <a:latin typeface="HSE Sans"/>
              </a:rPr>
              <a:t>– 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Rui Zhao, et. al., Modulating the electronic structure of NiFe hydroxide by Zr doping enables industrial-grade current densities for water oxidation // </a:t>
            </a:r>
            <a:r>
              <a:rPr lang="en-US" sz="1200" b="1">
                <a:solidFill>
                  <a:srgbClr val="0E2D69"/>
                </a:solidFill>
                <a:latin typeface="HSE Sans"/>
              </a:rPr>
              <a:t>Applied Catalysis B: Environmental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, (IF </a:t>
            </a:r>
            <a:r>
              <a:rPr lang="en-US" sz="1200" b="1">
                <a:solidFill>
                  <a:srgbClr val="0E2D69"/>
                </a:solidFill>
                <a:latin typeface="HSE Sans"/>
              </a:rPr>
              <a:t>22.1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), </a:t>
            </a:r>
            <a:br>
              <a:rPr lang="en-US" sz="1200">
                <a:solidFill>
                  <a:srgbClr val="0E2D69"/>
                </a:solidFill>
                <a:latin typeface="HSE Sans"/>
              </a:rPr>
            </a:br>
            <a:r>
              <a:rPr lang="en-US" sz="1200">
                <a:solidFill>
                  <a:srgbClr val="0E2D69"/>
                </a:solidFill>
                <a:latin typeface="HSE Sans"/>
              </a:rPr>
              <a:t>vol. 338, 2023. (</a:t>
            </a:r>
            <a:r>
              <a:rPr lang="en-US" sz="1200" b="1">
                <a:solidFill>
                  <a:srgbClr val="0E2D69"/>
                </a:solidFill>
                <a:latin typeface="HSE Sans"/>
              </a:rPr>
              <a:t>k=0.09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)</a:t>
            </a:r>
          </a:p>
          <a:p>
            <a:pPr marL="285750" lvl="1" indent="-285750">
              <a:spcAft>
                <a:spcPts val="600"/>
              </a:spcAft>
              <a:buFont typeface="HSE Sans"/>
              <a:buChar char="—"/>
            </a:pPr>
            <a:r>
              <a:rPr lang="ru-RU" sz="1200">
                <a:solidFill>
                  <a:srgbClr val="0E2D69"/>
                </a:solidFill>
                <a:latin typeface="HSE Sans"/>
              </a:rPr>
              <a:t>Лю Дунюй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, </a:t>
            </a:r>
            <a:r>
              <a:rPr lang="ru-RU" sz="1200">
                <a:solidFill>
                  <a:srgbClr val="0E2D69"/>
                </a:solidFill>
                <a:latin typeface="HSE Sans"/>
              </a:rPr>
              <a:t>А.С. Васенко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 </a:t>
            </a:r>
            <a:r>
              <a:rPr lang="ru-RU" sz="1200">
                <a:solidFill>
                  <a:srgbClr val="0E2D69"/>
                </a:solidFill>
                <a:latin typeface="HSE Sans"/>
              </a:rPr>
              <a:t>– 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Ke Wang, et. al., Isolated Metalloid Tellurium Atomic Cluster on Nitrogen-Doped Carbon Nanosheet for High-Capacity Rechargeable Lithium-CO2 Battery</a:t>
            </a:r>
            <a:r>
              <a:rPr lang="ru-RU" sz="1200">
                <a:solidFill>
                  <a:srgbClr val="0E2D69"/>
                </a:solidFill>
                <a:latin typeface="HSE Sans"/>
              </a:rPr>
              <a:t> 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// </a:t>
            </a:r>
            <a:br>
              <a:rPr lang="en-US" sz="1200">
                <a:solidFill>
                  <a:srgbClr val="0E2D69"/>
                </a:solidFill>
                <a:latin typeface="HSE Sans"/>
              </a:rPr>
            </a:br>
            <a:r>
              <a:rPr lang="en-US" sz="1200" b="1">
                <a:solidFill>
                  <a:srgbClr val="0E2D69"/>
                </a:solidFill>
                <a:latin typeface="HSE Sans"/>
              </a:rPr>
              <a:t>Advanced Science 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(IF </a:t>
            </a:r>
            <a:r>
              <a:rPr lang="en-US" sz="1200" b="1">
                <a:solidFill>
                  <a:srgbClr val="0E2D69"/>
                </a:solidFill>
                <a:latin typeface="HSE Sans"/>
              </a:rPr>
              <a:t>15.1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), vol.10, 7, 2023. (</a:t>
            </a:r>
            <a:r>
              <a:rPr lang="en-US" sz="1200" b="1">
                <a:solidFill>
                  <a:srgbClr val="0E2D69"/>
                </a:solidFill>
                <a:latin typeface="HSE Sans"/>
              </a:rPr>
              <a:t>k=0.18</a:t>
            </a:r>
            <a:r>
              <a:rPr lang="en-US" sz="1200">
                <a:solidFill>
                  <a:srgbClr val="0E2D69"/>
                </a:solidFill>
                <a:latin typeface="HSE Sans"/>
              </a:rPr>
              <a:t>)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120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5412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744537"/>
          </a:xfrm>
        </p:spPr>
        <p:txBody>
          <a:bodyPr/>
          <a:lstStyle/>
          <a:p>
            <a:r>
              <a:rPr lang="ru-RU" sz="2600" b="1" smtClean="0">
                <a:solidFill>
                  <a:srgbClr val="0E2D69"/>
                </a:solidFill>
                <a:latin typeface="HSE Sans"/>
              </a:rPr>
              <a:t>Публикационная активность</a:t>
            </a:r>
          </a:p>
        </p:txBody>
      </p:sp>
      <p:pic>
        <p:nvPicPr>
          <p:cNvPr id="1454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>
            <a:extLst/>
          </p:cNvPr>
          <p:cNvGraphicFramePr>
            <a:graphicFrameLocks/>
          </p:cNvGraphicFramePr>
          <p:nvPr/>
        </p:nvGraphicFramePr>
        <p:xfrm>
          <a:off x="6692858" y="1533968"/>
          <a:ext cx="4909424" cy="471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3">
            <a:extLst/>
          </p:cNvPr>
          <p:cNvSpPr txBox="1">
            <a:spLocks/>
          </p:cNvSpPr>
          <p:nvPr/>
        </p:nvSpPr>
        <p:spPr>
          <a:xfrm>
            <a:off x="585788" y="1436688"/>
            <a:ext cx="5597525" cy="269875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Статьи в высокорейтинговых журналах: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Текст 3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5047" y="4919323"/>
            <a:ext cx="5942753" cy="1839466"/>
          </a:xfrm>
          <a:prstGeom prst="rect">
            <a:avLst/>
          </a:prstGeom>
          <a:blipFill>
            <a:blip r:embed="rId4"/>
            <a:stretch>
              <a:fillRect l="-1846" t="-2980" r="-2462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5417" name="Текст 3"/>
          <p:cNvSpPr>
            <a:spLocks noGrp="1"/>
          </p:cNvSpPr>
          <p:nvPr>
            <p:ph type="body" sz="quarter" idx="12"/>
          </p:nvPr>
        </p:nvSpPr>
        <p:spPr>
          <a:xfrm>
            <a:off x="7475538" y="1652588"/>
            <a:ext cx="841375" cy="290512"/>
          </a:xfrm>
        </p:spPr>
        <p:txBody>
          <a:bodyPr/>
          <a:lstStyle/>
          <a:p>
            <a:pPr marL="0" lvl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600" b="1" smtClean="0">
                <a:latin typeface="HSE Sans"/>
              </a:rPr>
              <a:t>Q1 / Q2</a:t>
            </a:r>
            <a:endParaRPr lang="ru-RU" sz="1600" b="1" smtClean="0">
              <a:latin typeface="HS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/>
          </p:cNvPr>
          <p:cNvSpPr txBox="1">
            <a:spLocks/>
          </p:cNvSpPr>
          <p:nvPr/>
        </p:nvSpPr>
        <p:spPr>
          <a:xfrm>
            <a:off x="427038" y="1962150"/>
            <a:ext cx="4157662" cy="3640138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Беспроводные технологии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HSE Sans" panose="02000000000000000000"/>
              </a:rPr>
              <a:t/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  <a:latin typeface="HSE Sans" panose="02000000000000000000"/>
              </a:rPr>
            </a:b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и телекоммуникации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HSE Sans" panose="0200000000000000000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Прикладная электроника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HSE Sans" panose="02000000000000000000"/>
            </a:endParaRP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Безопасность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</a:rPr>
              <a:t>киберфизических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HSE Sans" panose="02000000000000000000"/>
              </a:rPr>
              <a:t/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  <a:latin typeface="HSE Sans" panose="02000000000000000000"/>
              </a:rPr>
            </a:b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систем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HSE Sans" panose="02000000000000000000"/>
            </a:endParaRP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endParaRPr lang="en-US" sz="1400" b="1" dirty="0">
              <a:solidFill>
                <a:schemeClr val="tx1">
                  <a:lumMod val="50000"/>
                </a:schemeClr>
              </a:solidFill>
              <a:latin typeface="HSE Sans" panose="02000000000000000000"/>
            </a:endParaRP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endParaRPr lang="en-US" sz="1400" b="1" dirty="0">
              <a:solidFill>
                <a:schemeClr val="tx1">
                  <a:lumMod val="50000"/>
                </a:schemeClr>
              </a:solidFill>
              <a:latin typeface="HSE Sans" panose="02000000000000000000"/>
            </a:endParaRP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Моделирование классических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HSE Sans" panose="02000000000000000000"/>
              </a:rPr>
              <a:t/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  <a:latin typeface="HSE Sans" panose="02000000000000000000"/>
              </a:rPr>
            </a:b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и квантовых систем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материалов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6436" name="Заголовок 2"/>
          <p:cNvSpPr>
            <a:spLocks noGrp="1"/>
          </p:cNvSpPr>
          <p:nvPr>
            <p:ph type="title"/>
          </p:nvPr>
        </p:nvSpPr>
        <p:spPr>
          <a:xfrm>
            <a:off x="427038" y="1355725"/>
            <a:ext cx="4525962" cy="409575"/>
          </a:xfrm>
        </p:spPr>
        <p:txBody>
          <a:bodyPr/>
          <a:lstStyle/>
          <a:p>
            <a:r>
              <a:rPr lang="ru-RU" sz="1800" b="1" smtClean="0">
                <a:solidFill>
                  <a:srgbClr val="0E2D69"/>
                </a:solidFill>
                <a:latin typeface="HSE Sans"/>
              </a:rPr>
              <a:t>Ключевые научные</a:t>
            </a:r>
            <a:r>
              <a:rPr lang="en-US" sz="1800" b="1" smtClean="0">
                <a:solidFill>
                  <a:srgbClr val="0E2D69"/>
                </a:solidFill>
                <a:latin typeface="HSE Sans"/>
              </a:rPr>
              <a:t> </a:t>
            </a:r>
            <a:r>
              <a:rPr lang="ru-RU" sz="1800" b="1" smtClean="0">
                <a:solidFill>
                  <a:srgbClr val="0E2D69"/>
                </a:solidFill>
                <a:latin typeface="HSE Sans"/>
              </a:rPr>
              <a:t>направления</a:t>
            </a:r>
          </a:p>
        </p:txBody>
      </p:sp>
      <p:pic>
        <p:nvPicPr>
          <p:cNvPr id="1464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3">
            <a:extLst/>
          </p:cNvPr>
          <p:cNvSpPr txBox="1">
            <a:spLocks/>
          </p:cNvSpPr>
          <p:nvPr/>
        </p:nvSpPr>
        <p:spPr>
          <a:xfrm>
            <a:off x="4953000" y="1962150"/>
            <a:ext cx="6650038" cy="642938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Разработка, формализация и анализ моделей реконфигурируемых интеллектуальных поверхностей (RIS) для сетей связи 6G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HSE Sans" panose="02000000000000000000"/>
              </a:rPr>
              <a:t> </a:t>
            </a:r>
            <a:br>
              <a:rPr lang="en-US" sz="1200" dirty="0">
                <a:solidFill>
                  <a:schemeClr val="bg2">
                    <a:lumMod val="10000"/>
                  </a:schemeClr>
                </a:solidFill>
                <a:latin typeface="HSE Sans" panose="02000000000000000000"/>
              </a:rPr>
            </a:b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- Кучерявый Е.А.</a:t>
            </a:r>
          </a:p>
        </p:txBody>
      </p:sp>
      <p:sp>
        <p:nvSpPr>
          <p:cNvPr id="146439" name="Заголовок 2"/>
          <p:cNvSpPr txBox="1">
            <a:spLocks/>
          </p:cNvSpPr>
          <p:nvPr/>
        </p:nvSpPr>
        <p:spPr bwMode="auto">
          <a:xfrm>
            <a:off x="4953000" y="1355725"/>
            <a:ext cx="5086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b="1">
                <a:solidFill>
                  <a:srgbClr val="0E2D69"/>
                </a:solidFill>
                <a:latin typeface="HSE Sans"/>
              </a:rPr>
              <a:t>Проекты ЦФИ 2025</a:t>
            </a:r>
          </a:p>
        </p:txBody>
      </p:sp>
      <p:sp>
        <p:nvSpPr>
          <p:cNvPr id="16" name="Текст 3">
            <a:extLst/>
          </p:cNvPr>
          <p:cNvSpPr txBox="1">
            <a:spLocks/>
          </p:cNvSpPr>
          <p:nvPr/>
        </p:nvSpPr>
        <p:spPr>
          <a:xfrm>
            <a:off x="4953000" y="2781300"/>
            <a:ext cx="6650038" cy="260350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Квантовые устройства и технологии нового поколения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HSE Sans" panose="0200000000000000000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- Арутюнов К.Ю.</a:t>
            </a:r>
          </a:p>
        </p:txBody>
      </p:sp>
      <p:sp>
        <p:nvSpPr>
          <p:cNvPr id="17" name="Текст 3">
            <a:extLst/>
          </p:cNvPr>
          <p:cNvSpPr txBox="1">
            <a:spLocks/>
          </p:cNvSpPr>
          <p:nvPr/>
        </p:nvSpPr>
        <p:spPr>
          <a:xfrm>
            <a:off x="4953000" y="3187700"/>
            <a:ext cx="6650038" cy="477838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Методы и средства разработки и внедрения цифровых двойников для электронного машиностроения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HSE Sans" panose="0200000000000000000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- Петросянц К.О.</a:t>
            </a:r>
          </a:p>
        </p:txBody>
      </p:sp>
      <p:sp>
        <p:nvSpPr>
          <p:cNvPr id="19" name="Текст 3">
            <a:extLst/>
          </p:cNvPr>
          <p:cNvSpPr txBox="1">
            <a:spLocks/>
          </p:cNvSpPr>
          <p:nvPr/>
        </p:nvSpPr>
        <p:spPr>
          <a:xfrm>
            <a:off x="4953000" y="3832225"/>
            <a:ext cx="6650038" cy="638175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Разработка научно-технологических основ сетей связи нового поколения на базе методов постквантовой криптографии, генерации и дистанционной смены квантовых ключей в реальном масштабе времени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HSE Sans" panose="0200000000000000000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- Крук Е.А. </a:t>
            </a:r>
          </a:p>
        </p:txBody>
      </p:sp>
      <p:sp>
        <p:nvSpPr>
          <p:cNvPr id="20" name="Текст 3">
            <a:extLst/>
          </p:cNvPr>
          <p:cNvSpPr txBox="1">
            <a:spLocks/>
          </p:cNvSpPr>
          <p:nvPr/>
        </p:nvSpPr>
        <p:spPr>
          <a:xfrm>
            <a:off x="4953000" y="4683125"/>
            <a:ext cx="6824663" cy="638175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Разработка и применение математических и вычислительных методов исследования классических и квантовых систем на основе суперкомпьютерных технологий - Вагов А.В.</a:t>
            </a:r>
          </a:p>
        </p:txBody>
      </p:sp>
      <p:sp>
        <p:nvSpPr>
          <p:cNvPr id="21" name="Текст 3">
            <a:extLst/>
          </p:cNvPr>
          <p:cNvSpPr txBox="1">
            <a:spLocks/>
          </p:cNvSpPr>
          <p:nvPr/>
        </p:nvSpPr>
        <p:spPr>
          <a:xfrm>
            <a:off x="4953000" y="5419725"/>
            <a:ext cx="6650038" cy="476250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Суперкомпьютерное моделирование и методы ИИ в актуальных задачах физики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HSE Sans" panose="02000000000000000000"/>
              </a:rPr>
              <a:t/>
            </a:r>
            <a:br>
              <a:rPr lang="en-US" sz="1200" dirty="0">
                <a:solidFill>
                  <a:schemeClr val="bg2">
                    <a:lumMod val="10000"/>
                  </a:schemeClr>
                </a:solidFill>
                <a:latin typeface="HSE Sans" panose="02000000000000000000"/>
              </a:rPr>
            </a:b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и сложных систем - Щур Л.Н.</a:t>
            </a:r>
          </a:p>
        </p:txBody>
      </p:sp>
      <p:sp>
        <p:nvSpPr>
          <p:cNvPr id="22" name="Текст 3">
            <a:extLst/>
          </p:cNvPr>
          <p:cNvSpPr txBox="1">
            <a:spLocks/>
          </p:cNvSpPr>
          <p:nvPr/>
        </p:nvSpPr>
        <p:spPr>
          <a:xfrm>
            <a:off x="4953000" y="5970588"/>
            <a:ext cx="6650038" cy="820737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Качественная теория многомерных систем и современные методы для компьютерного моделирования задач естествознания - Казаков А.О.</a:t>
            </a:r>
          </a:p>
        </p:txBody>
      </p:sp>
      <p:sp>
        <p:nvSpPr>
          <p:cNvPr id="29" name="Левая круглая скобка 28">
            <a:extLst/>
          </p:cNvPr>
          <p:cNvSpPr/>
          <p:nvPr/>
        </p:nvSpPr>
        <p:spPr>
          <a:xfrm>
            <a:off x="4714875" y="1906588"/>
            <a:ext cx="165100" cy="733425"/>
          </a:xfrm>
          <a:prstGeom prst="leftBracket">
            <a:avLst/>
          </a:prstGeom>
          <a:ln w="190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30" name="Левая круглая скобка 29">
            <a:extLst/>
          </p:cNvPr>
          <p:cNvSpPr/>
          <p:nvPr/>
        </p:nvSpPr>
        <p:spPr>
          <a:xfrm>
            <a:off x="4705350" y="2781300"/>
            <a:ext cx="165100" cy="884238"/>
          </a:xfrm>
          <a:prstGeom prst="leftBracket">
            <a:avLst/>
          </a:prstGeom>
          <a:ln w="190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31" name="Левая круглая скобка 30">
            <a:extLst/>
          </p:cNvPr>
          <p:cNvSpPr/>
          <p:nvPr/>
        </p:nvSpPr>
        <p:spPr>
          <a:xfrm>
            <a:off x="4705350" y="3808413"/>
            <a:ext cx="165100" cy="661987"/>
          </a:xfrm>
          <a:prstGeom prst="leftBracket">
            <a:avLst/>
          </a:prstGeom>
          <a:ln w="190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32" name="Левая круглая скобка 31">
            <a:extLst/>
          </p:cNvPr>
          <p:cNvSpPr/>
          <p:nvPr/>
        </p:nvSpPr>
        <p:spPr>
          <a:xfrm>
            <a:off x="4686300" y="4681538"/>
            <a:ext cx="165100" cy="1720850"/>
          </a:xfrm>
          <a:prstGeom prst="leftBracket">
            <a:avLst/>
          </a:prstGeom>
          <a:ln w="190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cxnSp>
        <p:nvCxnSpPr>
          <p:cNvPr id="34" name="Прямая соединительная линия 33">
            <a:extLst/>
          </p:cNvPr>
          <p:cNvCxnSpPr>
            <a:cxnSpLocks/>
          </p:cNvCxnSpPr>
          <p:nvPr/>
        </p:nvCxnSpPr>
        <p:spPr>
          <a:xfrm>
            <a:off x="3384550" y="2101850"/>
            <a:ext cx="1330325" cy="0"/>
          </a:xfrm>
          <a:prstGeom prst="line">
            <a:avLst/>
          </a:prstGeom>
          <a:ln w="190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/>
          </p:cNvPr>
          <p:cNvCxnSpPr>
            <a:cxnSpLocks/>
          </p:cNvCxnSpPr>
          <p:nvPr/>
        </p:nvCxnSpPr>
        <p:spPr>
          <a:xfrm>
            <a:off x="3276600" y="3089275"/>
            <a:ext cx="1409700" cy="0"/>
          </a:xfrm>
          <a:prstGeom prst="line">
            <a:avLst/>
          </a:prstGeom>
          <a:ln w="190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/>
          </p:cNvPr>
          <p:cNvCxnSpPr>
            <a:cxnSpLocks/>
          </p:cNvCxnSpPr>
          <p:nvPr/>
        </p:nvCxnSpPr>
        <p:spPr>
          <a:xfrm>
            <a:off x="3733800" y="3908425"/>
            <a:ext cx="981075" cy="0"/>
          </a:xfrm>
          <a:prstGeom prst="line">
            <a:avLst/>
          </a:prstGeom>
          <a:ln w="190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/>
          </p:cNvPr>
          <p:cNvCxnSpPr>
            <a:cxnSpLocks/>
          </p:cNvCxnSpPr>
          <p:nvPr/>
        </p:nvCxnSpPr>
        <p:spPr>
          <a:xfrm>
            <a:off x="3705225" y="5184775"/>
            <a:ext cx="981075" cy="0"/>
          </a:xfrm>
          <a:prstGeom prst="line">
            <a:avLst/>
          </a:prstGeom>
          <a:ln w="19050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/>
          </p:cNvPr>
          <p:cNvSpPr txBox="1">
            <a:spLocks/>
          </p:cNvSpPr>
          <p:nvPr/>
        </p:nvSpPr>
        <p:spPr>
          <a:xfrm>
            <a:off x="585788" y="1851025"/>
            <a:ext cx="4468812" cy="2089150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b="1" dirty="0"/>
              <a:t>Институт передовых технологий связи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Лаборатория квантовой передачи данных и криптографии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Лаборатория Wi-Fi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Лаборатория радиосетей связи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Лаборатория исследований физического уровня каналов связи</a:t>
            </a:r>
          </a:p>
          <a:p>
            <a:pPr marL="285750" indent="-285750">
              <a:buFont typeface="HSE Sans" panose="02000000000000000000" pitchFamily="50" charset="-52"/>
              <a:buChar char="—"/>
              <a:defRPr/>
            </a:pPr>
            <a:endParaRPr lang="ru-RU" sz="1600" dirty="0"/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7460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744537"/>
          </a:xfrm>
        </p:spPr>
        <p:txBody>
          <a:bodyPr/>
          <a:lstStyle/>
          <a:p>
            <a:r>
              <a:rPr lang="ru-RU" sz="2600" b="1" smtClean="0">
                <a:solidFill>
                  <a:srgbClr val="0E2D69"/>
                </a:solidFill>
                <a:latin typeface="HSE Sans"/>
              </a:rPr>
              <a:t>Научные подразделения МИЭМ НИУ ВШЭ</a:t>
            </a:r>
          </a:p>
        </p:txBody>
      </p:sp>
      <p:pic>
        <p:nvPicPr>
          <p:cNvPr id="1474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3">
            <a:extLst/>
          </p:cNvPr>
          <p:cNvSpPr txBox="1">
            <a:spLocks/>
          </p:cNvSpPr>
          <p:nvPr/>
        </p:nvSpPr>
        <p:spPr>
          <a:xfrm>
            <a:off x="585788" y="4159250"/>
            <a:ext cx="4595812" cy="2089150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b="1" dirty="0"/>
              <a:t>Международные лаборатории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Международная лаборатория атомистического моделирования и многомасштабного анализа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Лаборатория физики элементарных частиц</a:t>
            </a:r>
          </a:p>
          <a:p>
            <a:pPr marL="742950" lvl="2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b="1" dirty="0"/>
              <a:t>ЗЛ с Институтом ядерной физики им. Г.И. Будкера Сибирского отделения РАН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Центр квантовых метаматериалов</a:t>
            </a:r>
          </a:p>
        </p:txBody>
      </p:sp>
      <p:sp>
        <p:nvSpPr>
          <p:cNvPr id="14" name="Текст 3">
            <a:extLst/>
          </p:cNvPr>
          <p:cNvSpPr txBox="1">
            <a:spLocks/>
          </p:cNvSpPr>
          <p:nvPr/>
        </p:nvSpPr>
        <p:spPr>
          <a:xfrm>
            <a:off x="6096000" y="1851025"/>
            <a:ext cx="5507038" cy="4397375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b="1" dirty="0"/>
              <a:t>Научно-учебные и научно-исследовательские лаборатории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НУЛ квантовой наноэлектроники</a:t>
            </a:r>
          </a:p>
          <a:p>
            <a:pPr marL="742950" lvl="2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ЗЛ с Башкирским государственным педагогическим университетом им. М. Акмуллы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НУЛ телекоммуникационных систем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Научная лаборатория Интернета вещей и киберфизических систем</a:t>
            </a:r>
          </a:p>
          <a:p>
            <a:pPr marL="742950" lvl="2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МЛ с кампусом НИУ ВШЭ в Санкт-Петербурге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УИЛ функциональной безопасности космических аппаратов и систем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Лаборатория «Математические методы естествознания»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Центр прикладной электроники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Лаборатория вычислительной физики</a:t>
            </a:r>
          </a:p>
          <a:p>
            <a:pPr marL="742950" lvl="2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b="1" dirty="0"/>
              <a:t>ЗЛ с Институтом химии растворов им. Г.А. Крестова РАН</a:t>
            </a:r>
          </a:p>
          <a:p>
            <a:pPr marL="285750" lvl="1" indent="-285750" fontAlgn="auto">
              <a:spcBef>
                <a:spcPts val="0"/>
              </a:spcBef>
              <a:spcAft>
                <a:spcPts val="600"/>
              </a:spcAft>
              <a:buFont typeface="HSE Sans" panose="02000000000000000000" pitchFamily="50" charset="-52"/>
              <a:buChar char="—"/>
              <a:defRPr/>
            </a:pPr>
            <a:r>
              <a:rPr lang="ru-RU" sz="1400" dirty="0"/>
              <a:t>Лаборатория динамических систем и приложений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>
            <a:extLst/>
          </p:cNvPr>
          <p:cNvSpPr txBox="1">
            <a:spLocks/>
          </p:cNvSpPr>
          <p:nvPr/>
        </p:nvSpPr>
        <p:spPr>
          <a:xfrm>
            <a:off x="603250" y="1471613"/>
            <a:ext cx="9423400" cy="4529137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/>
              <a:t>В 2024 году выполняется 4 проекта: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Исследование методов постквантовой криптографии (криптография, основанная на кодах, исправляющих ошибки) и скрытые вычисления.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i="1" dirty="0"/>
              <a:t>Руководитель: Байдин Георгий Сергеевич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Создание среды разработки компьютерных игр “Claw Engine” с использованием алгоритмов генерации игровых объектов и машинного обучения. </a:t>
            </a:r>
            <a:br>
              <a:rPr lang="ru-RU" sz="1800" dirty="0"/>
            </a:br>
            <a:r>
              <a:rPr lang="ru-RU" sz="1800" i="1" dirty="0"/>
              <a:t>Руководитель: Семичаснов Илья Владимирович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Исследование методов повышения помехозащищенности систем мобильной связи 4G/5G/6G, Wi-Fi, IoT с помощью сигнально-кодовых конструкций для сложных каналов в соответствии со Стратегией Развития Телекоммуникационной Отрасли 2035.</a:t>
            </a:r>
            <a:br>
              <a:rPr lang="ru-RU" sz="1800" dirty="0"/>
            </a:br>
            <a:r>
              <a:rPr lang="ru-RU" sz="1800" i="1" dirty="0"/>
              <a:t>Руководитель: Портной Сергей Львович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Формирование единой корпоративной информационно-событийной среды в рамках создания Центра корпоративных коммуникаций МИЭМ НИУ ВШЭ</a:t>
            </a:r>
            <a:br>
              <a:rPr lang="ru-RU" sz="1800" dirty="0"/>
            </a:br>
            <a:r>
              <a:rPr lang="ru-RU" sz="1800" i="1" dirty="0"/>
              <a:t>Руководитель: Мыслюк Олег Викторович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8484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744537"/>
          </a:xfrm>
        </p:spPr>
        <p:txBody>
          <a:bodyPr/>
          <a:lstStyle/>
          <a:p>
            <a:r>
              <a:rPr lang="ru-RU" sz="2600" b="1" smtClean="0">
                <a:solidFill>
                  <a:srgbClr val="0E2D69"/>
                </a:solidFill>
                <a:latin typeface="HSE Sans"/>
              </a:rPr>
              <a:t>Проектные группы</a:t>
            </a:r>
          </a:p>
        </p:txBody>
      </p:sp>
      <p:pic>
        <p:nvPicPr>
          <p:cNvPr id="1484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Текст 3"/>
          <p:cNvSpPr txBox="1">
            <a:spLocks/>
          </p:cNvSpPr>
          <p:nvPr/>
        </p:nvSpPr>
        <p:spPr bwMode="auto">
          <a:xfrm>
            <a:off x="585788" y="1851025"/>
            <a:ext cx="9421812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marL="285750" indent="-285750">
              <a:spcBef>
                <a:spcPts val="1000"/>
              </a:spcBef>
              <a:buFont typeface="Arial" charset="0"/>
              <a:buChar char="•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Разработка технологий и устройств квантовых коммуникаций для магистральных линий большой протяженности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/>
            </a:r>
            <a:br>
              <a:rPr lang="ru-RU" sz="1600">
                <a:solidFill>
                  <a:srgbClr val="0E2D69"/>
                </a:solidFill>
                <a:latin typeface="HSE Sans"/>
              </a:rPr>
            </a:br>
            <a:r>
              <a:rPr lang="ru-RU" sz="1600">
                <a:solidFill>
                  <a:srgbClr val="0E2D69"/>
                </a:solidFill>
                <a:latin typeface="HSE Sans"/>
              </a:rPr>
              <a:t>- ООО «РЖД»</a:t>
            </a:r>
            <a:br>
              <a:rPr lang="ru-RU" sz="1600">
                <a:solidFill>
                  <a:srgbClr val="0E2D69"/>
                </a:solidFill>
                <a:latin typeface="HSE Sans"/>
              </a:rPr>
            </a:br>
            <a:r>
              <a:rPr lang="ru-RU" sz="1600">
                <a:solidFill>
                  <a:srgbClr val="0E2D69"/>
                </a:solidFill>
                <a:latin typeface="HSE Sans"/>
              </a:rPr>
              <a:t>Нефедов С.И.</a:t>
            </a:r>
          </a:p>
          <a:p>
            <a:pPr marL="285750" indent="-285750">
              <a:spcBef>
                <a:spcPts val="1000"/>
              </a:spcBef>
              <a:buFont typeface="Arial" charset="0"/>
              <a:buChar char="•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Разработка поверхностных ионных ловушек для масштабируемого квантового компьютера. Исследование возможности интегрального исполнения волоконного интерфейса на поверхностной ловушке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/>
            </a:r>
            <a:br>
              <a:rPr lang="ru-RU" sz="1600">
                <a:solidFill>
                  <a:srgbClr val="0E2D69"/>
                </a:solidFill>
                <a:latin typeface="HSE Sans"/>
              </a:rPr>
            </a:br>
            <a:r>
              <a:rPr lang="ru-RU" sz="1600">
                <a:solidFill>
                  <a:srgbClr val="0E2D69"/>
                </a:solidFill>
                <a:latin typeface="HSE Sans"/>
              </a:rPr>
              <a:t>- ООО «МЦКТ»</a:t>
            </a:r>
            <a:br>
              <a:rPr lang="ru-RU" sz="1600">
                <a:solidFill>
                  <a:srgbClr val="0E2D69"/>
                </a:solidFill>
                <a:latin typeface="HSE Sans"/>
              </a:rPr>
            </a:br>
            <a:r>
              <a:rPr lang="ru-RU" sz="1600">
                <a:solidFill>
                  <a:srgbClr val="0E2D69"/>
                </a:solidFill>
                <a:latin typeface="HSE Sans"/>
              </a:rPr>
              <a:t>Гольцман Г.Н.</a:t>
            </a:r>
          </a:p>
          <a:p>
            <a:pPr marL="285750" indent="-285750">
              <a:spcBef>
                <a:spcPts val="1000"/>
              </a:spcBef>
              <a:buFont typeface="Arial" charset="0"/>
              <a:buChar char="•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Разработка и внедрение модифицированных SPICE-моделей и программно-аппаратных средств для экстракции их параметров для компонентов ИС и полупроводниковых приборов гражданского и специального назначений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/>
            </a:r>
            <a:br>
              <a:rPr lang="ru-RU" sz="1600">
                <a:solidFill>
                  <a:srgbClr val="0E2D69"/>
                </a:solidFill>
                <a:latin typeface="HSE Sans"/>
              </a:rPr>
            </a:br>
            <a:r>
              <a:rPr lang="ru-RU" sz="1600">
                <a:solidFill>
                  <a:srgbClr val="0E2D69"/>
                </a:solidFill>
                <a:latin typeface="HSE Sans"/>
              </a:rPr>
              <a:t>- ФГУП  «ВНИИА», РНФ</a:t>
            </a:r>
          </a:p>
          <a:p>
            <a:pPr marL="285750" indent="-285750">
              <a:spcBef>
                <a:spcPts val="1000"/>
              </a:spcBef>
              <a:buFont typeface="Arial" charset="0"/>
              <a:buChar char="•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РНФ в 2024 году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>: Будков Ю.А. (2024 - 2026), Кучерявый Е.А.(2024 - 2026), Арутюнов К.Ю. (2023 - 2026), Гайдученко И.А. (2023-2026), Красилов А.Н. (2021-2024), Евсютин О.О. (2021-2024), Белова М.В. (2019-2024)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9508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744537"/>
          </a:xfrm>
        </p:spPr>
        <p:txBody>
          <a:bodyPr/>
          <a:lstStyle/>
          <a:p>
            <a:r>
              <a:rPr lang="ru-RU" sz="2600" b="1" smtClean="0">
                <a:solidFill>
                  <a:srgbClr val="0E2D69"/>
                </a:solidFill>
                <a:latin typeface="HSE Sans"/>
              </a:rPr>
              <a:t>Научно-исследовательские работы</a:t>
            </a:r>
          </a:p>
        </p:txBody>
      </p:sp>
      <p:pic>
        <p:nvPicPr>
          <p:cNvPr id="1495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0531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393700"/>
          </a:xfrm>
        </p:spPr>
        <p:txBody>
          <a:bodyPr/>
          <a:lstStyle/>
          <a:p>
            <a:r>
              <a:rPr lang="ru-RU" sz="2600" b="1" smtClean="0">
                <a:solidFill>
                  <a:srgbClr val="0E2D69"/>
                </a:solidFill>
                <a:latin typeface="HSE Sans"/>
              </a:rPr>
              <a:t>Укрупнение тематик</a:t>
            </a:r>
          </a:p>
        </p:txBody>
      </p:sp>
      <p:pic>
        <p:nvPicPr>
          <p:cNvPr id="15053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>
            <a:extLst/>
          </p:cNvPr>
          <p:cNvGraphicFramePr>
            <a:graphicFrameLocks noGrp="1"/>
          </p:cNvGraphicFramePr>
          <p:nvPr/>
        </p:nvGraphicFramePr>
        <p:xfrm>
          <a:off x="528638" y="1600200"/>
          <a:ext cx="11169650" cy="47672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7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2024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2025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50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Евсютин О.О. ТЗ-13;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Крук Е.А. ТЗ-16; </a:t>
                      </a:r>
                    </a:p>
                    <a:p>
                      <a:pPr marL="36000" algn="l" fontAlgn="ctr"/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Иванов Ф.И. ТЗ-159; Крук Е.А. ТЗ-134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Крук Е.А.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Разработка научно-технологических основ сетей связи нового поколения на базе методов постквантовой криптографии, генерации и дистанционной смены квантовых ключей в реальном масштабе времени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450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Пожидаев Е.Д.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ТЗ-12; Данилов В.Г. ТЗ-17; Гайдученко И.А. ТЗ-20; Смирнов Г.С.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ТЗ-87; </a:t>
                      </a:r>
                    </a:p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Вагов А.В. ТЗ-96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Вагов А.В.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Разработка и применение математических и вычислительных методов исследования классических и квантовых систем на основе суперкомпьютерных технологий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7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Гольцман Г.Н. ТЗ-158; Хоров Е.М.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ТЗ-14</a:t>
                      </a:r>
                    </a:p>
                    <a:p>
                      <a:pPr marL="36000" algn="l" fontAlgn="ctr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Кучерявый Е.А.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Разработка, формализация и анализ моделей реконфигурируемых интеллектуальных поверхностей (RIS) для сетей связи 6G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37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Романов А.Ю.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ТЗ-18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Петросянц К.О.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Методы и средства разработки и внедрения цифровых двойников для электронного машиностроения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37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Аушев Т.А. ТЗ-94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Аушев Т.А.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Разработка и исследование высокоэффективных органических и перовскитных фотовольтаических модулей для аэрокосмической отрасли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5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Арутюнов К.Ю. ТЗ-15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Арутюнов К.Ю.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Квантовые устройства и технологии нового поколения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840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Щур Л.Н. ТЗ-19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Щур Л.Н.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Суперкомпьютерное моделирование и методы ИИ в актуальных задачах физики и сложных систем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37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Белова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М.В., Межкампусный проект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Казаков А.О.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Качественная теория многомерных систем и современные методы для компьютерного моделирования задач естествознания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Текст 3"/>
          <p:cNvSpPr txBox="1">
            <a:spLocks/>
          </p:cNvSpPr>
          <p:nvPr/>
        </p:nvSpPr>
        <p:spPr bwMode="auto">
          <a:xfrm>
            <a:off x="585788" y="2784475"/>
            <a:ext cx="110172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lnSpc>
                <a:spcPct val="107000"/>
              </a:lnSpc>
              <a:spcBef>
                <a:spcPts val="1000"/>
              </a:spcBef>
              <a:buFont typeface="Arial" charset="0"/>
              <a:buNone/>
            </a:pPr>
            <a:r>
              <a:rPr lang="ru-RU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МИЭМ</a:t>
            </a:r>
            <a:r>
              <a:rPr lang="en-US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занимает передовые позиции в стране в области теоретических основ связи. Это дает основания для создания на базе МИЭМ передового предприятия с ориентацией к    2027 году на разработку технологий высокого уровня готовности. Создание института позволит совместить прорывную задачу создания перспективных технологий  (</a:t>
            </a:r>
            <a:r>
              <a:rPr lang="en-US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G</a:t>
            </a:r>
            <a:r>
              <a:rPr lang="ru-RU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6 и др.) с остро стоящей в стране задачей обеспечения устойчивой связи. Основной партнер компания «ЯДРО» (КНС Групп). Направление объединяет 4 проекта ЦФИ+ СП. Рук. проф. Кучерявый Е.А.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1556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957262"/>
          </a:xfrm>
        </p:spPr>
        <p:txBody>
          <a:bodyPr/>
          <a:lstStyle/>
          <a:p>
            <a:r>
              <a:rPr lang="ru-RU" sz="2000" b="1" smtClean="0">
                <a:solidFill>
                  <a:srgbClr val="0E2D69"/>
                </a:solidFill>
                <a:latin typeface="HSE Sans"/>
              </a:rPr>
              <a:t>Основные научные направления</a:t>
            </a:r>
            <a:br>
              <a:rPr lang="ru-RU" sz="2000" b="1" smtClean="0">
                <a:solidFill>
                  <a:srgbClr val="0E2D69"/>
                </a:solidFill>
                <a:latin typeface="HSE Sans"/>
              </a:rPr>
            </a:br>
            <a:r>
              <a:rPr lang="ru-RU" sz="2000" b="1" smtClean="0">
                <a:solidFill>
                  <a:srgbClr val="0E2D69"/>
                </a:solidFill>
                <a:latin typeface="HSE Sans"/>
              </a:rPr>
              <a:t>(результат объединения тематик </a:t>
            </a:r>
            <a:br>
              <a:rPr lang="ru-RU" sz="2000" b="1" smtClean="0">
                <a:solidFill>
                  <a:srgbClr val="0E2D69"/>
                </a:solidFill>
                <a:latin typeface="HSE Sans"/>
              </a:rPr>
            </a:br>
            <a:r>
              <a:rPr lang="ru-RU" sz="2000" b="1" smtClean="0">
                <a:solidFill>
                  <a:srgbClr val="0E2D69"/>
                </a:solidFill>
                <a:latin typeface="HSE Sans"/>
              </a:rPr>
              <a:t>и научных групп)</a:t>
            </a:r>
          </a:p>
        </p:txBody>
      </p:sp>
      <p:pic>
        <p:nvPicPr>
          <p:cNvPr id="1515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4"/>
          <p:cNvSpPr txBox="1">
            <a:spLocks noChangeArrowheads="1"/>
          </p:cNvSpPr>
          <p:nvPr/>
        </p:nvSpPr>
        <p:spPr bwMode="auto">
          <a:xfrm>
            <a:off x="501650" y="2159000"/>
            <a:ext cx="609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>
                <a:latin typeface="HSE Sans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000" b="1" u="sng">
                <a:latin typeface="HSE Sans"/>
                <a:ea typeface="Calibri" pitchFamily="34" charset="0"/>
                <a:cs typeface="Times New Roman" pitchFamily="18" charset="0"/>
              </a:rPr>
              <a:t>Перспективные технологии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2579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957262"/>
          </a:xfrm>
        </p:spPr>
        <p:txBody>
          <a:bodyPr/>
          <a:lstStyle/>
          <a:p>
            <a:r>
              <a:rPr lang="ru-RU" sz="2000" b="1" smtClean="0">
                <a:solidFill>
                  <a:srgbClr val="0E2D69"/>
                </a:solidFill>
                <a:latin typeface="HSE Sans"/>
              </a:rPr>
              <a:t>Основные научные направления</a:t>
            </a:r>
            <a:br>
              <a:rPr lang="ru-RU" sz="2000" b="1" smtClean="0">
                <a:solidFill>
                  <a:srgbClr val="0E2D69"/>
                </a:solidFill>
                <a:latin typeface="HSE Sans"/>
              </a:rPr>
            </a:br>
            <a:r>
              <a:rPr lang="ru-RU" sz="2000" b="1" smtClean="0">
                <a:solidFill>
                  <a:srgbClr val="0E2D69"/>
                </a:solidFill>
                <a:latin typeface="HSE Sans"/>
              </a:rPr>
              <a:t>(результат объединения тематик </a:t>
            </a:r>
            <a:br>
              <a:rPr lang="ru-RU" sz="2000" b="1" smtClean="0">
                <a:solidFill>
                  <a:srgbClr val="0E2D69"/>
                </a:solidFill>
                <a:latin typeface="HSE Sans"/>
              </a:rPr>
            </a:br>
            <a:r>
              <a:rPr lang="ru-RU" sz="2000" b="1" smtClean="0">
                <a:solidFill>
                  <a:srgbClr val="0E2D69"/>
                </a:solidFill>
                <a:latin typeface="HSE Sans"/>
              </a:rPr>
              <a:t>и научных групп)</a:t>
            </a:r>
          </a:p>
        </p:txBody>
      </p:sp>
      <p:pic>
        <p:nvPicPr>
          <p:cNvPr id="15258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Текст 3"/>
          <p:cNvSpPr txBox="1">
            <a:spLocks/>
          </p:cNvSpPr>
          <p:nvPr/>
        </p:nvSpPr>
        <p:spPr bwMode="auto">
          <a:xfrm>
            <a:off x="585788" y="2722563"/>
            <a:ext cx="110172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lnSpc>
                <a:spcPct val="107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МИЭМ имеет свою нишу на научно-технологическом рынке РФ: цифровые двойники и моделирование электронных компонентов (полупроводниковых (п/п) приборов и  фрагментов аналоговых и цифровых схем) при оценке их надежности в нормальных условиях и при воздействии радиации и температуры. Основной партнер им. Духова. Контракт РНФ (90 млн. руб). Направление объединило 3 проекта ЦФИ+ СП. Рук. проф. Петросянц К.О.</a:t>
            </a:r>
          </a:p>
        </p:txBody>
      </p:sp>
      <p:sp>
        <p:nvSpPr>
          <p:cNvPr id="152582" name="TextBox 4"/>
          <p:cNvSpPr txBox="1">
            <a:spLocks noChangeArrowheads="1"/>
          </p:cNvSpPr>
          <p:nvPr/>
        </p:nvSpPr>
        <p:spPr bwMode="auto">
          <a:xfrm>
            <a:off x="501650" y="1658938"/>
            <a:ext cx="110172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b="1">
                <a:latin typeface="HSE Sans"/>
                <a:ea typeface="Calibri" pitchFamily="34" charset="0"/>
                <a:cs typeface="Times New Roman" pitchFamily="18" charset="0"/>
              </a:rPr>
              <a:t>2</a:t>
            </a:r>
            <a:r>
              <a:rPr lang="ru-RU" u="sng">
                <a:latin typeface="HSE Sans"/>
                <a:ea typeface="Calibri" pitchFamily="34" charset="0"/>
                <a:cs typeface="Times New Roman" pitchFamily="18" charset="0"/>
              </a:rPr>
              <a:t>. Методы и средства разработки и внедрения цифровых двойников для электронного машиностроения</a:t>
            </a:r>
          </a:p>
        </p:txBody>
      </p:sp>
      <p:sp>
        <p:nvSpPr>
          <p:cNvPr id="152583" name="Текст 3"/>
          <p:cNvSpPr txBox="1">
            <a:spLocks/>
          </p:cNvSpPr>
          <p:nvPr/>
        </p:nvSpPr>
        <p:spPr bwMode="auto">
          <a:xfrm>
            <a:off x="585788" y="4981575"/>
            <a:ext cx="110172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lnSpc>
                <a:spcPct val="107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Реализация проекта позволит сформировать научно-технологический задел и получить значимые результаты мирового уровня в области создания квантовых сетей, разработать  принципы организации системы безопасности на основе сочетания квантовой и постквантовой криптографии (которые в настоящее время не разработаны). Получены предложения института криптографии ФСБ РФ по проведению пилотных проектов в этой области. Направление объединило 3 проекта ЦФИ+ СП. Рук. проф. Крук Е.А.</a:t>
            </a:r>
          </a:p>
        </p:txBody>
      </p:sp>
      <p:sp>
        <p:nvSpPr>
          <p:cNvPr id="152584" name="TextBox 6"/>
          <p:cNvSpPr txBox="1">
            <a:spLocks noChangeArrowheads="1"/>
          </p:cNvSpPr>
          <p:nvPr/>
        </p:nvSpPr>
        <p:spPr bwMode="auto">
          <a:xfrm>
            <a:off x="501650" y="4184650"/>
            <a:ext cx="11017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b="1">
                <a:latin typeface="HSE Sans"/>
                <a:ea typeface="Calibri" pitchFamily="34" charset="0"/>
                <a:cs typeface="Times New Roman" pitchFamily="18" charset="0"/>
              </a:rPr>
              <a:t>3. </a:t>
            </a:r>
            <a:r>
              <a:rPr lang="ru-RU" b="1" u="sng">
                <a:latin typeface="HSE Sans"/>
                <a:ea typeface="Calibri" pitchFamily="34" charset="0"/>
                <a:cs typeface="Times New Roman" pitchFamily="18" charset="0"/>
              </a:rPr>
              <a:t>Разработка научно-технологических принципов сетей связи нового поколения на базе методов квантовой и постквантовой криптографии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03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957262"/>
          </a:xfrm>
        </p:spPr>
        <p:txBody>
          <a:bodyPr/>
          <a:lstStyle/>
          <a:p>
            <a:r>
              <a:rPr lang="ru-RU" sz="2000" b="1" smtClean="0">
                <a:solidFill>
                  <a:srgbClr val="0E2D69"/>
                </a:solidFill>
                <a:latin typeface="HSE Sans"/>
              </a:rPr>
              <a:t>Основные научные направления</a:t>
            </a:r>
            <a:br>
              <a:rPr lang="ru-RU" sz="2000" b="1" smtClean="0">
                <a:solidFill>
                  <a:srgbClr val="0E2D69"/>
                </a:solidFill>
                <a:latin typeface="HSE Sans"/>
              </a:rPr>
            </a:br>
            <a:r>
              <a:rPr lang="ru-RU" sz="2000" b="1" smtClean="0">
                <a:solidFill>
                  <a:srgbClr val="0E2D69"/>
                </a:solidFill>
                <a:latin typeface="HSE Sans"/>
              </a:rPr>
              <a:t>(результат объединения тематик </a:t>
            </a:r>
            <a:br>
              <a:rPr lang="ru-RU" sz="2000" b="1" smtClean="0">
                <a:solidFill>
                  <a:srgbClr val="0E2D69"/>
                </a:solidFill>
                <a:latin typeface="HSE Sans"/>
              </a:rPr>
            </a:br>
            <a:r>
              <a:rPr lang="ru-RU" sz="2000" b="1" smtClean="0">
                <a:solidFill>
                  <a:srgbClr val="0E2D69"/>
                </a:solidFill>
                <a:latin typeface="HSE Sans"/>
              </a:rPr>
              <a:t>и научных групп)</a:t>
            </a:r>
          </a:p>
        </p:txBody>
      </p:sp>
      <p:pic>
        <p:nvPicPr>
          <p:cNvPr id="15360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5" name="Текст 3"/>
          <p:cNvSpPr txBox="1">
            <a:spLocks/>
          </p:cNvSpPr>
          <p:nvPr/>
        </p:nvSpPr>
        <p:spPr bwMode="auto">
          <a:xfrm>
            <a:off x="585788" y="2722563"/>
            <a:ext cx="110172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lnSpc>
                <a:spcPct val="107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Предполагается создать центр особенностью которого является сочетание фундаментальных исследований, направленных на разработку математических методов моделирования сложных систем, и прикладных разработок, связанных с оптимизацией суперкомпьютерных вычислительных систем и созданием программных пакетов, применяемых при решении задач, связанных, моделированием материалов и сред, разработкой, оптимизацией и проектированием технологий их обработки. Направление объединило 5 проекта ЦФИ+ СП. Рук. Проф. Вагоа А.В.</a:t>
            </a:r>
          </a:p>
          <a:p>
            <a:pPr>
              <a:lnSpc>
                <a:spcPct val="107000"/>
              </a:lnSpc>
              <a:spcBef>
                <a:spcPts val="1000"/>
              </a:spcBef>
              <a:buFont typeface="Arial" charset="0"/>
              <a:buNone/>
            </a:pPr>
            <a:endParaRPr lang="ru-RU" sz="1400">
              <a:solidFill>
                <a:srgbClr val="0E2D69"/>
              </a:solidFill>
              <a:latin typeface="HSE San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06" name="TextBox 4"/>
          <p:cNvSpPr txBox="1">
            <a:spLocks noChangeArrowheads="1"/>
          </p:cNvSpPr>
          <p:nvPr/>
        </p:nvSpPr>
        <p:spPr bwMode="auto">
          <a:xfrm>
            <a:off x="701675" y="2109788"/>
            <a:ext cx="110172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u="sng">
                <a:latin typeface="HSE Sans"/>
                <a:ea typeface="Calibri" pitchFamily="34" charset="0"/>
                <a:cs typeface="Times New Roman" pitchFamily="18" charset="0"/>
              </a:rPr>
              <a:t>4. Центр перспективных материалов и технологий моделирования</a:t>
            </a:r>
          </a:p>
        </p:txBody>
      </p:sp>
      <p:sp>
        <p:nvSpPr>
          <p:cNvPr id="153607" name="Текст 3"/>
          <p:cNvSpPr txBox="1">
            <a:spLocks/>
          </p:cNvSpPr>
          <p:nvPr/>
        </p:nvSpPr>
        <p:spPr bwMode="auto">
          <a:xfrm>
            <a:off x="801688" y="5281613"/>
            <a:ext cx="110172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lnSpc>
                <a:spcPct val="107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Предполагается создать аппаратно-программные комплексы искусственного интеллекта .В качестве партнеров выступают АО “РЖД-медицина”,  АО “Цифрум” (ГК “РосАтом”) Группа VK, АО “НИИМЭ-МД” .</a:t>
            </a:r>
          </a:p>
          <a:p>
            <a:pPr>
              <a:lnSpc>
                <a:spcPct val="107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>
                <a:solidFill>
                  <a:srgbClr val="0E2D69"/>
                </a:solidFill>
                <a:latin typeface="HSE Sans"/>
                <a:ea typeface="Calibri" pitchFamily="34" charset="0"/>
                <a:cs typeface="Times New Roman" pitchFamily="18" charset="0"/>
              </a:rPr>
              <a:t> Рук. Проф. Нефедов С.И.</a:t>
            </a:r>
          </a:p>
        </p:txBody>
      </p:sp>
      <p:sp>
        <p:nvSpPr>
          <p:cNvPr id="153608" name="TextBox 6"/>
          <p:cNvSpPr txBox="1">
            <a:spLocks noChangeArrowheads="1"/>
          </p:cNvSpPr>
          <p:nvPr/>
        </p:nvSpPr>
        <p:spPr bwMode="auto">
          <a:xfrm>
            <a:off x="760413" y="4181475"/>
            <a:ext cx="11017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b="1">
                <a:latin typeface="HSE Sans"/>
                <a:ea typeface="Calibri" pitchFamily="34" charset="0"/>
                <a:cs typeface="Times New Roman" pitchFamily="18" charset="0"/>
              </a:rPr>
              <a:t>5. </a:t>
            </a:r>
            <a:r>
              <a:rPr lang="ru-RU" b="1" u="sng">
                <a:latin typeface="HSE Sans"/>
                <a:ea typeface="Calibri" pitchFamily="34" charset="0"/>
                <a:cs typeface="Times New Roman" pitchFamily="18" charset="0"/>
              </a:rPr>
              <a:t>Разработка и исследование типоряда неинвазивных датчиков диагностики биологических параметров организма человека с использованием аппаратных нейропроцессорных ускорителей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1"/>
          <p:cNvSpPr>
            <a:spLocks noGrp="1"/>
          </p:cNvSpPr>
          <p:nvPr>
            <p:ph type="title"/>
          </p:nvPr>
        </p:nvSpPr>
        <p:spPr>
          <a:xfrm>
            <a:off x="1028700" y="3068638"/>
            <a:ext cx="10048875" cy="7207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HSE Sans"/>
              </a:rPr>
              <a:t>Результаты приема</a:t>
            </a: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11077575" y="892175"/>
            <a:ext cx="176213" cy="99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8574088" y="936625"/>
            <a:ext cx="17621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469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222375"/>
            <a:ext cx="1833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Текст 5"/>
          <p:cNvSpPr txBox="1">
            <a:spLocks/>
          </p:cNvSpPr>
          <p:nvPr/>
        </p:nvSpPr>
        <p:spPr bwMode="auto">
          <a:xfrm>
            <a:off x="6299200" y="1162050"/>
            <a:ext cx="76247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Московский институт электроники</a:t>
            </a:r>
          </a:p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и математики им. А.Н. Тихонова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4627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768350"/>
          </a:xfrm>
        </p:spPr>
        <p:txBody>
          <a:bodyPr/>
          <a:lstStyle/>
          <a:p>
            <a:pPr algn="ctr"/>
            <a:r>
              <a:rPr lang="ru-RU" sz="2600" b="1" smtClean="0">
                <a:solidFill>
                  <a:srgbClr val="0E2D69"/>
                </a:solidFill>
                <a:latin typeface="HSE Sans"/>
              </a:rPr>
              <a:t>Создание новых центров: ИПСС </a:t>
            </a:r>
          </a:p>
        </p:txBody>
      </p:sp>
      <p:pic>
        <p:nvPicPr>
          <p:cNvPr id="15462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>
            <a:extLst/>
          </p:cNvPr>
          <p:cNvGraphicFramePr>
            <a:graphicFrameLocks noGrp="1"/>
          </p:cNvGraphicFramePr>
          <p:nvPr/>
        </p:nvGraphicFramePr>
        <p:xfrm>
          <a:off x="512763" y="1570038"/>
          <a:ext cx="11133137" cy="48688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65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2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Институт перспективных сетей</a:t>
                      </a:r>
                      <a:r>
                        <a:rPr lang="ru-RU" sz="1600" b="1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 связи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Директор: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Кучерявый Е.А.,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Научный руководитель: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Крук Е.А.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Лаборатория квантовой передачи данных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и криптографии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Крук Е.А.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Разработка научно-технологических основ сетей связи нового поколения на базе методов постквантовой криптографии, генерации и дистанционной смены квантовых ключей в реальном масштабе времени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, Крук Е.А.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ТЗ-13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ТЗ-16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ТЗ-134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ТЗ-159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Лаборатория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Wi-Fi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Хоров Е.М.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0" marR="5550" marT="55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Лаборатория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 радиосетей связи</a:t>
                      </a:r>
                    </a:p>
                    <a:p>
                      <a:pPr algn="l" fontAlgn="b"/>
                      <a:r>
                        <a:rPr lang="ru-RU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Кучерявый Е.А.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Разработка, формализация и анализ моделей реконфигурируемых интеллектуальных поверхностей (RIS) для сетей связи 6G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, Кучерявый Е.А.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ТЗ-14</a:t>
                      </a:r>
                    </a:p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ТЗ-158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Лаборатория исследований физического уровня каналов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 связи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Шураков А.С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.(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научный </a:t>
                      </a:r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руководитель:</a:t>
                      </a:r>
                      <a:r>
                        <a:rPr lang="ru-RU" sz="11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Гольцман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Г.Н</a:t>
                      </a:r>
                      <a:r>
                        <a:rPr lang="ru-RU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.)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Расширение</a:t>
                      </a:r>
                      <a:r>
                        <a:rPr lang="ru-RU" sz="1200" b="1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команды</a:t>
                      </a:r>
                      <a:endParaRPr lang="ru-RU" sz="1200" b="1" i="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Афонин И.Г., Бегишев В.О.,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Ковалюк В.В., Портной С.Л.,</a:t>
                      </a:r>
                    </a:p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Фокина Г.А., Шураков А.С.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Задел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Создание квантовой линии связи в интересах РЖД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HSE Sans" panose="02000000000000000000" pitchFamily="50" charset="-52"/>
                        <a:buChar char="—"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Проект в интересах компании Ядро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Проект в интересах компании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Huawei</a:t>
                      </a:r>
                    </a:p>
                  </a:txBody>
                  <a:tcPr marL="90000" marR="90000" marT="54000" marB="54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Партнеры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Ядро</a:t>
                      </a: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НИИССУ</a:t>
                      </a: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Институт криптографии</a:t>
                      </a: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Софтайм</a:t>
                      </a: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WiMARK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Радиогигабит</a:t>
                      </a:r>
                    </a:p>
                  </a:txBody>
                  <a:tcPr marL="90000" marR="90000" marT="54000" marB="54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18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0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Развитие материальной</a:t>
                      </a:r>
                      <a:r>
                        <a:rPr lang="en-US" sz="12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базы исследований</a:t>
                      </a: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Экспериментальный участок беспроводной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 сети</a:t>
                      </a:r>
                    </a:p>
                    <a:p>
                      <a:pPr marL="171450" indent="-171450" algn="l" fontAlgn="b">
                        <a:buFont typeface="HSE Sans" panose="02000000000000000000" pitchFamily="50" charset="-52"/>
                        <a:buChar char="—"/>
                      </a:pP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Экспериментальный участок квантовой сети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90000" marR="90000" marT="54000" marB="5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18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/>
          </p:cNvPr>
          <p:cNvSpPr txBox="1">
            <a:spLocks/>
          </p:cNvSpPr>
          <p:nvPr/>
        </p:nvSpPr>
        <p:spPr>
          <a:xfrm>
            <a:off x="587375" y="2195513"/>
            <a:ext cx="11017250" cy="3914775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HSE Sans" panose="02000000000000000000" pitchFamily="50" charset="-52"/>
              <a:buChar char="—"/>
              <a:defRPr/>
            </a:pPr>
            <a:r>
              <a:rPr lang="ru-RU" sz="20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обучения с многими вариантами </a:t>
            </a:r>
            <a:r>
              <a:rPr lang="ru-RU" sz="2000" b="1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(треками). </a:t>
            </a:r>
            <a:r>
              <a:rPr lang="en-US" sz="2000" b="1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на треки по конкурсу. </a:t>
            </a:r>
          </a:p>
          <a:p>
            <a:pPr marL="342900" indent="-342900">
              <a:lnSpc>
                <a:spcPct val="107000"/>
              </a:lnSpc>
              <a:buFont typeface="HSE Sans" panose="02000000000000000000" pitchFamily="50" charset="-52"/>
              <a:buChar char="—"/>
              <a:defRPr/>
            </a:pPr>
            <a:r>
              <a:rPr lang="ru-RU" sz="20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трека – </a:t>
            </a:r>
            <a:r>
              <a:rPr lang="ru-RU" sz="2000" b="1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мастерская</a:t>
            </a:r>
            <a:endParaRPr lang="en-US" sz="1800" b="1" dirty="0">
              <a:latin typeface="HSE Sans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endParaRPr lang="en-US" sz="1800" b="1" dirty="0">
              <a:latin typeface="HSE Sans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ru-RU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мастерской предполагает наличие </a:t>
            </a:r>
            <a:r>
              <a:rPr lang="ru-RU" sz="1800" b="1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мастера</a:t>
            </a:r>
            <a:r>
              <a:rPr lang="ru-RU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(руководителя программы обучения </a:t>
            </a:r>
            <a:r>
              <a:rPr lang="en-US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 проекта) и </a:t>
            </a:r>
            <a:r>
              <a:rPr lang="ru-RU" sz="1800" b="1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индустриального партнера</a:t>
            </a:r>
            <a:r>
              <a:rPr lang="ru-RU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который определяет </a:t>
            </a:r>
            <a:r>
              <a:rPr lang="ru-RU" sz="1800" b="1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зонтичный проект</a:t>
            </a:r>
            <a:r>
              <a:rPr lang="en-US" sz="1800" b="1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(проект, раскладываемого на частные проекты)</a:t>
            </a:r>
            <a:r>
              <a:rPr lang="en-US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HSE Sans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Обучение в мастерской строится по отдельному треку вокруг основного проекта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5652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1222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rgbClr val="0E2D69"/>
                </a:solidFill>
                <a:latin typeface="HSE Sans"/>
              </a:rPr>
              <a:t>Внедрение многотрекового обучение. </a:t>
            </a:r>
            <a:r>
              <a:rPr lang="en-US" sz="2000" b="1" smtClean="0">
                <a:solidFill>
                  <a:srgbClr val="0E2D69"/>
                </a:solidFill>
                <a:latin typeface="HSE Sans"/>
              </a:rPr>
              <a:t/>
            </a:r>
            <a:br>
              <a:rPr lang="en-US" sz="2000" b="1" smtClean="0">
                <a:solidFill>
                  <a:srgbClr val="0E2D69"/>
                </a:solidFill>
                <a:latin typeface="HSE Sans"/>
              </a:rPr>
            </a:br>
            <a:r>
              <a:rPr lang="ru-RU" sz="2000" b="1" smtClean="0">
                <a:solidFill>
                  <a:srgbClr val="0E2D69"/>
                </a:solidFill>
                <a:latin typeface="HSE Sans"/>
              </a:rPr>
              <a:t>Мастерские, как образовательная технология</a:t>
            </a:r>
          </a:p>
        </p:txBody>
      </p:sp>
      <p:pic>
        <p:nvPicPr>
          <p:cNvPr id="1556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6675" name="Заголовок 2"/>
          <p:cNvSpPr>
            <a:spLocks noGrp="1"/>
          </p:cNvSpPr>
          <p:nvPr>
            <p:ph type="title"/>
          </p:nvPr>
        </p:nvSpPr>
        <p:spPr>
          <a:xfrm>
            <a:off x="1135063" y="280988"/>
            <a:ext cx="5851525" cy="101917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E2D69"/>
                </a:solidFill>
                <a:latin typeface="HSE Sans"/>
              </a:rPr>
              <a:t>Карта </a:t>
            </a:r>
            <a:br>
              <a:rPr lang="ru-RU" sz="2600" b="1" smtClean="0">
                <a:solidFill>
                  <a:srgbClr val="0E2D69"/>
                </a:solidFill>
                <a:latin typeface="HSE Sans"/>
              </a:rPr>
            </a:br>
            <a:r>
              <a:rPr lang="ru-RU" sz="2600" b="1" smtClean="0">
                <a:solidFill>
                  <a:srgbClr val="0E2D69"/>
                </a:solidFill>
                <a:latin typeface="HSE Sans"/>
              </a:rPr>
              <a:t>научно-технологических активностей МИЭМ</a:t>
            </a:r>
          </a:p>
        </p:txBody>
      </p:sp>
      <p:pic>
        <p:nvPicPr>
          <p:cNvPr id="1566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: скругленные углы 39">
            <a:extLst/>
          </p:cNvPr>
          <p:cNvSpPr/>
          <p:nvPr/>
        </p:nvSpPr>
        <p:spPr>
          <a:xfrm>
            <a:off x="517525" y="2144713"/>
            <a:ext cx="1398588" cy="3968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78" name="TextBox 41"/>
          <p:cNvSpPr txBox="1">
            <a:spLocks noChangeArrowheads="1"/>
          </p:cNvSpPr>
          <p:nvPr/>
        </p:nvSpPr>
        <p:spPr bwMode="auto">
          <a:xfrm>
            <a:off x="531813" y="2144713"/>
            <a:ext cx="121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HSE Sans"/>
              </a:rPr>
              <a:t>ВК 1</a:t>
            </a:r>
            <a:endParaRPr lang="en-US" sz="900" b="1">
              <a:latin typeface="HSE Sans"/>
            </a:endParaRPr>
          </a:p>
          <a:p>
            <a:r>
              <a:rPr lang="ru-RU" sz="900" i="1">
                <a:latin typeface="HSE Sans"/>
              </a:rPr>
              <a:t>Сластников С.А.</a:t>
            </a:r>
          </a:p>
        </p:txBody>
      </p:sp>
      <p:sp>
        <p:nvSpPr>
          <p:cNvPr id="43" name="Прямоугольник: скругленные углы 42">
            <a:extLst/>
          </p:cNvPr>
          <p:cNvSpPr/>
          <p:nvPr/>
        </p:nvSpPr>
        <p:spPr>
          <a:xfrm>
            <a:off x="517525" y="2649538"/>
            <a:ext cx="1398588" cy="400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80" name="TextBox 43"/>
          <p:cNvSpPr txBox="1">
            <a:spLocks noChangeArrowheads="1"/>
          </p:cNvSpPr>
          <p:nvPr/>
        </p:nvSpPr>
        <p:spPr bwMode="auto">
          <a:xfrm>
            <a:off x="531813" y="2649538"/>
            <a:ext cx="121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HSE Sans"/>
              </a:rPr>
              <a:t>ВК 2</a:t>
            </a:r>
          </a:p>
          <a:p>
            <a:r>
              <a:rPr lang="ru-RU" sz="900" i="1">
                <a:latin typeface="HSE Sans"/>
              </a:rPr>
              <a:t>Башун В.В.</a:t>
            </a:r>
          </a:p>
        </p:txBody>
      </p:sp>
      <p:sp>
        <p:nvSpPr>
          <p:cNvPr id="45" name="Прямоугольник: скругленные углы 44">
            <a:extLst/>
          </p:cNvPr>
          <p:cNvSpPr/>
          <p:nvPr/>
        </p:nvSpPr>
        <p:spPr>
          <a:xfrm>
            <a:off x="517525" y="3151188"/>
            <a:ext cx="1398588" cy="400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82" name="TextBox 45"/>
          <p:cNvSpPr txBox="1">
            <a:spLocks noChangeArrowheads="1"/>
          </p:cNvSpPr>
          <p:nvPr/>
        </p:nvSpPr>
        <p:spPr bwMode="auto">
          <a:xfrm>
            <a:off x="531813" y="3151188"/>
            <a:ext cx="121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HSE Sans"/>
              </a:rPr>
              <a:t>ВК 3</a:t>
            </a:r>
            <a:endParaRPr lang="en-US" sz="900" b="1">
              <a:latin typeface="HSE Sans"/>
            </a:endParaRPr>
          </a:p>
          <a:p>
            <a:r>
              <a:rPr lang="ru-RU" sz="900" i="1">
                <a:latin typeface="HSE Sans"/>
              </a:rPr>
              <a:t>Нефедов С.И.</a:t>
            </a:r>
          </a:p>
        </p:txBody>
      </p:sp>
      <p:sp>
        <p:nvSpPr>
          <p:cNvPr id="47" name="Прямоугольник: скругленные углы 46">
            <a:extLst/>
          </p:cNvPr>
          <p:cNvSpPr/>
          <p:nvPr/>
        </p:nvSpPr>
        <p:spPr>
          <a:xfrm>
            <a:off x="517525" y="3654425"/>
            <a:ext cx="1398588" cy="400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84" name="TextBox 47"/>
          <p:cNvSpPr txBox="1">
            <a:spLocks noChangeArrowheads="1"/>
          </p:cNvSpPr>
          <p:nvPr/>
        </p:nvSpPr>
        <p:spPr bwMode="auto">
          <a:xfrm>
            <a:off x="531813" y="3654425"/>
            <a:ext cx="1217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HSE Sans"/>
              </a:rPr>
              <a:t>Ядро 1</a:t>
            </a:r>
            <a:endParaRPr lang="en-US" sz="900" b="1">
              <a:latin typeface="HSE Sans"/>
            </a:endParaRPr>
          </a:p>
          <a:p>
            <a:r>
              <a:rPr lang="ru-RU" sz="900" i="1">
                <a:latin typeface="HSE Sans"/>
              </a:rPr>
              <a:t>Иванов Ф.И.</a:t>
            </a:r>
          </a:p>
        </p:txBody>
      </p:sp>
      <p:sp>
        <p:nvSpPr>
          <p:cNvPr id="49" name="Прямоугольник: скругленные углы 48">
            <a:extLst/>
          </p:cNvPr>
          <p:cNvSpPr/>
          <p:nvPr/>
        </p:nvSpPr>
        <p:spPr>
          <a:xfrm>
            <a:off x="517525" y="4162425"/>
            <a:ext cx="1398588" cy="400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86" name="TextBox 49"/>
          <p:cNvSpPr txBox="1">
            <a:spLocks noChangeArrowheads="1"/>
          </p:cNvSpPr>
          <p:nvPr/>
        </p:nvSpPr>
        <p:spPr bwMode="auto">
          <a:xfrm>
            <a:off x="531813" y="4162425"/>
            <a:ext cx="12176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HSE Sans"/>
              </a:rPr>
              <a:t>Ядро 2</a:t>
            </a:r>
            <a:endParaRPr lang="en-US" sz="900" b="1">
              <a:latin typeface="HSE Sans"/>
            </a:endParaRPr>
          </a:p>
          <a:p>
            <a:r>
              <a:rPr lang="ru-RU" sz="900" i="1">
                <a:latin typeface="HSE Sans"/>
              </a:rPr>
              <a:t>Романов А.Ю.</a:t>
            </a:r>
          </a:p>
          <a:p>
            <a:endParaRPr lang="ru-RU" sz="900">
              <a:latin typeface="HSE Sans"/>
            </a:endParaRPr>
          </a:p>
        </p:txBody>
      </p:sp>
      <p:sp>
        <p:nvSpPr>
          <p:cNvPr id="51" name="Прямоугольник: скругленные углы 50">
            <a:extLst/>
          </p:cNvPr>
          <p:cNvSpPr/>
          <p:nvPr/>
        </p:nvSpPr>
        <p:spPr>
          <a:xfrm>
            <a:off x="517525" y="4667250"/>
            <a:ext cx="1398588" cy="400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88" name="TextBox 51"/>
          <p:cNvSpPr txBox="1">
            <a:spLocks noChangeArrowheads="1"/>
          </p:cNvSpPr>
          <p:nvPr/>
        </p:nvSpPr>
        <p:spPr bwMode="auto">
          <a:xfrm>
            <a:off x="531813" y="4667250"/>
            <a:ext cx="1217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latin typeface="HSE Sans"/>
                <a:sym typeface="Helvetica Light"/>
              </a:rPr>
              <a:t>GameDev</a:t>
            </a:r>
          </a:p>
          <a:p>
            <a:r>
              <a:rPr lang="ru-RU" sz="900" i="1">
                <a:latin typeface="HSE Sans"/>
                <a:sym typeface="Helvetica Light"/>
              </a:rPr>
              <a:t>Семичаснов И.В.</a:t>
            </a:r>
          </a:p>
        </p:txBody>
      </p:sp>
      <p:sp>
        <p:nvSpPr>
          <p:cNvPr id="53" name="Прямоугольник: скругленные углы 52">
            <a:extLst/>
          </p:cNvPr>
          <p:cNvSpPr/>
          <p:nvPr/>
        </p:nvSpPr>
        <p:spPr>
          <a:xfrm>
            <a:off x="517525" y="5170488"/>
            <a:ext cx="1398588" cy="400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90" name="TextBox 53"/>
          <p:cNvSpPr txBox="1">
            <a:spLocks noChangeArrowheads="1"/>
          </p:cNvSpPr>
          <p:nvPr/>
        </p:nvSpPr>
        <p:spPr bwMode="auto">
          <a:xfrm>
            <a:off x="531813" y="5170488"/>
            <a:ext cx="1217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HSE Sans"/>
                <a:sym typeface="Helvetica Light"/>
              </a:rPr>
              <a:t>Видеотехнологий</a:t>
            </a:r>
            <a:endParaRPr lang="en-US" sz="900" b="1">
              <a:latin typeface="HSE Sans"/>
              <a:sym typeface="Helvetica Light"/>
            </a:endParaRPr>
          </a:p>
          <a:p>
            <a:r>
              <a:rPr lang="ru-RU" sz="900" i="1">
                <a:latin typeface="HSE Sans"/>
              </a:rPr>
              <a:t>Королев Д.А.</a:t>
            </a:r>
          </a:p>
        </p:txBody>
      </p:sp>
      <p:sp>
        <p:nvSpPr>
          <p:cNvPr id="55" name="Прямоугольник: скругленные углы 54">
            <a:extLst/>
          </p:cNvPr>
          <p:cNvSpPr/>
          <p:nvPr/>
        </p:nvSpPr>
        <p:spPr>
          <a:xfrm>
            <a:off x="517525" y="5672138"/>
            <a:ext cx="1398588" cy="400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92" name="TextBox 55"/>
          <p:cNvSpPr txBox="1">
            <a:spLocks noChangeArrowheads="1"/>
          </p:cNvSpPr>
          <p:nvPr/>
        </p:nvSpPr>
        <p:spPr bwMode="auto">
          <a:xfrm>
            <a:off x="531813" y="5672138"/>
            <a:ext cx="121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HSE Sans"/>
              </a:rPr>
              <a:t>Теле2</a:t>
            </a:r>
            <a:endParaRPr lang="en-US" sz="900" b="1">
              <a:latin typeface="HSE Sans"/>
            </a:endParaRPr>
          </a:p>
          <a:p>
            <a:r>
              <a:rPr lang="ru-RU" sz="900" i="1">
                <a:latin typeface="HSE Sans"/>
              </a:rPr>
              <a:t>Портной С.Л.</a:t>
            </a:r>
          </a:p>
        </p:txBody>
      </p:sp>
      <p:sp>
        <p:nvSpPr>
          <p:cNvPr id="57" name="Прямоугольник: скругленные углы 56">
            <a:extLst/>
          </p:cNvPr>
          <p:cNvSpPr/>
          <p:nvPr/>
        </p:nvSpPr>
        <p:spPr>
          <a:xfrm>
            <a:off x="531813" y="6180138"/>
            <a:ext cx="1397000" cy="400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94" name="TextBox 57"/>
          <p:cNvSpPr txBox="1">
            <a:spLocks noChangeArrowheads="1"/>
          </p:cNvSpPr>
          <p:nvPr/>
        </p:nvSpPr>
        <p:spPr bwMode="auto">
          <a:xfrm>
            <a:off x="531813" y="6180138"/>
            <a:ext cx="1384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latin typeface="HSE Sans"/>
              </a:rPr>
              <a:t>Мат моделирование</a:t>
            </a:r>
            <a:endParaRPr lang="en-US" sz="900" b="1">
              <a:latin typeface="HSE Sans"/>
            </a:endParaRPr>
          </a:p>
          <a:p>
            <a:r>
              <a:rPr lang="ru-RU" sz="900" i="1">
                <a:latin typeface="HSE Sans"/>
              </a:rPr>
              <a:t>Миколаенко В.В.</a:t>
            </a:r>
          </a:p>
        </p:txBody>
      </p:sp>
      <p:sp>
        <p:nvSpPr>
          <p:cNvPr id="59" name="Прямоугольник: скругленные углы 58">
            <a:extLst/>
          </p:cNvPr>
          <p:cNvSpPr/>
          <p:nvPr/>
        </p:nvSpPr>
        <p:spPr>
          <a:xfrm>
            <a:off x="2265363" y="1787525"/>
            <a:ext cx="1947862" cy="2303463"/>
          </a:xfrm>
          <a:prstGeom prst="roundRect">
            <a:avLst>
              <a:gd name="adj" fmla="val 34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96" name="TextBox 59"/>
          <p:cNvSpPr txBox="1">
            <a:spLocks noChangeArrowheads="1"/>
          </p:cNvSpPr>
          <p:nvPr/>
        </p:nvSpPr>
        <p:spPr bwMode="auto">
          <a:xfrm>
            <a:off x="2278063" y="1787525"/>
            <a:ext cx="1935162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HSE Sans"/>
              </a:rPr>
              <a:t>Центр программных разработок </a:t>
            </a:r>
            <a:br>
              <a:rPr lang="ru-RU" sz="1100" b="1">
                <a:solidFill>
                  <a:schemeClr val="bg1"/>
                </a:solidFill>
                <a:latin typeface="HSE Sans"/>
              </a:rPr>
            </a:br>
            <a:r>
              <a:rPr lang="ru-RU" sz="1100" b="1">
                <a:solidFill>
                  <a:schemeClr val="bg1"/>
                </a:solidFill>
                <a:latin typeface="HSE Sans"/>
              </a:rPr>
              <a:t>и цифровых сервисов</a:t>
            </a:r>
            <a:endParaRPr lang="en-US" sz="1100" b="1">
              <a:solidFill>
                <a:schemeClr val="bg1"/>
              </a:solidFill>
              <a:latin typeface="HSE Sans"/>
            </a:endParaRPr>
          </a:p>
          <a:p>
            <a:endParaRPr lang="en-US" sz="1100">
              <a:latin typeface="HSE Sans"/>
            </a:endParaRPr>
          </a:p>
          <a:p>
            <a:r>
              <a:rPr lang="ru-RU" sz="1000" i="1">
                <a:solidFill>
                  <a:schemeClr val="bg1"/>
                </a:solidFill>
                <a:latin typeface="HSE Sans"/>
              </a:rPr>
              <a:t>Сергеев А.В.</a:t>
            </a:r>
            <a:endParaRPr lang="en-US" sz="1000" i="1">
              <a:solidFill>
                <a:schemeClr val="bg1"/>
              </a:solidFill>
              <a:latin typeface="HSE Sans"/>
            </a:endParaRPr>
          </a:p>
          <a:p>
            <a:endParaRPr lang="en-US" sz="1100" b="1">
              <a:solidFill>
                <a:schemeClr val="bg1"/>
              </a:solidFill>
              <a:latin typeface="HSE Sans"/>
            </a:endParaRPr>
          </a:p>
          <a:p>
            <a:r>
              <a:rPr lang="ru-RU" sz="1000">
                <a:solidFill>
                  <a:schemeClr val="bg1"/>
                </a:solidFill>
                <a:latin typeface="HSE Sans"/>
              </a:rPr>
              <a:t>Профессиональная разработка ПО </a:t>
            </a:r>
            <a:br>
              <a:rPr lang="ru-RU" sz="1000">
                <a:solidFill>
                  <a:schemeClr val="bg1"/>
                </a:solidFill>
                <a:latin typeface="HSE Sans"/>
              </a:rPr>
            </a:br>
            <a:r>
              <a:rPr lang="ru-RU" sz="1000">
                <a:solidFill>
                  <a:schemeClr val="bg1"/>
                </a:solidFill>
                <a:latin typeface="HSE Sans"/>
              </a:rPr>
              <a:t>в интересах внешних </a:t>
            </a:r>
            <a:br>
              <a:rPr lang="ru-RU" sz="1000">
                <a:solidFill>
                  <a:schemeClr val="bg1"/>
                </a:solidFill>
                <a:latin typeface="HSE Sans"/>
              </a:rPr>
            </a:br>
            <a:r>
              <a:rPr lang="ru-RU" sz="1000">
                <a:solidFill>
                  <a:schemeClr val="bg1"/>
                </a:solidFill>
                <a:latin typeface="HSE Sans"/>
              </a:rPr>
              <a:t>и внутренних заказчиков</a:t>
            </a:r>
            <a:r>
              <a:rPr lang="en-US" sz="1000">
                <a:solidFill>
                  <a:schemeClr val="bg1"/>
                </a:solidFill>
                <a:latin typeface="HSE Sans"/>
              </a:rPr>
              <a:t>. </a:t>
            </a:r>
            <a:r>
              <a:rPr lang="ru-RU" sz="1000">
                <a:solidFill>
                  <a:schemeClr val="bg1"/>
                </a:solidFill>
                <a:latin typeface="HSE Sans"/>
              </a:rPr>
              <a:t>Продуктование </a:t>
            </a:r>
            <a:r>
              <a:rPr lang="en-US" sz="1000">
                <a:solidFill>
                  <a:schemeClr val="bg1"/>
                </a:solidFill>
                <a:latin typeface="HSE Sans"/>
              </a:rPr>
              <a:t/>
            </a:r>
            <a:br>
              <a:rPr lang="en-US" sz="1000">
                <a:solidFill>
                  <a:schemeClr val="bg1"/>
                </a:solidFill>
                <a:latin typeface="HSE Sans"/>
              </a:rPr>
            </a:br>
            <a:r>
              <a:rPr lang="ru-RU" sz="1000">
                <a:solidFill>
                  <a:schemeClr val="bg1"/>
                </a:solidFill>
                <a:latin typeface="HSE Sans"/>
              </a:rPr>
              <a:t>и коммерциализация полученных результатов</a:t>
            </a:r>
          </a:p>
        </p:txBody>
      </p:sp>
      <p:sp>
        <p:nvSpPr>
          <p:cNvPr id="61" name="Прямоугольник: скругленные углы 60">
            <a:extLst/>
          </p:cNvPr>
          <p:cNvSpPr/>
          <p:nvPr/>
        </p:nvSpPr>
        <p:spPr>
          <a:xfrm>
            <a:off x="2254250" y="5018088"/>
            <a:ext cx="1947863" cy="433387"/>
          </a:xfrm>
          <a:prstGeom prst="roundRect">
            <a:avLst>
              <a:gd name="adj" fmla="val 138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698" name="TextBox 61"/>
          <p:cNvSpPr txBox="1">
            <a:spLocks noChangeArrowheads="1"/>
          </p:cNvSpPr>
          <p:nvPr/>
        </p:nvSpPr>
        <p:spPr bwMode="auto">
          <a:xfrm>
            <a:off x="2262188" y="5006975"/>
            <a:ext cx="226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Компьютерное зрение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Сластников С.А., Минченков В.О.</a:t>
            </a:r>
            <a:endParaRPr lang="ru-RU" sz="700" i="1">
              <a:solidFill>
                <a:schemeClr val="bg1"/>
              </a:solidFill>
              <a:latin typeface="HSE Sans"/>
            </a:endParaRPr>
          </a:p>
        </p:txBody>
      </p:sp>
      <p:sp>
        <p:nvSpPr>
          <p:cNvPr id="63" name="Прямоугольник: скругленные углы 62">
            <a:extLst/>
          </p:cNvPr>
          <p:cNvSpPr/>
          <p:nvPr/>
        </p:nvSpPr>
        <p:spPr>
          <a:xfrm>
            <a:off x="2254250" y="5613400"/>
            <a:ext cx="1947863" cy="400050"/>
          </a:xfrm>
          <a:prstGeom prst="roundRect">
            <a:avLst>
              <a:gd name="adj" fmla="val 138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00" name="TextBox 63"/>
          <p:cNvSpPr txBox="1">
            <a:spLocks noChangeArrowheads="1"/>
          </p:cNvSpPr>
          <p:nvPr/>
        </p:nvSpPr>
        <p:spPr bwMode="auto">
          <a:xfrm>
            <a:off x="2266950" y="5613400"/>
            <a:ext cx="211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HSE Sans"/>
              </a:rPr>
              <a:t>BI</a:t>
            </a:r>
            <a:r>
              <a:rPr lang="ru-RU" sz="900" b="1">
                <a:solidFill>
                  <a:schemeClr val="bg1"/>
                </a:solidFill>
                <a:latin typeface="HSE Sans"/>
              </a:rPr>
              <a:t> и цифровая роботизация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Немна В.А., Семичаснов И.В.</a:t>
            </a:r>
          </a:p>
        </p:txBody>
      </p:sp>
      <p:sp>
        <p:nvSpPr>
          <p:cNvPr id="65" name="Прямоугольник: скругленные углы 64">
            <a:extLst/>
          </p:cNvPr>
          <p:cNvSpPr/>
          <p:nvPr/>
        </p:nvSpPr>
        <p:spPr>
          <a:xfrm>
            <a:off x="10193338" y="1784350"/>
            <a:ext cx="1397000" cy="2476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02" name="TextBox 65"/>
          <p:cNvSpPr txBox="1">
            <a:spLocks noChangeArrowheads="1"/>
          </p:cNvSpPr>
          <p:nvPr/>
        </p:nvSpPr>
        <p:spPr bwMode="auto">
          <a:xfrm>
            <a:off x="10207625" y="1784350"/>
            <a:ext cx="12176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HSE Sans"/>
              </a:rPr>
              <a:t>R&amp;D </a:t>
            </a:r>
          </a:p>
        </p:txBody>
      </p:sp>
      <p:sp>
        <p:nvSpPr>
          <p:cNvPr id="67" name="Прямоугольник: скругленные углы 66">
            <a:extLst/>
          </p:cNvPr>
          <p:cNvSpPr/>
          <p:nvPr/>
        </p:nvSpPr>
        <p:spPr>
          <a:xfrm>
            <a:off x="10193338" y="2120900"/>
            <a:ext cx="1397000" cy="4000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04" name="TextBox 67"/>
          <p:cNvSpPr txBox="1">
            <a:spLocks noChangeArrowheads="1"/>
          </p:cNvSpPr>
          <p:nvPr/>
        </p:nvSpPr>
        <p:spPr bwMode="auto">
          <a:xfrm>
            <a:off x="10207625" y="2120900"/>
            <a:ext cx="1217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Calibri" pitchFamily="34" charset="0"/>
              </a:rPr>
              <a:t>НЛ ИВиКФС</a:t>
            </a:r>
            <a:endParaRPr lang="en-US" sz="9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900" i="1">
                <a:solidFill>
                  <a:schemeClr val="bg1"/>
                </a:solidFill>
                <a:latin typeface="Calibri" pitchFamily="34" charset="0"/>
              </a:rPr>
              <a:t>Крук Е.А.</a:t>
            </a:r>
          </a:p>
        </p:txBody>
      </p:sp>
      <p:sp>
        <p:nvSpPr>
          <p:cNvPr id="69" name="Прямоугольник: скругленные углы 68">
            <a:extLst/>
          </p:cNvPr>
          <p:cNvSpPr/>
          <p:nvPr/>
        </p:nvSpPr>
        <p:spPr>
          <a:xfrm>
            <a:off x="10193338" y="2624138"/>
            <a:ext cx="1397000" cy="5476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06" name="TextBox 69"/>
          <p:cNvSpPr txBox="1">
            <a:spLocks noChangeArrowheads="1"/>
          </p:cNvSpPr>
          <p:nvPr/>
        </p:nvSpPr>
        <p:spPr bwMode="auto">
          <a:xfrm>
            <a:off x="10207625" y="2624138"/>
            <a:ext cx="121761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Центр квантовых метаматериалов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Вагов А.В.</a:t>
            </a:r>
          </a:p>
        </p:txBody>
      </p:sp>
      <p:sp>
        <p:nvSpPr>
          <p:cNvPr id="71" name="Прямоугольник: скругленные углы 70">
            <a:extLst/>
          </p:cNvPr>
          <p:cNvSpPr/>
          <p:nvPr/>
        </p:nvSpPr>
        <p:spPr>
          <a:xfrm>
            <a:off x="10193338" y="3273425"/>
            <a:ext cx="1397000" cy="5492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08" name="TextBox 71"/>
          <p:cNvSpPr txBox="1">
            <a:spLocks noChangeArrowheads="1"/>
          </p:cNvSpPr>
          <p:nvPr/>
        </p:nvSpPr>
        <p:spPr bwMode="auto">
          <a:xfrm>
            <a:off x="10207625" y="3273425"/>
            <a:ext cx="12176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НУЛ квантовой наноэлектроники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Арутюнов К.Ю.</a:t>
            </a:r>
          </a:p>
        </p:txBody>
      </p:sp>
      <p:sp>
        <p:nvSpPr>
          <p:cNvPr id="73" name="Прямоугольник: скругленные углы 72">
            <a:extLst/>
          </p:cNvPr>
          <p:cNvSpPr/>
          <p:nvPr/>
        </p:nvSpPr>
        <p:spPr>
          <a:xfrm>
            <a:off x="10207625" y="3935413"/>
            <a:ext cx="1397000" cy="4000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10" name="TextBox 73"/>
          <p:cNvSpPr txBox="1">
            <a:spLocks noChangeArrowheads="1"/>
          </p:cNvSpPr>
          <p:nvPr/>
        </p:nvSpPr>
        <p:spPr bwMode="auto">
          <a:xfrm>
            <a:off x="10220325" y="39354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МЛ суперкомп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Смирнов Г.С.</a:t>
            </a:r>
          </a:p>
        </p:txBody>
      </p:sp>
      <p:sp>
        <p:nvSpPr>
          <p:cNvPr id="75" name="Прямоугольник: скругленные углы 74">
            <a:extLst/>
          </p:cNvPr>
          <p:cNvSpPr/>
          <p:nvPr/>
        </p:nvSpPr>
        <p:spPr>
          <a:xfrm>
            <a:off x="10207625" y="4440238"/>
            <a:ext cx="1397000" cy="40163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12" name="TextBox 75"/>
          <p:cNvSpPr txBox="1">
            <a:spLocks noChangeArrowheads="1"/>
          </p:cNvSpPr>
          <p:nvPr/>
        </p:nvSpPr>
        <p:spPr bwMode="auto">
          <a:xfrm>
            <a:off x="10220325" y="4440238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  <a:sym typeface="Helvetica Light"/>
              </a:rPr>
              <a:t>УИЛ космос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  <a:sym typeface="Helvetica Light"/>
              </a:rPr>
              <a:t>Пожидаев Е.В.</a:t>
            </a:r>
          </a:p>
        </p:txBody>
      </p:sp>
      <p:sp>
        <p:nvSpPr>
          <p:cNvPr id="77" name="Прямоугольник: скругленные углы 76">
            <a:extLst/>
          </p:cNvPr>
          <p:cNvSpPr/>
          <p:nvPr/>
        </p:nvSpPr>
        <p:spPr>
          <a:xfrm>
            <a:off x="10207625" y="4943475"/>
            <a:ext cx="1397000" cy="4000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14" name="TextBox 77"/>
          <p:cNvSpPr txBox="1">
            <a:spLocks noChangeArrowheads="1"/>
          </p:cNvSpPr>
          <p:nvPr/>
        </p:nvSpPr>
        <p:spPr bwMode="auto">
          <a:xfrm>
            <a:off x="10220325" y="4943475"/>
            <a:ext cx="121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  <a:sym typeface="Helvetica Light"/>
              </a:rPr>
              <a:t>Лаб мат методы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  <a:sym typeface="Helvetica Light"/>
              </a:rPr>
              <a:t>Данилов В.Г.</a:t>
            </a:r>
          </a:p>
        </p:txBody>
      </p:sp>
      <p:sp>
        <p:nvSpPr>
          <p:cNvPr id="79" name="Прямоугольник: скругленные углы 78">
            <a:extLst/>
          </p:cNvPr>
          <p:cNvSpPr/>
          <p:nvPr/>
        </p:nvSpPr>
        <p:spPr>
          <a:xfrm>
            <a:off x="10207625" y="5445125"/>
            <a:ext cx="1397000" cy="4000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16" name="TextBox 79"/>
          <p:cNvSpPr txBox="1">
            <a:spLocks noChangeArrowheads="1"/>
          </p:cNvSpPr>
          <p:nvPr/>
        </p:nvSpPr>
        <p:spPr bwMode="auto">
          <a:xfrm>
            <a:off x="10220325" y="544512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Суперкомп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Щур Л.Н.</a:t>
            </a:r>
          </a:p>
        </p:txBody>
      </p:sp>
      <p:sp>
        <p:nvSpPr>
          <p:cNvPr id="84" name="TextBox 83">
            <a:extLst/>
          </p:cNvPr>
          <p:cNvSpPr txBox="1"/>
          <p:nvPr/>
        </p:nvSpPr>
        <p:spPr>
          <a:xfrm>
            <a:off x="531813" y="1763713"/>
            <a:ext cx="1217612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HSE Sans" panose="02000000000000000000" pitchFamily="50" charset="-52"/>
                <a:cs typeface="+mn-cs"/>
              </a:rPr>
              <a:t>Мастерские</a:t>
            </a:r>
          </a:p>
        </p:txBody>
      </p:sp>
      <p:sp>
        <p:nvSpPr>
          <p:cNvPr id="85" name="Прямоугольник: скругленные углы 84">
            <a:extLst/>
          </p:cNvPr>
          <p:cNvSpPr/>
          <p:nvPr/>
        </p:nvSpPr>
        <p:spPr>
          <a:xfrm>
            <a:off x="2262188" y="6170613"/>
            <a:ext cx="1947862" cy="434975"/>
          </a:xfrm>
          <a:prstGeom prst="roundRect">
            <a:avLst>
              <a:gd name="adj" fmla="val 138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19" name="TextBox 85"/>
          <p:cNvSpPr txBox="1">
            <a:spLocks noChangeArrowheads="1"/>
          </p:cNvSpPr>
          <p:nvPr/>
        </p:nvSpPr>
        <p:spPr bwMode="auto">
          <a:xfrm>
            <a:off x="2274888" y="6170613"/>
            <a:ext cx="1741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Инфобез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Евсютин О.О</a:t>
            </a:r>
            <a:r>
              <a:rPr lang="en-US" sz="900" i="1">
                <a:solidFill>
                  <a:schemeClr val="bg1"/>
                </a:solidFill>
                <a:latin typeface="HSE Sans"/>
              </a:rPr>
              <a:t>.</a:t>
            </a:r>
            <a:endParaRPr lang="ru-RU" sz="900" i="1">
              <a:solidFill>
                <a:schemeClr val="bg1"/>
              </a:solidFill>
              <a:latin typeface="HSE Sans"/>
            </a:endParaRPr>
          </a:p>
        </p:txBody>
      </p:sp>
      <p:sp>
        <p:nvSpPr>
          <p:cNvPr id="87" name="Прямоугольник: скругленные углы 86">
            <a:extLst/>
          </p:cNvPr>
          <p:cNvSpPr/>
          <p:nvPr/>
        </p:nvSpPr>
        <p:spPr>
          <a:xfrm>
            <a:off x="8531225" y="1779588"/>
            <a:ext cx="1397000" cy="4000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21" name="TextBox 87"/>
          <p:cNvSpPr txBox="1">
            <a:spLocks noChangeArrowheads="1"/>
          </p:cNvSpPr>
          <p:nvPr/>
        </p:nvSpPr>
        <p:spPr bwMode="auto">
          <a:xfrm>
            <a:off x="8545513" y="1779588"/>
            <a:ext cx="121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НТЦ ПЭ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Нефедов С.И.</a:t>
            </a:r>
          </a:p>
        </p:txBody>
      </p:sp>
      <p:sp>
        <p:nvSpPr>
          <p:cNvPr id="89" name="Прямоугольник: скругленные углы 88">
            <a:extLst/>
          </p:cNvPr>
          <p:cNvSpPr/>
          <p:nvPr/>
        </p:nvSpPr>
        <p:spPr>
          <a:xfrm>
            <a:off x="8531225" y="2284413"/>
            <a:ext cx="1397000" cy="40163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23" name="TextBox 89"/>
          <p:cNvSpPr txBox="1">
            <a:spLocks noChangeArrowheads="1"/>
          </p:cNvSpPr>
          <p:nvPr/>
        </p:nvSpPr>
        <p:spPr bwMode="auto">
          <a:xfrm>
            <a:off x="8545513" y="2284413"/>
            <a:ext cx="121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  <a:sym typeface="Helvetica Light"/>
              </a:rPr>
              <a:t>САПР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  <a:sym typeface="Helvetica Light"/>
              </a:rPr>
              <a:t>Полесский С.Н.</a:t>
            </a:r>
          </a:p>
        </p:txBody>
      </p:sp>
      <p:sp>
        <p:nvSpPr>
          <p:cNvPr id="91" name="Прямоугольник: скругленные углы 90">
            <a:extLst/>
          </p:cNvPr>
          <p:cNvSpPr/>
          <p:nvPr/>
        </p:nvSpPr>
        <p:spPr>
          <a:xfrm>
            <a:off x="8531225" y="2787650"/>
            <a:ext cx="1397000" cy="4000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25" name="TextBox 91"/>
          <p:cNvSpPr txBox="1">
            <a:spLocks noChangeArrowheads="1"/>
          </p:cNvSpPr>
          <p:nvPr/>
        </p:nvSpPr>
        <p:spPr bwMode="auto">
          <a:xfrm>
            <a:off x="8545513" y="2787650"/>
            <a:ext cx="1217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  <a:sym typeface="Helvetica Light"/>
              </a:rPr>
              <a:t>САПР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  <a:sym typeface="Helvetica Light"/>
              </a:rPr>
              <a:t>Петросянц К.О.</a:t>
            </a:r>
          </a:p>
        </p:txBody>
      </p:sp>
      <p:sp>
        <p:nvSpPr>
          <p:cNvPr id="93" name="Прямоугольник: скругленные углы 92">
            <a:extLst/>
          </p:cNvPr>
          <p:cNvSpPr/>
          <p:nvPr/>
        </p:nvSpPr>
        <p:spPr>
          <a:xfrm>
            <a:off x="8531225" y="3630613"/>
            <a:ext cx="1397000" cy="579437"/>
          </a:xfrm>
          <a:prstGeom prst="roundRect">
            <a:avLst>
              <a:gd name="adj" fmla="val 97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27" name="TextBox 93"/>
          <p:cNvSpPr txBox="1">
            <a:spLocks noChangeArrowheads="1"/>
          </p:cNvSpPr>
          <p:nvPr/>
        </p:nvSpPr>
        <p:spPr bwMode="auto">
          <a:xfrm>
            <a:off x="8545513" y="3630613"/>
            <a:ext cx="12176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Телеком институт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Кучерявый Е.А.</a:t>
            </a:r>
          </a:p>
        </p:txBody>
      </p:sp>
      <p:sp>
        <p:nvSpPr>
          <p:cNvPr id="95" name="Прямоугольник: скругленные углы 94">
            <a:extLst/>
          </p:cNvPr>
          <p:cNvSpPr/>
          <p:nvPr/>
        </p:nvSpPr>
        <p:spPr>
          <a:xfrm>
            <a:off x="8531225" y="4306888"/>
            <a:ext cx="1397000" cy="554037"/>
          </a:xfrm>
          <a:prstGeom prst="roundRect">
            <a:avLst>
              <a:gd name="adj" fmla="val 97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29" name="TextBox 95"/>
          <p:cNvSpPr txBox="1">
            <a:spLocks noChangeArrowheads="1"/>
          </p:cNvSpPr>
          <p:nvPr/>
        </p:nvSpPr>
        <p:spPr bwMode="auto">
          <a:xfrm>
            <a:off x="8545513" y="4306888"/>
            <a:ext cx="12176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Квант коммуникации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Нефедов С.И.</a:t>
            </a:r>
          </a:p>
        </p:txBody>
      </p:sp>
      <p:sp>
        <p:nvSpPr>
          <p:cNvPr id="97" name="Прямоугольник: скругленные углы 96">
            <a:extLst/>
          </p:cNvPr>
          <p:cNvSpPr/>
          <p:nvPr/>
        </p:nvSpPr>
        <p:spPr>
          <a:xfrm>
            <a:off x="6597650" y="1787525"/>
            <a:ext cx="1697038" cy="2146300"/>
          </a:xfrm>
          <a:prstGeom prst="roundRect">
            <a:avLst>
              <a:gd name="adj" fmla="val 347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8" name="TextBox 97">
            <a:extLst/>
          </p:cNvPr>
          <p:cNvSpPr txBox="1"/>
          <p:nvPr/>
        </p:nvSpPr>
        <p:spPr>
          <a:xfrm>
            <a:off x="6597650" y="1787525"/>
            <a:ext cx="1697038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SE Sans" panose="02000000000000000000" pitchFamily="50" charset="-52"/>
                <a:cs typeface="+mn-cs"/>
              </a:rPr>
              <a:t>Центр управления проектными разработками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HSE Sans" panose="02000000000000000000" pitchFamily="50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SE Sans" panose="02000000000000000000" pitchFamily="50" charset="-52"/>
                <a:cs typeface="+mn-cs"/>
              </a:rPr>
              <a:t>Семичаснов И.В.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HSE Sans" panose="02000000000000000000" pitchFamily="50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SE Sans" panose="02000000000000000000" pitchFamily="50" charset="-52"/>
                <a:cs typeface="+mn-cs"/>
              </a:rPr>
              <a:t>Организация выполнения проектов в рамках образовательной деятельности Апробирование идей, стартапы</a:t>
            </a:r>
          </a:p>
        </p:txBody>
      </p:sp>
      <p:sp>
        <p:nvSpPr>
          <p:cNvPr id="99" name="Прямоугольник: скругленные углы 98">
            <a:extLst/>
          </p:cNvPr>
          <p:cNvSpPr/>
          <p:nvPr/>
        </p:nvSpPr>
        <p:spPr>
          <a:xfrm>
            <a:off x="4545013" y="1763713"/>
            <a:ext cx="1816100" cy="2147887"/>
          </a:xfrm>
          <a:prstGeom prst="roundRect">
            <a:avLst>
              <a:gd name="adj" fmla="val 347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6733" name="TextBox 99"/>
          <p:cNvSpPr txBox="1">
            <a:spLocks noChangeArrowheads="1"/>
          </p:cNvSpPr>
          <p:nvPr/>
        </p:nvSpPr>
        <p:spPr bwMode="auto">
          <a:xfrm>
            <a:off x="4545013" y="1763713"/>
            <a:ext cx="18161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HSE Sans"/>
              </a:rPr>
              <a:t>Студенческое конструкторское бюро</a:t>
            </a:r>
          </a:p>
          <a:p>
            <a:endParaRPr lang="en-US" sz="1100">
              <a:solidFill>
                <a:schemeClr val="bg1"/>
              </a:solidFill>
              <a:latin typeface="HSE Sans"/>
            </a:endParaRPr>
          </a:p>
          <a:p>
            <a:r>
              <a:rPr lang="ru-RU" sz="1000" i="1">
                <a:solidFill>
                  <a:schemeClr val="bg1"/>
                </a:solidFill>
                <a:latin typeface="HSE Sans"/>
              </a:rPr>
              <a:t>Иванов И.А.</a:t>
            </a:r>
          </a:p>
          <a:p>
            <a:endParaRPr lang="en-US" sz="1100" b="1">
              <a:solidFill>
                <a:schemeClr val="bg1"/>
              </a:solidFill>
              <a:latin typeface="HSE Sans"/>
            </a:endParaRPr>
          </a:p>
          <a:p>
            <a:r>
              <a:rPr lang="ru-RU" sz="1000">
                <a:solidFill>
                  <a:schemeClr val="bg1"/>
                </a:solidFill>
                <a:latin typeface="HSE Sans"/>
              </a:rPr>
              <a:t>Профессиональная разработка программно-аппаратных решений </a:t>
            </a:r>
            <a:br>
              <a:rPr lang="ru-RU" sz="1000">
                <a:solidFill>
                  <a:schemeClr val="bg1"/>
                </a:solidFill>
                <a:latin typeface="HSE Sans"/>
              </a:rPr>
            </a:br>
            <a:r>
              <a:rPr lang="ru-RU" sz="1000">
                <a:solidFill>
                  <a:schemeClr val="bg1"/>
                </a:solidFill>
                <a:latin typeface="HSE Sans"/>
              </a:rPr>
              <a:t>в интересах внешних и внутренних заказчиков  </a:t>
            </a:r>
          </a:p>
          <a:p>
            <a:r>
              <a:rPr lang="ru-RU" sz="1000">
                <a:solidFill>
                  <a:schemeClr val="bg1"/>
                </a:solidFill>
                <a:latin typeface="HSE Sans"/>
              </a:rPr>
              <a:t>Прототипирование </a:t>
            </a:r>
            <a:br>
              <a:rPr lang="ru-RU" sz="1000">
                <a:solidFill>
                  <a:schemeClr val="bg1"/>
                </a:solidFill>
                <a:latin typeface="HSE Sans"/>
              </a:rPr>
            </a:br>
            <a:r>
              <a:rPr lang="ru-RU" sz="1000">
                <a:solidFill>
                  <a:schemeClr val="bg1"/>
                </a:solidFill>
                <a:latin typeface="HSE Sans"/>
              </a:rPr>
              <a:t>и коммерциализация</a:t>
            </a:r>
          </a:p>
        </p:txBody>
      </p:sp>
      <p:sp>
        <p:nvSpPr>
          <p:cNvPr id="101" name="Прямоугольник: скругленные углы 100">
            <a:extLst/>
          </p:cNvPr>
          <p:cNvSpPr/>
          <p:nvPr/>
        </p:nvSpPr>
        <p:spPr>
          <a:xfrm>
            <a:off x="4545013" y="4014788"/>
            <a:ext cx="1816100" cy="4000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6735" name="TextBox 101"/>
          <p:cNvSpPr txBox="1">
            <a:spLocks noChangeArrowheads="1"/>
          </p:cNvSpPr>
          <p:nvPr/>
        </p:nvSpPr>
        <p:spPr bwMode="auto">
          <a:xfrm>
            <a:off x="4557713" y="4014788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БПЛА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Семион А.А.</a:t>
            </a:r>
          </a:p>
        </p:txBody>
      </p:sp>
      <p:sp>
        <p:nvSpPr>
          <p:cNvPr id="103" name="Прямоугольник: скругленные углы 102">
            <a:extLst/>
          </p:cNvPr>
          <p:cNvSpPr/>
          <p:nvPr/>
        </p:nvSpPr>
        <p:spPr>
          <a:xfrm>
            <a:off x="4545013" y="4521200"/>
            <a:ext cx="1816100" cy="4000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6737" name="TextBox 103"/>
          <p:cNvSpPr txBox="1">
            <a:spLocks noChangeArrowheads="1"/>
          </p:cNvSpPr>
          <p:nvPr/>
        </p:nvSpPr>
        <p:spPr bwMode="auto">
          <a:xfrm>
            <a:off x="4557713" y="4521200"/>
            <a:ext cx="1501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  <a:sym typeface="Helvetica Light"/>
              </a:rPr>
              <a:t>Робототехника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  <a:sym typeface="Helvetica Light"/>
              </a:rPr>
              <a:t>Американов А.А.</a:t>
            </a:r>
          </a:p>
        </p:txBody>
      </p:sp>
      <p:sp>
        <p:nvSpPr>
          <p:cNvPr id="105" name="Прямоугольник: скругленные углы 104">
            <a:extLst/>
          </p:cNvPr>
          <p:cNvSpPr/>
          <p:nvPr/>
        </p:nvSpPr>
        <p:spPr>
          <a:xfrm>
            <a:off x="4545013" y="5022850"/>
            <a:ext cx="1816100" cy="4000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6739" name="TextBox 105"/>
          <p:cNvSpPr txBox="1">
            <a:spLocks noChangeArrowheads="1"/>
          </p:cNvSpPr>
          <p:nvPr/>
        </p:nvSpPr>
        <p:spPr bwMode="auto">
          <a:xfrm>
            <a:off x="4557713" y="5022850"/>
            <a:ext cx="150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Медицина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Иванов И.А.</a:t>
            </a:r>
          </a:p>
        </p:txBody>
      </p:sp>
      <p:sp>
        <p:nvSpPr>
          <p:cNvPr id="107" name="Прямоугольник: скругленные углы 106">
            <a:extLst/>
          </p:cNvPr>
          <p:cNvSpPr/>
          <p:nvPr/>
        </p:nvSpPr>
        <p:spPr>
          <a:xfrm>
            <a:off x="4545013" y="5526088"/>
            <a:ext cx="1816100" cy="5524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6741" name="TextBox 107"/>
          <p:cNvSpPr txBox="1">
            <a:spLocks noChangeArrowheads="1"/>
          </p:cNvSpPr>
          <p:nvPr/>
        </p:nvSpPr>
        <p:spPr bwMode="auto">
          <a:xfrm>
            <a:off x="4557713" y="5526088"/>
            <a:ext cx="15017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Агропром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Попов Д.А.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Сластников С.А</a:t>
            </a:r>
            <a:r>
              <a:rPr lang="ru-RU" sz="900" b="1">
                <a:solidFill>
                  <a:schemeClr val="bg1"/>
                </a:solidFill>
                <a:latin typeface="HSE Sans"/>
              </a:rPr>
              <a:t>.</a:t>
            </a:r>
          </a:p>
        </p:txBody>
      </p:sp>
      <p:sp>
        <p:nvSpPr>
          <p:cNvPr id="109" name="Прямоугольник: скругленные углы 108">
            <a:extLst/>
          </p:cNvPr>
          <p:cNvSpPr/>
          <p:nvPr/>
        </p:nvSpPr>
        <p:spPr>
          <a:xfrm>
            <a:off x="4545013" y="6191250"/>
            <a:ext cx="1816100" cy="4000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6743" name="TextBox 109"/>
          <p:cNvSpPr txBox="1">
            <a:spLocks noChangeArrowheads="1"/>
          </p:cNvSpPr>
          <p:nvPr/>
        </p:nvSpPr>
        <p:spPr bwMode="auto">
          <a:xfrm>
            <a:off x="4545013" y="6191250"/>
            <a:ext cx="1522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HSE Sans"/>
              </a:rPr>
              <a:t>3D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Мотайленко И.А.</a:t>
            </a:r>
          </a:p>
        </p:txBody>
      </p:sp>
      <p:sp>
        <p:nvSpPr>
          <p:cNvPr id="4" name="Прямоугольник: скругленные углы 3">
            <a:extLst/>
          </p:cNvPr>
          <p:cNvSpPr/>
          <p:nvPr/>
        </p:nvSpPr>
        <p:spPr>
          <a:xfrm>
            <a:off x="2271713" y="4295775"/>
            <a:ext cx="1947862" cy="600075"/>
          </a:xfrm>
          <a:prstGeom prst="roundRect">
            <a:avLst>
              <a:gd name="adj" fmla="val 138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56745" name="TextBox 4"/>
          <p:cNvSpPr txBox="1">
            <a:spLocks noChangeArrowheads="1"/>
          </p:cNvSpPr>
          <p:nvPr/>
        </p:nvSpPr>
        <p:spPr bwMode="auto">
          <a:xfrm>
            <a:off x="2284413" y="4295775"/>
            <a:ext cx="17414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HSE Sans"/>
              </a:rPr>
              <a:t>Цифровые и облачные сервисы</a:t>
            </a:r>
          </a:p>
          <a:p>
            <a:r>
              <a:rPr lang="ru-RU" sz="900" i="1">
                <a:solidFill>
                  <a:schemeClr val="bg1"/>
                </a:solidFill>
                <a:latin typeface="HSE Sans"/>
              </a:rPr>
              <a:t>Башун В.В.</a:t>
            </a:r>
            <a:endParaRPr lang="ru-RU" sz="700" i="1">
              <a:solidFill>
                <a:schemeClr val="bg1"/>
              </a:solidFill>
              <a:latin typeface="HS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7699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102076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Архитектура технологического обучения в МИЭМ</a:t>
            </a:r>
          </a:p>
        </p:txBody>
      </p:sp>
      <p:pic>
        <p:nvPicPr>
          <p:cNvPr id="15770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/>
          </p:cNvPr>
          <p:cNvSpPr/>
          <p:nvPr/>
        </p:nvSpPr>
        <p:spPr>
          <a:xfrm>
            <a:off x="360363" y="2286000"/>
            <a:ext cx="1966912" cy="1247775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Проектная система обучения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360363" y="4371975"/>
            <a:ext cx="1966912" cy="1247775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Образовательные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2908300" y="2286000"/>
            <a:ext cx="1885950" cy="3381375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Мастерские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5516920" y="2285999"/>
            <a:ext cx="1508755" cy="3381375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Индустриальные партнёры</a:t>
            </a: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7983538" y="2286000"/>
            <a:ext cx="1611312" cy="2076450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НИОКР</a:t>
            </a:r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10102850" y="2276475"/>
            <a:ext cx="1778000" cy="1285875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Прикладные центры</a:t>
            </a:r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10102850" y="4371975"/>
            <a:ext cx="1778000" cy="1285875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Центры превосходства</a:t>
            </a:r>
          </a:p>
        </p:txBody>
      </p:sp>
      <p:cxnSp>
        <p:nvCxnSpPr>
          <p:cNvPr id="19" name="Соединитель: уступ 18">
            <a:extLst/>
          </p:cNvPr>
          <p:cNvCxnSpPr>
            <a:cxnSpLocks/>
            <a:stCxn id="5" idx="3"/>
            <a:endCxn id="6" idx="3"/>
          </p:cNvCxnSpPr>
          <p:nvPr/>
        </p:nvCxnSpPr>
        <p:spPr>
          <a:xfrm>
            <a:off x="2327275" y="2909888"/>
            <a:ext cx="12700" cy="2085975"/>
          </a:xfrm>
          <a:prstGeom prst="bentConnector3">
            <a:avLst>
              <a:gd name="adj1" fmla="val 1800000"/>
            </a:avLst>
          </a:prstGeom>
          <a:ln w="28575">
            <a:solidFill>
              <a:srgbClr val="0E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/>
          </p:cNvPr>
          <p:cNvCxnSpPr>
            <a:cxnSpLocks/>
          </p:cNvCxnSpPr>
          <p:nvPr/>
        </p:nvCxnSpPr>
        <p:spPr>
          <a:xfrm>
            <a:off x="2562225" y="3895725"/>
            <a:ext cx="336550" cy="0"/>
          </a:xfrm>
          <a:prstGeom prst="line">
            <a:avLst/>
          </a:prstGeom>
          <a:ln w="28575">
            <a:solidFill>
              <a:srgbClr val="0E2D6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4813300" y="3086100"/>
            <a:ext cx="661988" cy="0"/>
          </a:xfrm>
          <a:prstGeom prst="line">
            <a:avLst/>
          </a:prstGeom>
          <a:ln w="28575">
            <a:solidFill>
              <a:srgbClr val="0E2D6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/>
          </p:cNvPr>
          <p:cNvCxnSpPr/>
          <p:nvPr/>
        </p:nvCxnSpPr>
        <p:spPr>
          <a:xfrm>
            <a:off x="4813300" y="4629150"/>
            <a:ext cx="661988" cy="0"/>
          </a:xfrm>
          <a:prstGeom prst="line">
            <a:avLst/>
          </a:prstGeom>
          <a:ln w="28575">
            <a:solidFill>
              <a:srgbClr val="0E2D6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/>
          </p:cNvPr>
          <p:cNvCxnSpPr>
            <a:cxnSpLocks/>
          </p:cNvCxnSpPr>
          <p:nvPr/>
        </p:nvCxnSpPr>
        <p:spPr>
          <a:xfrm>
            <a:off x="7046913" y="3600450"/>
            <a:ext cx="855662" cy="0"/>
          </a:xfrm>
          <a:prstGeom prst="line">
            <a:avLst/>
          </a:prstGeom>
          <a:ln w="28575">
            <a:solidFill>
              <a:srgbClr val="0E2D6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/>
          </p:cNvPr>
          <p:cNvCxnSpPr>
            <a:cxnSpLocks/>
            <a:endCxn id="10" idx="1"/>
          </p:cNvCxnSpPr>
          <p:nvPr/>
        </p:nvCxnSpPr>
        <p:spPr>
          <a:xfrm>
            <a:off x="9594850" y="2909888"/>
            <a:ext cx="508000" cy="9525"/>
          </a:xfrm>
          <a:prstGeom prst="straightConnector1">
            <a:avLst/>
          </a:prstGeom>
          <a:ln w="28575">
            <a:solidFill>
              <a:srgbClr val="0E2D6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/>
          </p:cNvPr>
          <p:cNvCxnSpPr>
            <a:cxnSpLocks/>
          </p:cNvCxnSpPr>
          <p:nvPr/>
        </p:nvCxnSpPr>
        <p:spPr>
          <a:xfrm>
            <a:off x="11026775" y="3600450"/>
            <a:ext cx="0" cy="704850"/>
          </a:xfrm>
          <a:prstGeom prst="line">
            <a:avLst/>
          </a:prstGeom>
          <a:ln w="28575">
            <a:solidFill>
              <a:srgbClr val="0E2D6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/>
          </p:cNvPr>
          <p:cNvCxnSpPr>
            <a:cxnSpLocks/>
          </p:cNvCxnSpPr>
          <p:nvPr/>
        </p:nvCxnSpPr>
        <p:spPr>
          <a:xfrm>
            <a:off x="7046913" y="5143500"/>
            <a:ext cx="2974975" cy="0"/>
          </a:xfrm>
          <a:prstGeom prst="line">
            <a:avLst/>
          </a:prstGeom>
          <a:ln w="28575">
            <a:solidFill>
              <a:srgbClr val="0E2D6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/>
          </p:cNvPr>
          <p:cNvCxnSpPr>
            <a:cxnSpLocks/>
            <a:stCxn id="5" idx="0"/>
            <a:endCxn id="10" idx="0"/>
          </p:cNvCxnSpPr>
          <p:nvPr/>
        </p:nvCxnSpPr>
        <p:spPr>
          <a:xfrm rot="5400000" flipH="1" flipV="1">
            <a:off x="6163469" y="-2542381"/>
            <a:ext cx="9525" cy="9647237"/>
          </a:xfrm>
          <a:prstGeom prst="bentConnector3">
            <a:avLst>
              <a:gd name="adj1" fmla="val 4300441"/>
            </a:avLst>
          </a:prstGeom>
          <a:ln w="28575">
            <a:solidFill>
              <a:srgbClr val="0E2D6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/>
          </p:cNvPr>
          <p:cNvCxnSpPr>
            <a:cxnSpLocks/>
          </p:cNvCxnSpPr>
          <p:nvPr/>
        </p:nvCxnSpPr>
        <p:spPr>
          <a:xfrm flipV="1">
            <a:off x="3851275" y="5657850"/>
            <a:ext cx="7938" cy="476250"/>
          </a:xfrm>
          <a:prstGeom prst="line">
            <a:avLst/>
          </a:prstGeom>
          <a:ln w="28575">
            <a:solidFill>
              <a:srgbClr val="0E2D6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/>
          </p:cNvPr>
          <p:cNvCxnSpPr>
            <a:cxnSpLocks/>
          </p:cNvCxnSpPr>
          <p:nvPr/>
        </p:nvCxnSpPr>
        <p:spPr>
          <a:xfrm>
            <a:off x="6375400" y="1876425"/>
            <a:ext cx="0" cy="409575"/>
          </a:xfrm>
          <a:prstGeom prst="line">
            <a:avLst/>
          </a:prstGeom>
          <a:ln w="28575">
            <a:solidFill>
              <a:srgbClr val="0E2D6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/>
          </p:cNvPr>
          <p:cNvSpPr/>
          <p:nvPr/>
        </p:nvSpPr>
        <p:spPr>
          <a:xfrm>
            <a:off x="3011488" y="4629150"/>
            <a:ext cx="1681162" cy="942975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Обучение в проектах</a:t>
            </a:r>
            <a:endParaRPr lang="ru-RU" dirty="0"/>
          </a:p>
        </p:txBody>
      </p:sp>
      <p:sp>
        <p:nvSpPr>
          <p:cNvPr id="47" name="Прямоугольник 46">
            <a:extLst/>
          </p:cNvPr>
          <p:cNvSpPr/>
          <p:nvPr/>
        </p:nvSpPr>
        <p:spPr>
          <a:xfrm>
            <a:off x="3273425" y="3481388"/>
            <a:ext cx="1057275" cy="942975"/>
          </a:xfrm>
          <a:prstGeom prst="rect">
            <a:avLst/>
          </a:prstGeom>
          <a:noFill/>
          <a:ln w="19050">
            <a:solidFill>
              <a:srgbClr val="0E2D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ИМШ</a:t>
            </a:r>
            <a:endParaRPr lang="ru-RU" dirty="0"/>
          </a:p>
        </p:txBody>
      </p:sp>
      <p:cxnSp>
        <p:nvCxnSpPr>
          <p:cNvPr id="14" name="Соединительная линия уступом 13"/>
          <p:cNvCxnSpPr>
            <a:stCxn id="6" idx="2"/>
            <a:endCxn id="11" idx="2"/>
          </p:cNvCxnSpPr>
          <p:nvPr/>
        </p:nvCxnSpPr>
        <p:spPr>
          <a:xfrm rot="16200000" flipH="1">
            <a:off x="6149182" y="815181"/>
            <a:ext cx="38100" cy="9647237"/>
          </a:xfrm>
          <a:prstGeom prst="bentConnector3">
            <a:avLst>
              <a:gd name="adj1" fmla="val 1330237"/>
            </a:avLst>
          </a:prstGeom>
          <a:ln w="28575">
            <a:solidFill>
              <a:srgbClr val="0E2D6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5684838" y="5746750"/>
            <a:ext cx="4289425" cy="257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anchor="ctr">
            <a:spAutoFit/>
          </a:bodyPr>
          <a:lstStyle/>
          <a:p>
            <a:pPr algn="r" defTabSz="320675" hangingPunct="0"/>
            <a:r>
              <a:rPr lang="ru-RU" sz="12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Адрес: г. Москва, ул. Таллинская, 34</a:t>
            </a:r>
          </a:p>
        </p:txBody>
      </p:sp>
      <p:sp>
        <p:nvSpPr>
          <p:cNvPr id="101" name="www.text"/>
          <p:cNvSpPr txBox="1"/>
          <p:nvPr/>
        </p:nvSpPr>
        <p:spPr>
          <a:xfrm>
            <a:off x="1666875" y="5746750"/>
            <a:ext cx="1255713" cy="257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321469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/>
              <a:t>www.miem,hse.ru</a:t>
            </a:r>
            <a:endParaRPr sz="1200" kern="0" dirty="0"/>
          </a:p>
        </p:txBody>
      </p:sp>
      <p:sp>
        <p:nvSpPr>
          <p:cNvPr id="102" name="Телефон.: +Х (ХХХ) ХХХ ХХХХ"/>
          <p:cNvSpPr txBox="1"/>
          <p:nvPr/>
        </p:nvSpPr>
        <p:spPr>
          <a:xfrm>
            <a:off x="3309938" y="5746750"/>
            <a:ext cx="2163762" cy="257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anchor="ctr">
            <a:spAutoFit/>
          </a:bodyPr>
          <a:lstStyle/>
          <a:p>
            <a:pPr defTabSz="320675" hangingPunct="0"/>
            <a:r>
              <a:rPr lang="ru-RU" sz="12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Телефон.: +</a:t>
            </a:r>
            <a:r>
              <a:rPr lang="en-US" sz="12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7</a:t>
            </a:r>
            <a:r>
              <a:rPr lang="ru-RU" sz="12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 (</a:t>
            </a:r>
            <a:r>
              <a:rPr lang="en-US" sz="12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985</a:t>
            </a:r>
            <a:r>
              <a:rPr lang="ru-RU" sz="12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) </a:t>
            </a:r>
            <a:r>
              <a:rPr lang="en-US" sz="12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471-8623</a:t>
            </a:r>
            <a:endParaRPr lang="ru-RU" sz="1200">
              <a:solidFill>
                <a:srgbClr val="FFFFFF"/>
              </a:solidFill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158724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7488" y="2460625"/>
            <a:ext cx="1597025" cy="154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lide Number Placeholder 1">
            <a:extLst/>
          </p:cNvPr>
          <p:cNvSpPr>
            <a:spLocks noGrp="1"/>
          </p:cNvSpPr>
          <p:nvPr>
            <p:ph type="sldNum" sz="quarter" idx="10"/>
          </p:nvPr>
        </p:nvSpPr>
        <p:spPr>
          <a:xfrm>
            <a:off x="2892425" y="3252788"/>
            <a:ext cx="331788" cy="328612"/>
          </a:xfrm>
        </p:spPr>
        <p:txBody>
          <a:bodyPr/>
          <a:lstStyle/>
          <a:p>
            <a:pPr algn="ctr" defTabSz="410766" hangingPunct="0">
              <a:defRPr/>
            </a:pPr>
            <a:fld id="{C401B9DA-16D4-4DA6-86FB-23B032DC1F2A}" type="slidenum">
              <a:rPr lang="x-none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410766" hangingPunct="0">
                <a:defRPr/>
              </a:pPr>
              <a:t>44</a:t>
            </a:fld>
            <a:endParaRPr lang="x-none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Текст 3"/>
          <p:cNvSpPr txBox="1">
            <a:spLocks/>
          </p:cNvSpPr>
          <p:nvPr/>
        </p:nvSpPr>
        <p:spPr bwMode="auto">
          <a:xfrm>
            <a:off x="585788" y="1798638"/>
            <a:ext cx="11017250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Унифицирование состава вступительных испытаний (РЯ + МАТ + ФИЗ/ИКТ) на всех ОП МИЭМ привело к значительному росту количества заявлений на образовательных программах “Прикладная математика” (</a:t>
            </a:r>
            <a:r>
              <a:rPr lang="ru-RU" b="1">
                <a:solidFill>
                  <a:srgbClr val="0E2D69"/>
                </a:solidFill>
                <a:latin typeface="HSE Sans"/>
              </a:rPr>
              <a:t>1194</a:t>
            </a:r>
            <a:r>
              <a:rPr lang="ru-RU">
                <a:solidFill>
                  <a:srgbClr val="0E2D69"/>
                </a:solidFill>
                <a:latin typeface="HSE Sans"/>
              </a:rPr>
              <a:t>) и “Компьютерная безопасность” (</a:t>
            </a:r>
            <a:r>
              <a:rPr lang="ru-RU" b="1">
                <a:solidFill>
                  <a:srgbClr val="0E2D69"/>
                </a:solidFill>
                <a:latin typeface="HSE Sans"/>
              </a:rPr>
              <a:t>689</a:t>
            </a:r>
            <a:r>
              <a:rPr lang="ru-RU">
                <a:solidFill>
                  <a:srgbClr val="0E2D69"/>
                </a:solidFill>
                <a:latin typeface="HSE Sans"/>
              </a:rPr>
              <a:t>).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ОП “Информатика и вычислительная техника” занимает </a:t>
            </a:r>
            <a:r>
              <a:rPr lang="ru-RU" b="1">
                <a:solidFill>
                  <a:srgbClr val="0E2D69"/>
                </a:solidFill>
                <a:latin typeface="HSE Sans"/>
              </a:rPr>
              <a:t>второе место в НИУ ВШЭ </a:t>
            </a:r>
            <a:br>
              <a:rPr lang="ru-RU" b="1">
                <a:solidFill>
                  <a:srgbClr val="0E2D69"/>
                </a:solidFill>
                <a:latin typeface="HSE Sans"/>
              </a:rPr>
            </a:br>
            <a:r>
              <a:rPr lang="ru-RU">
                <a:solidFill>
                  <a:srgbClr val="0E2D69"/>
                </a:solidFill>
                <a:latin typeface="HSE Sans"/>
              </a:rPr>
              <a:t>по количеству заявлений (2047) после ОП “Экономика”. 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В 2024 году на ОП МИЭМ поступило </a:t>
            </a:r>
            <a:r>
              <a:rPr lang="ru-RU" b="1">
                <a:solidFill>
                  <a:srgbClr val="0E2D69"/>
                </a:solidFill>
                <a:latin typeface="HSE Sans"/>
              </a:rPr>
              <a:t>9 победителей и призеров Всероссийской олимпиады школьников.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В 2024 году на ОП МИЭМ поступило </a:t>
            </a:r>
            <a:r>
              <a:rPr lang="ru-RU" b="1">
                <a:solidFill>
                  <a:srgbClr val="0E2D69"/>
                </a:solidFill>
                <a:latin typeface="HSE Sans"/>
              </a:rPr>
              <a:t>9 победителей и призеров Национальной технологической олимпиады.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>
                <a:solidFill>
                  <a:srgbClr val="0E2D69"/>
                </a:solidFill>
                <a:latin typeface="HSE Sans"/>
              </a:rPr>
              <a:t>25% победителей и призеров предпрофессиональной олимпиады школьников 2024 года поступили на ОП МИЭМ по БВИ (из числа подтвердивших БВИ результатами ЕГЭ) – </a:t>
            </a:r>
            <a:br>
              <a:rPr lang="ru-RU">
                <a:solidFill>
                  <a:srgbClr val="0E2D69"/>
                </a:solidFill>
                <a:latin typeface="HSE Sans"/>
              </a:rPr>
            </a:br>
            <a:r>
              <a:rPr lang="ru-RU" b="1">
                <a:solidFill>
                  <a:srgbClr val="0E2D69"/>
                </a:solidFill>
                <a:latin typeface="HSE Sans"/>
              </a:rPr>
              <a:t>35 человек.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5716" name="Заголовок 2"/>
          <p:cNvSpPr txBox="1">
            <a:spLocks noGrp="1"/>
          </p:cNvSpPr>
          <p:nvPr>
            <p:ph type="title"/>
          </p:nvPr>
        </p:nvSpPr>
        <p:spPr>
          <a:xfrm>
            <a:off x="1223963" y="477838"/>
            <a:ext cx="4729162" cy="744537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Результаты приема в бакалавриат и магистратуру 2023/2024</a:t>
            </a:r>
          </a:p>
        </p:txBody>
      </p:sp>
      <p:pic>
        <p:nvPicPr>
          <p:cNvPr id="1157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Текст 3"/>
          <p:cNvSpPr txBox="1">
            <a:spLocks/>
          </p:cNvSpPr>
          <p:nvPr/>
        </p:nvSpPr>
        <p:spPr bwMode="auto">
          <a:xfrm>
            <a:off x="585788" y="1639888"/>
            <a:ext cx="963136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План приема на бюджетные места выполнен 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>по всем образовательным программам МИЭМ.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Перевыполнен план набора на платные места 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>по программам бакалавриата, специалитета МИЭМ </a:t>
            </a:r>
            <a:r>
              <a:rPr lang="ru-RU" sz="1600" b="1">
                <a:solidFill>
                  <a:srgbClr val="0E2D69"/>
                </a:solidFill>
                <a:latin typeface="HSE Sans"/>
              </a:rPr>
              <a:t>на 59%.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Проходной балл 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>при поступлении на программы бакалавриата и специалитета </a:t>
            </a:r>
            <a:r>
              <a:rPr lang="ru-RU" sz="1600" b="1">
                <a:solidFill>
                  <a:srgbClr val="0E2D69"/>
                </a:solidFill>
                <a:latin typeface="HSE Sans"/>
              </a:rPr>
              <a:t>вырос </a:t>
            </a:r>
            <a:br>
              <a:rPr lang="ru-RU" sz="1600" b="1">
                <a:solidFill>
                  <a:srgbClr val="0E2D69"/>
                </a:solidFill>
                <a:latin typeface="HSE Sans"/>
              </a:rPr>
            </a:br>
            <a:r>
              <a:rPr lang="ru-RU" sz="1600" b="1">
                <a:solidFill>
                  <a:srgbClr val="0E2D69"/>
                </a:solidFill>
                <a:latin typeface="HSE Sans"/>
              </a:rPr>
              <a:t>на 2,5%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> </a:t>
            </a:r>
            <a:r>
              <a:rPr lang="ru-RU" sz="1600" b="1">
                <a:solidFill>
                  <a:srgbClr val="0E2D69"/>
                </a:solidFill>
                <a:latin typeface="HSE Sans"/>
              </a:rPr>
              <a:t>(max ПМ – 289, min ИТСС – 272).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1600" b="1">
                <a:solidFill>
                  <a:srgbClr val="0E2D69"/>
                </a:solidFill>
                <a:latin typeface="HSE Sans"/>
              </a:rPr>
              <a:t>Средний балл по ЕГЭ </a:t>
            </a:r>
            <a:r>
              <a:rPr lang="ru-RU" sz="1600">
                <a:solidFill>
                  <a:srgbClr val="0E2D69"/>
                </a:solidFill>
                <a:latin typeface="HSE Sans"/>
              </a:rPr>
              <a:t>поступивших на образовательные программы бакалавриата </a:t>
            </a:r>
            <a:br>
              <a:rPr lang="ru-RU" sz="1600">
                <a:solidFill>
                  <a:srgbClr val="0E2D69"/>
                </a:solidFill>
                <a:latin typeface="HSE Sans"/>
              </a:rPr>
            </a:br>
            <a:r>
              <a:rPr lang="ru-RU" sz="1600">
                <a:solidFill>
                  <a:srgbClr val="0E2D69"/>
                </a:solidFill>
                <a:latin typeface="HSE Sans"/>
              </a:rPr>
              <a:t>и специалитета МИЭМ </a:t>
            </a:r>
            <a:r>
              <a:rPr lang="ru-RU" sz="1600" b="1">
                <a:solidFill>
                  <a:srgbClr val="0E2D69"/>
                </a:solidFill>
                <a:latin typeface="HSE Sans"/>
              </a:rPr>
              <a:t>увеличился на 10%.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Продолжается системная работа по профориентационной подготовке и подготовке </a:t>
            </a:r>
            <a:br>
              <a:rPr lang="ru-RU" sz="1600">
                <a:solidFill>
                  <a:srgbClr val="0E2D69"/>
                </a:solidFill>
                <a:latin typeface="HSE Sans"/>
              </a:rPr>
            </a:br>
            <a:r>
              <a:rPr lang="ru-RU" sz="1600">
                <a:solidFill>
                  <a:srgbClr val="0E2D69"/>
                </a:solidFill>
                <a:latin typeface="HSE Sans"/>
              </a:rPr>
              <a:t>к поступлению на ОП МИЭМ талантливых абитуриентов.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1600">
              <a:solidFill>
                <a:srgbClr val="0E2D69"/>
              </a:solidFill>
              <a:latin typeface="HSE Sans"/>
            </a:endParaRP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1600">
              <a:solidFill>
                <a:srgbClr val="0E2D69"/>
              </a:solidFill>
              <a:latin typeface="HSE Sans"/>
            </a:endParaRP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1600">
              <a:solidFill>
                <a:srgbClr val="0E2D69"/>
              </a:solidFill>
              <a:latin typeface="HSE Sans"/>
            </a:endParaRP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160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740" name="Заголовок 2"/>
          <p:cNvSpPr txBox="1">
            <a:spLocks noGrp="1"/>
          </p:cNvSpPr>
          <p:nvPr>
            <p:ph type="title"/>
          </p:nvPr>
        </p:nvSpPr>
        <p:spPr>
          <a:xfrm>
            <a:off x="1223963" y="477838"/>
            <a:ext cx="4729162" cy="744537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solidFill>
                  <a:srgbClr val="0E2D69"/>
                </a:solidFill>
                <a:latin typeface="HSE Sans"/>
              </a:rPr>
              <a:t>Результаты приема в бакалавриат и магистратуру 2023/2024</a:t>
            </a:r>
          </a:p>
        </p:txBody>
      </p:sp>
      <p:pic>
        <p:nvPicPr>
          <p:cNvPr id="1167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Заголовок 1"/>
          <p:cNvSpPr>
            <a:spLocks noGrp="1"/>
          </p:cNvSpPr>
          <p:nvPr>
            <p:ph type="title"/>
          </p:nvPr>
        </p:nvSpPr>
        <p:spPr>
          <a:xfrm>
            <a:off x="1028700" y="3068638"/>
            <a:ext cx="10048875" cy="7207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HSE Sans"/>
              </a:rPr>
              <a:t>Образовательная деятельность</a:t>
            </a: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11077575" y="892175"/>
            <a:ext cx="176213" cy="99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8574088" y="936625"/>
            <a:ext cx="17621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776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222375"/>
            <a:ext cx="1833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Текст 5"/>
          <p:cNvSpPr txBox="1">
            <a:spLocks/>
          </p:cNvSpPr>
          <p:nvPr/>
        </p:nvSpPr>
        <p:spPr bwMode="auto">
          <a:xfrm>
            <a:off x="6299200" y="1162050"/>
            <a:ext cx="76247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Московский институт электроники</a:t>
            </a:r>
          </a:p>
          <a:p>
            <a:pPr>
              <a:buFont typeface="Arial" charset="0"/>
              <a:buNone/>
            </a:pPr>
            <a:r>
              <a:rPr lang="ru-RU" sz="1600">
                <a:solidFill>
                  <a:srgbClr val="0E2D69"/>
                </a:solidFill>
                <a:latin typeface="HSE Sans"/>
              </a:rPr>
              <a:t>и математики им. А.Н. Тихонова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Текст 3"/>
          <p:cNvSpPr txBox="1">
            <a:spLocks/>
          </p:cNvSpPr>
          <p:nvPr/>
        </p:nvSpPr>
        <p:spPr bwMode="auto">
          <a:xfrm>
            <a:off x="585788" y="1639888"/>
            <a:ext cx="963136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2000">
                <a:solidFill>
                  <a:srgbClr val="0E2D69"/>
                </a:solidFill>
                <a:latin typeface="HSE Sans"/>
              </a:rPr>
              <a:t>Информатика и вычислительная техника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2000">
                <a:solidFill>
                  <a:srgbClr val="0E2D69"/>
                </a:solidFill>
                <a:latin typeface="HSE Sans"/>
              </a:rPr>
              <a:t>Прикладная математика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2000">
                <a:solidFill>
                  <a:srgbClr val="0E2D69"/>
                </a:solidFill>
                <a:latin typeface="HSE Sans"/>
              </a:rPr>
              <a:t>Инфокоммуникационные технологии и системы связи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2000">
                <a:solidFill>
                  <a:srgbClr val="0E2D69"/>
                </a:solidFill>
                <a:latin typeface="HSE Sans"/>
              </a:rPr>
              <a:t>Информационная безопасность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r>
              <a:rPr lang="ru-RU" sz="2000">
                <a:solidFill>
                  <a:srgbClr val="0E2D69"/>
                </a:solidFill>
                <a:latin typeface="HSE Sans"/>
              </a:rPr>
              <a:t>Компьютерная безопасность (специалитет)</a:t>
            </a: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2000">
              <a:solidFill>
                <a:srgbClr val="0E2D69"/>
              </a:solidFill>
              <a:latin typeface="HSE Sans"/>
            </a:endParaRP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2000">
              <a:solidFill>
                <a:srgbClr val="0E2D69"/>
              </a:solidFill>
              <a:latin typeface="HSE Sans"/>
            </a:endParaRP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2000">
              <a:solidFill>
                <a:srgbClr val="0E2D69"/>
              </a:solidFill>
              <a:latin typeface="HSE Sans"/>
            </a:endParaRPr>
          </a:p>
          <a:p>
            <a:pPr marL="285750" indent="-285750">
              <a:spcBef>
                <a:spcPts val="1000"/>
              </a:spcBef>
              <a:buFont typeface="HSE Sans"/>
              <a:buChar char="—"/>
            </a:pPr>
            <a:endParaRPr lang="ru-RU" sz="200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788" name="Заголовок 2"/>
          <p:cNvSpPr>
            <a:spLocks noGrp="1"/>
          </p:cNvSpPr>
          <p:nvPr>
            <p:ph type="title"/>
          </p:nvPr>
        </p:nvSpPr>
        <p:spPr>
          <a:xfrm>
            <a:off x="1223963" y="477838"/>
            <a:ext cx="4729162" cy="7445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E2D69"/>
                </a:solidFill>
                <a:latin typeface="HSE Sans"/>
              </a:rPr>
              <a:t>Программы бакалавриата </a:t>
            </a:r>
            <a:br>
              <a:rPr lang="ru-RU" b="1" smtClean="0">
                <a:solidFill>
                  <a:srgbClr val="0E2D69"/>
                </a:solidFill>
                <a:latin typeface="HSE Sans"/>
              </a:rPr>
            </a:br>
            <a:r>
              <a:rPr lang="ru-RU" b="1" smtClean="0">
                <a:solidFill>
                  <a:srgbClr val="0E2D69"/>
                </a:solidFill>
                <a:latin typeface="HSE Sans"/>
              </a:rPr>
              <a:t>и специалитета</a:t>
            </a:r>
          </a:p>
        </p:txBody>
      </p:sp>
      <p:pic>
        <p:nvPicPr>
          <p:cNvPr id="1187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/>
          </p:cNvPr>
          <p:cNvGraphicFramePr>
            <a:graphicFrameLocks noGrp="1"/>
          </p:cNvGraphicFramePr>
          <p:nvPr/>
        </p:nvGraphicFramePr>
        <p:xfrm>
          <a:off x="585787" y="1743758"/>
          <a:ext cx="11016495" cy="450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670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Программы</a:t>
                      </a:r>
                      <a:endParaRPr lang="x-none" sz="1600" b="1" i="0" dirty="0">
                        <a:ln>
                          <a:noFill/>
                        </a:ln>
                        <a:solidFill>
                          <a:srgbClr val="102D69"/>
                        </a:solidFill>
                        <a:latin typeface="HSE San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Количество студентов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600" b="1" i="0" dirty="0">
                        <a:ln>
                          <a:noFill/>
                        </a:ln>
                        <a:solidFill>
                          <a:srgbClr val="102D69"/>
                        </a:solidFill>
                        <a:latin typeface="HSE Sans" panose="020000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Количество групп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01.03.04 Прикладная математика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rgbClr val="0E2D69"/>
                          </a:solidFill>
                          <a:latin typeface="HSE Sans" panose="02000000000000000000" pitchFamily="50" charset="-52"/>
                        </a:rPr>
                        <a:t>137</a:t>
                      </a:r>
                      <a:endParaRPr lang="x-none" sz="16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rgbClr val="0E2D69"/>
                        </a:solidFill>
                        <a:latin typeface="HSE Sans" panose="020000000000000000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09.03.01 Информатика и вычислительная техника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274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9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10.03.01 Информационная безопасность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138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10.05.01 Компьютерная безопасность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82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11.03.02 Инфокоммуникационные технологии и системы связи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90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  <a:endParaRPr lang="ru-RU" sz="1600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>
                          <a:noFill/>
                        </a:ln>
                        <a:solidFill>
                          <a:srgbClr val="102D69"/>
                        </a:solidFill>
                        <a:latin typeface="HSE Sans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rgbClr val="102D69"/>
                          </a:solidFill>
                          <a:latin typeface="HSE Sans" panose="02000000000000000000" pitchFamily="2" charset="0"/>
                        </a:rPr>
                        <a:t>Общий итог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ln>
                          <a:noFill/>
                        </a:ln>
                        <a:solidFill>
                          <a:srgbClr val="102D69"/>
                        </a:solidFill>
                        <a:latin typeface="HSE San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710</a:t>
                      </a:r>
                      <a:endParaRPr lang="ru-RU" sz="1800" b="1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rgbClr val="0E2D69"/>
                          </a:solidFill>
                          <a:effectLst/>
                          <a:latin typeface="HSE Sans" panose="02000000000000000000" pitchFamily="50" charset="-52"/>
                        </a:rPr>
                        <a:t>24</a:t>
                      </a:r>
                      <a:endParaRPr lang="ru-RU" sz="1800" b="1" dirty="0">
                        <a:solidFill>
                          <a:srgbClr val="0E2D69"/>
                        </a:solidFill>
                        <a:effectLst/>
                        <a:latin typeface="HSE Sans" panose="02000000000000000000" pitchFamily="50" charset="-52"/>
                        <a:ea typeface="Aptos" panose="020B0004020202020204" pitchFamily="34" charset="0"/>
                      </a:endParaRPr>
                    </a:p>
                  </a:txBody>
                  <a:tcPr marL="61853" marR="6185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/>
          </p:cNvPr>
          <p:cNvSpPr/>
          <p:nvPr/>
        </p:nvSpPr>
        <p:spPr>
          <a:xfrm>
            <a:off x="11603038" y="419100"/>
            <a:ext cx="174625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3208338" y="368300"/>
            <a:ext cx="176212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9812" name="Заголовок 2"/>
          <p:cNvSpPr txBox="1">
            <a:spLocks/>
          </p:cNvSpPr>
          <p:nvPr/>
        </p:nvSpPr>
        <p:spPr bwMode="auto">
          <a:xfrm>
            <a:off x="1223963" y="477838"/>
            <a:ext cx="4667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b="1">
                <a:solidFill>
                  <a:srgbClr val="0E2D69"/>
                </a:solidFill>
                <a:latin typeface="HSE Sans"/>
              </a:rPr>
              <a:t>Прием на 1 курс</a:t>
            </a:r>
          </a:p>
        </p:txBody>
      </p:sp>
      <p:pic>
        <p:nvPicPr>
          <p:cNvPr id="1198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608013"/>
            <a:ext cx="1165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2642</Words>
  <Application>Microsoft Office PowerPoint</Application>
  <PresentationFormat>Широкоэкранный</PresentationFormat>
  <Paragraphs>605</Paragraphs>
  <Slides>44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67" baseType="lpstr">
      <vt:lpstr>Aharoni</vt:lpstr>
      <vt:lpstr>Aptos</vt:lpstr>
      <vt:lpstr>Arial</vt:lpstr>
      <vt:lpstr>Arial Narrow</vt:lpstr>
      <vt:lpstr>Calibri</vt:lpstr>
      <vt:lpstr>Calibri Light</vt:lpstr>
      <vt:lpstr>Helvetica</vt:lpstr>
      <vt:lpstr>Helvetica Light</vt:lpstr>
      <vt:lpstr>HSE Sans</vt:lpstr>
      <vt:lpstr>Montserrat</vt:lpstr>
      <vt:lpstr>Montserrat Black</vt:lpstr>
      <vt:lpstr>Play</vt:lpstr>
      <vt:lpstr>Times New Roman</vt:lpstr>
      <vt:lpstr>5_Тема Office</vt:lpstr>
      <vt:lpstr>22_Тема Office</vt:lpstr>
      <vt:lpstr>2_Office Theme</vt:lpstr>
      <vt:lpstr>4_Тема Office</vt:lpstr>
      <vt:lpstr>Simple Light</vt:lpstr>
      <vt:lpstr>4_White</vt:lpstr>
      <vt:lpstr>5_White</vt:lpstr>
      <vt:lpstr>4_Office Theme</vt:lpstr>
      <vt:lpstr>White</vt:lpstr>
      <vt:lpstr>Диаграмма Microsoft Excel</vt:lpstr>
      <vt:lpstr>О развитии Московского института электроники и математики  им. А.Н. Тихонова на 2024-2025 гг. </vt:lpstr>
      <vt:lpstr>Стратегические цели развития</vt:lpstr>
      <vt:lpstr>Проблемные моменты в развитии Института и пути их преодоления</vt:lpstr>
      <vt:lpstr>Результаты приема</vt:lpstr>
      <vt:lpstr>Результаты приема в бакалавриат и магистратуру 2023/2024</vt:lpstr>
      <vt:lpstr>Результаты приема в бакалавриат и магистратуру 2023/2024</vt:lpstr>
      <vt:lpstr>Образовательная деятельность</vt:lpstr>
      <vt:lpstr>Программы бакалавриата  и специалитета</vt:lpstr>
      <vt:lpstr>Презентация PowerPoint</vt:lpstr>
      <vt:lpstr>Программы магистратуры</vt:lpstr>
      <vt:lpstr>Программы аспирантуры</vt:lpstr>
      <vt:lpstr>Программы ДПО</vt:lpstr>
      <vt:lpstr>Динамика численности контингента студентов  и магистрантов</vt:lpstr>
      <vt:lpstr>Диссовет</vt:lpstr>
      <vt:lpstr>Проектное обучение</vt:lpstr>
      <vt:lpstr>Общая статистика</vt:lpstr>
      <vt:lpstr>Типы проектов</vt:lpstr>
      <vt:lpstr>Типы проектов</vt:lpstr>
      <vt:lpstr>Студенты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Научная деятельность</vt:lpstr>
      <vt:lpstr>Публикационная активность</vt:lpstr>
      <vt:lpstr>Ключевые научные направления</vt:lpstr>
      <vt:lpstr>Научные подразделения МИЭМ НИУ ВШЭ</vt:lpstr>
      <vt:lpstr>Проектные группы</vt:lpstr>
      <vt:lpstr>Научно-исследовательские работы</vt:lpstr>
      <vt:lpstr>Укрупнение тематик</vt:lpstr>
      <vt:lpstr>Основные научные направления (результат объединения тематик  и научных групп)</vt:lpstr>
      <vt:lpstr>Основные научные направления (результат объединения тематик  и научных групп)</vt:lpstr>
      <vt:lpstr>Основные научные направления (результат объединения тематик  и научных групп)</vt:lpstr>
      <vt:lpstr>Создание новых центров: ИПСС </vt:lpstr>
      <vt:lpstr>Внедрение многотрекового обучение.  Мастерские, как образовательная технология</vt:lpstr>
      <vt:lpstr>Карта  научно-технологических активностей МИЭМ</vt:lpstr>
      <vt:lpstr>Архитектура технологического обучения в МИЭМ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цели развития- 2030</dc:title>
  <dc:creator>Крук Евгений Аврамович</dc:creator>
  <cp:lastModifiedBy>Данилевская Татьяна Павловна</cp:lastModifiedBy>
  <cp:revision>86</cp:revision>
  <dcterms:created xsi:type="dcterms:W3CDTF">2021-07-13T07:21:23Z</dcterms:created>
  <dcterms:modified xsi:type="dcterms:W3CDTF">2024-09-04T17:05:15Z</dcterms:modified>
</cp:coreProperties>
</file>