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467" r:id="rId4"/>
    <p:sldId id="479" r:id="rId5"/>
    <p:sldId id="447" r:id="rId6"/>
    <p:sldId id="470" r:id="rId7"/>
    <p:sldId id="471" r:id="rId8"/>
    <p:sldId id="451" r:id="rId9"/>
    <p:sldId id="458" r:id="rId10"/>
    <p:sldId id="453" r:id="rId11"/>
    <p:sldId id="478" r:id="rId12"/>
    <p:sldId id="449" r:id="rId1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гей Хриткин" initials="СХ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E9F7F4"/>
    <a:srgbClr val="005AAB"/>
    <a:srgbClr val="69CDE5"/>
    <a:srgbClr val="00AB00"/>
    <a:srgbClr val="AB0000"/>
    <a:srgbClr val="545454"/>
    <a:srgbClr val="FF8B8B"/>
    <a:srgbClr val="505050"/>
    <a:srgbClr val="498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518" autoAdjust="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444" y="-11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E7411E-070E-4C8D-AACD-E9C37548480C}" type="datetimeFigureOut">
              <a:rPr lang="ru-RU"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D48ED35-5C34-4B92-9F93-68D63CBE424A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7CC4878-F609-4CC5-A168-9C2D7659BD8D}" type="datetimeFigureOut">
              <a:rPr lang="ru-RU"/>
              <a:t>17.11.2023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6B2CF95-AC90-447C-BEA0-5395FE74E8C2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5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3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3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5307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4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772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5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5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370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6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6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70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7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7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875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8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8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47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9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9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053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  <a:tabLst>
                <a:tab pos="721995" algn="l"/>
                <a:tab pos="1445895" algn="l"/>
                <a:tab pos="2169795" algn="l"/>
                <a:tab pos="2892425" algn="l"/>
              </a:tabLst>
            </a:pPr>
            <a:fld id="{1D01E1AA-7182-4D21-9898-66BC7015471C}" type="slidenum">
              <a:rPr lang="ru-RU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10</a:t>
            </a:fld>
            <a:endParaRPr lang="ru-RU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noFill/>
        </p:spPr>
        <p:txBody>
          <a:bodyPr wrap="none" numCol="1" anchor="ctr" anchorCtr="0" compatLnSpc="1"/>
          <a:lstStyle/>
          <a:p>
            <a:pPr>
              <a:spcBef>
                <a:spcPct val="0"/>
              </a:spcBef>
            </a:pP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</p:spPr>
        <p:txBody>
          <a:bodyPr lIns="89935" tIns="44968" rIns="89935" bIns="44968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B84E71F-2CAB-4D79-B4DB-70A0F0E2BAAE}" type="slidenum">
              <a:rPr lang="ru-RU">
                <a:solidFill>
                  <a:srgbClr val="000000"/>
                </a:solidFill>
                <a:latin typeface="+mn-lt"/>
                <a:cs typeface="+mn-cs"/>
              </a:rPr>
              <a:t>10</a:t>
            </a:fld>
            <a:endParaRPr lang="ru-RU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42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1F0B-972B-42D2-9EB3-886654AF4678}" type="datetime1">
              <a:rPr lang="ru-RU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1BE1F-DCB2-459F-B933-E52FC4B8EE4E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950" y="188913"/>
            <a:ext cx="6451600" cy="863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CFCE2-F99C-423E-9FC3-3C40F52619AA}" type="datetime1">
              <a:rPr lang="ru-RU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08F35-9514-4DE1-B498-200DE5030B2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A7EB5-8BE2-4D6E-B3E9-6F46F0B7EFC1}" type="datetime1">
              <a:rPr lang="ru-RU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F031F-6B53-4173-AB3D-EA5D700DBB43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B30B7C04-87B0-4B7F-9FD5-CEDBAED748DC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AF27AC7-A16A-452A-BC45-3E397C00E971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28B1A4E8-6C06-42AD-ADF8-792F045E89A1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79C6E598-CDF7-4FF8-97C9-1E5C526EB826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EA3FBD70-DEEA-4CA0-9232-B42D658CCD19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3C78304-BC5E-49D3-B327-97FBA517F8D2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4366F29B-56D5-48EC-ACE3-935FCA00435A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965013D5-B54A-42F7-83FC-5804903D1011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E65E4838-9248-4DF2-81F9-316536099B27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E24D733B-5FC1-4197-991F-243741FF7BF2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66E034B3-F598-4A18-9A5C-1024921D985A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08333C9-E32A-445C-9D24-D9C9ABDDFA7E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5F53932F-97A3-4499-8761-8C11CA943B13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17000B1-6D87-4A56-BF00-F80FA4F12574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859FD033-C0C0-4375-9D04-0BE1E3E566AA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C847EAC-9A5B-4250-BE8B-A8851BC53B5C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7C758-1A2E-4385-BC18-1A564368FDC8}" type="datetime1">
              <a:rPr lang="ru-RU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B3867-DE2C-4847-B403-494405D9AB9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E0F2598D-88D2-4B6C-82B6-E2720D01CD45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EC40553-77E2-4AF3-A347-8807B68D8D80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8430918A-9F4F-418A-810B-5CA299165BC8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376A0C78-F8BB-4576-9B22-5F7E393CD8DE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cs typeface="+mn-cs"/>
              </a:defRPr>
            </a:lvl1pPr>
          </a:lstStyle>
          <a:p>
            <a:pPr>
              <a:defRPr/>
            </a:pPr>
            <a:fld id="{4322E9C9-9F43-430E-887D-E1E2AC327F72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EF2C4DBC-1D6F-4A75-B7F4-047EB65C1263}" type="slidenum">
              <a:rPr lang="en-US" altLang="ru-RU"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B9EAD-1B1E-4D4D-BABC-6017A8ABFE2D}" type="datetime1">
              <a:rPr lang="ru-RU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06B0-2C49-49FB-8244-19015EF94F5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950" y="188913"/>
            <a:ext cx="6451600" cy="863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F1B2B-54CA-45F4-8A81-3929E354646D}" type="datetime1">
              <a:rPr lang="ru-RU"/>
              <a:t>17.11.2023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476B8-D9A3-406C-A228-8A399390E05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950" y="188913"/>
            <a:ext cx="6451600" cy="863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D66E-96C4-4D36-AE45-A1B20C578D46}" type="datetime1">
              <a:rPr lang="ru-RU"/>
              <a:t>17.11.2023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AE864-B21E-4DE5-AEEF-F58E3B46E33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4950" y="188913"/>
            <a:ext cx="6451600" cy="8636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1F621-34A1-44A4-96E5-243629D6F346}" type="datetime1">
              <a:rPr lang="ru-RU"/>
              <a:t>17.11.2023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C74D2-39E9-42F0-B06C-584568F3B8E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ADF92-BFF8-44F6-9E6E-211DCD533546}" type="datetime1">
              <a:rPr lang="ru-RU"/>
              <a:t>17.11.2023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06D6D-27BE-4387-87CE-EB8100714AED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2709F-BDED-4B2E-ADF5-22DBD7A6EBB3}" type="datetime1">
              <a:rPr lang="ru-RU"/>
              <a:t>17.11.2023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9796C-4362-4214-81A1-8D67858E1D9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85460-807E-473C-A871-4DCB972FDBA3}" type="datetime1">
              <a:rPr lang="ru-RU"/>
              <a:t>17.11.2023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8A918-293A-4661-8EA1-4CE8ED95AA1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4625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702315-9BFF-482B-BB83-D9750CE8F107}" type="datetime1">
              <a:rPr lang="ru-RU"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4625"/>
            <a:ext cx="2895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ПРОГРАММА РАЗВИТИЯ 2014-2030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4625"/>
            <a:ext cx="2133600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EDE512-95BC-4C36-A57D-E86EF4CECD0D}" type="slidenum">
              <a:rPr lang="ru-RU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258888" y="1123950"/>
            <a:ext cx="7705725" cy="73025"/>
          </a:xfrm>
          <a:prstGeom prst="rect">
            <a:avLst/>
          </a:prstGeom>
          <a:solidFill>
            <a:srgbClr val="005AA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79388" y="6381750"/>
            <a:ext cx="8785225" cy="71438"/>
          </a:xfrm>
          <a:prstGeom prst="rect">
            <a:avLst/>
          </a:prstGeom>
          <a:solidFill>
            <a:srgbClr val="005AA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" dirty="0">
                <a:solidFill>
                  <a:schemeClr val="bg1"/>
                </a:solidFill>
              </a:rPr>
              <a:t>МОСКОВСКИЙ ИНСТИТУТ ЭЛЕКТРОНИКИ И МАТЕМАТИКИ ИМ. А.Н. ТИХОНОВА НАЦИОНАЛЬНОГО ИССЛЕДОВАТЕЛЬСКОГО УНИВЕРСИТЕТА «ВЫСШАЯ ШКОЛА ЭКОНОМИКИ» 2018 г.</a:t>
            </a:r>
          </a:p>
        </p:txBody>
      </p:sp>
      <p:pic>
        <p:nvPicPr>
          <p:cNvPr id="1034" name="Рисунок 10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7988" y="111125"/>
            <a:ext cx="9207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 userDrawn="1"/>
        </p:nvSpPr>
        <p:spPr>
          <a:xfrm>
            <a:off x="179388" y="1123950"/>
            <a:ext cx="8785225" cy="73025"/>
          </a:xfrm>
          <a:prstGeom prst="rect">
            <a:avLst/>
          </a:prstGeom>
          <a:solidFill>
            <a:srgbClr val="005AA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700342" y="272842"/>
            <a:ext cx="625620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  <a:t>НАЦИОНАЛЬНОГО ИССЛЕДОВАТЕЛЬСКОГО УНИВЕРСИТЕТА </a:t>
            </a:r>
            <a:br>
              <a:rPr lang="ru-RU" sz="1400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  <a:t>«ВЫСШАЯ ШКОЛА ЭКОНОМИКИ»</a:t>
            </a: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" y="267495"/>
            <a:ext cx="1520955" cy="7132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rgbClr val="005AA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5AAB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0505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0505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0505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0505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50505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4625"/>
            <a:ext cx="2133600" cy="1968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4E3B7BA-37AD-44A0-AFFB-459E88BD7BDF}" type="datetime1">
              <a:rPr lang="ru-RU" altLang="ru-RU"/>
              <a:t>17.11.2023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4625"/>
            <a:ext cx="2895600" cy="1968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/>
              <a:t>ПРОГРАММА РАЗВИТИЯ 2014-2030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4625"/>
            <a:ext cx="2133600" cy="1968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7CBFB1E-340D-4570-AB44-5665E011CAC5}" type="slidenum">
              <a:rPr lang="en-US" altLang="ru-RU"/>
              <a:t>‹#›</a:t>
            </a:fld>
            <a:endParaRPr lang="en-US" alt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179388" y="1123950"/>
            <a:ext cx="8785225" cy="73025"/>
          </a:xfrm>
          <a:prstGeom prst="rect">
            <a:avLst/>
          </a:prstGeom>
          <a:solidFill>
            <a:srgbClr val="005AA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79388" y="6381750"/>
            <a:ext cx="8785225" cy="71438"/>
          </a:xfrm>
          <a:prstGeom prst="rect">
            <a:avLst/>
          </a:prstGeom>
          <a:solidFill>
            <a:srgbClr val="005AA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" dirty="0">
                <a:solidFill>
                  <a:schemeClr val="bg1"/>
                </a:solidFill>
              </a:rPr>
              <a:t>МОСКОВСКИЙ ИНСТИТУТ ЭЛЕКТРОНИКИ И МАТЕМАТИКИ ИМ. А.Н. ТИХОНОВА НАЦИОНАЛЬНОГО ИССЛЕДОВАТЕЛЬСКОГО УНИВЕРСИТЕТА «ВЫСШАЯ ШКОЛА ЭКОНОМИКИ» 2018 г.</a:t>
            </a:r>
          </a:p>
        </p:txBody>
      </p:sp>
      <p:pic>
        <p:nvPicPr>
          <p:cNvPr id="13321" name="Рисунок 9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7988" y="111125"/>
            <a:ext cx="9207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 userDrawn="1"/>
        </p:nvSpPr>
        <p:spPr>
          <a:xfrm>
            <a:off x="1700342" y="272842"/>
            <a:ext cx="625620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  <a:t>НАЦИОНАЛЬНОГО ИССЛЕДОВАТЕЛЬСКОГО УНИВЕРСИТЕТА </a:t>
            </a:r>
            <a:br>
              <a:rPr lang="ru-RU" sz="1400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5AAB"/>
                </a:solidFill>
                <a:latin typeface="+mn-lt"/>
                <a:ea typeface="MS PGothic" panose="020B0600070205080204" charset="-128"/>
                <a:cs typeface="Arial" panose="020B0604020202020204" pitchFamily="34" charset="0"/>
              </a:rPr>
              <a:t>«ВЫСШАЯ ШКОЛА ЭКОНОМИКИ»</a:t>
            </a:r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" y="267495"/>
            <a:ext cx="1520955" cy="7132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MS PGothic" panose="020B0600070205080204" charset="-128"/>
          <a:cs typeface="MS PGothic" panose="020B060007020508020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MS PGothic" panose="020B0600070205080204" charset="-128"/>
          <a:cs typeface="MS PGothic" panose="020B060007020508020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 txBox="1"/>
          <p:nvPr/>
        </p:nvSpPr>
        <p:spPr bwMode="auto">
          <a:xfrm>
            <a:off x="349250" y="1916114"/>
            <a:ext cx="8424863" cy="25930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01919" tIns="50960" rIns="101919" bIns="50960" anchor="ctr"/>
          <a:lstStyle/>
          <a:p>
            <a:pPr algn="ctr"/>
            <a:r>
              <a:rPr lang="ru-RU" sz="3600" b="1" dirty="0"/>
              <a:t>О результатах приема в аспирантуру на образовательные программы МИЭМ НИУ ВШЭ</a:t>
            </a:r>
            <a:endParaRPr lang="ru-RU" sz="3600" dirty="0"/>
          </a:p>
        </p:txBody>
      </p:sp>
      <p:sp>
        <p:nvSpPr>
          <p:cNvPr id="3" name="Заголовок 1"/>
          <p:cNvSpPr txBox="1"/>
          <p:nvPr/>
        </p:nvSpPr>
        <p:spPr>
          <a:xfrm>
            <a:off x="273050" y="4652963"/>
            <a:ext cx="2376488" cy="93662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err="1">
                <a:solidFill>
                  <a:schemeClr val="bg1">
                    <a:lumMod val="50000"/>
                  </a:schemeClr>
                </a:solidFill>
              </a:rPr>
              <a:t>Монахов</a:t>
            </a:r>
            <a:r>
              <a:rPr lang="ru-RU" sz="2000" dirty="0">
                <a:solidFill>
                  <a:schemeClr val="bg1">
                    <a:lumMod val="50000"/>
                  </a:schemeClr>
                </a:solidFill>
              </a:rPr>
              <a:t> И.С.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академический </a:t>
            </a:r>
            <a:r>
              <a:rPr lang="ru-RU" sz="1200">
                <a:solidFill>
                  <a:schemeClr val="bg1">
                    <a:lumMod val="50000"/>
                  </a:schemeClr>
                </a:solidFill>
              </a:rPr>
              <a:t>директор А</a:t>
            </a:r>
            <a:r>
              <a:rPr lang="ru-RU" sz="1200" smtClean="0">
                <a:solidFill>
                  <a:schemeClr val="bg1">
                    <a:lumMod val="50000"/>
                  </a:schemeClr>
                </a:solidFill>
              </a:rPr>
              <a:t>спирантской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школы по техническим наукам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10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268497"/>
            <a:ext cx="8424936" cy="614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algn="ctr"/>
            <a:r>
              <a:rPr lang="ru-RU" altLang="ru-RU" sz="17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Эффективность работы аспирантуры </a:t>
            </a:r>
          </a:p>
          <a:p>
            <a:pPr lvl="0" algn="ctr"/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защитам аспирантов набора 2018 г. </a:t>
            </a:r>
            <a:r>
              <a:rPr kumimoji="0" lang="en-US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(KPI </a:t>
            </a:r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 г.)</a:t>
            </a:r>
            <a:endParaRPr kumimoji="0" lang="en-US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DC0BBA8-E86B-DCD0-D5EB-09B2830B4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703" y="1857866"/>
            <a:ext cx="7300593" cy="451905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B3867-DE2C-4847-B403-494405D9AB95}" type="slidenum">
              <a:rPr lang="ru-RU" smtClean="0"/>
              <a:t>11</a:t>
            </a:fld>
            <a:endParaRPr lang="ru-RU"/>
          </a:p>
        </p:txBody>
      </p:sp>
      <p:sp>
        <p:nvSpPr>
          <p:cNvPr id="7" name="Объект 2"/>
          <p:cNvSpPr txBox="1"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MS PGothic" panose="020B0600070205080204" charset="-128"/>
                <a:cs typeface="MS PGothic" panose="020B0600070205080204" charset="-128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MS PGothic" panose="020B0600070205080204" charset="-128"/>
                <a:cs typeface="MS PGothic" panose="020B0600070205080204" charset="-128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MS PGothic" panose="020B0600070205080204" charset="-128"/>
                <a:cs typeface="MS PGothic" panose="020B0600070205080204" charset="-128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MS PGothic" panose="020B0600070205080204" charset="-128"/>
                <a:cs typeface="MS PGothic" panose="020B060007020508020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3600" b="1" dirty="0"/>
          </a:p>
          <a:p>
            <a:pPr marL="0" indent="0" algn="ctr">
              <a:buFont typeface="Arial" panose="020B0604020202020204" pitchFamily="34" charset="0"/>
              <a:buNone/>
            </a:pPr>
            <a:endParaRPr lang="ru-RU" sz="3600" b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3600" b="1" i="1" dirty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6E598-CDF7-4FF8-97C9-1E5C526EB826}" type="slidenum">
              <a:rPr lang="en-US" altLang="ru-RU"/>
              <a:t>2</a:t>
            </a:fld>
            <a:endParaRPr lang="en-US" altLang="ru-RU"/>
          </a:p>
        </p:txBody>
      </p:sp>
      <p:sp>
        <p:nvSpPr>
          <p:cNvPr id="11" name="Text Box 10"/>
          <p:cNvSpPr txBox="1"/>
          <p:nvPr/>
        </p:nvSpPr>
        <p:spPr>
          <a:xfrm>
            <a:off x="838200" y="1412776"/>
            <a:ext cx="7467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Поступление</a:t>
            </a:r>
            <a:r>
              <a:rPr lang="en-US" b="1" dirty="0"/>
              <a:t> в </a:t>
            </a:r>
            <a:r>
              <a:rPr lang="en-US" b="1" dirty="0" err="1"/>
              <a:t>аспирантуру</a:t>
            </a:r>
            <a:r>
              <a:rPr lang="en-US" b="1" dirty="0"/>
              <a:t> – 2023 (</a:t>
            </a:r>
            <a:r>
              <a:rPr lang="en-US" b="1" dirty="0" err="1"/>
              <a:t>две</a:t>
            </a:r>
            <a:r>
              <a:rPr lang="en-US" b="1" dirty="0"/>
              <a:t> </a:t>
            </a:r>
            <a:r>
              <a:rPr lang="en-US" b="1" dirty="0" err="1"/>
              <a:t>волны</a:t>
            </a:r>
            <a:r>
              <a:rPr lang="en-US" b="1" dirty="0"/>
              <a:t> </a:t>
            </a:r>
            <a:r>
              <a:rPr lang="en-US" b="1" dirty="0" err="1"/>
              <a:t>приёма</a:t>
            </a:r>
            <a:r>
              <a:rPr lang="en-US" b="1" dirty="0"/>
              <a:t>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D46AE86-B803-C99E-207F-F6D4A07C4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16832"/>
            <a:ext cx="5760640" cy="43441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3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331336"/>
            <a:ext cx="8424936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700" b="1" dirty="0">
                <a:ea typeface="Times New Roman" panose="02020603050405020304" pitchFamily="18" charset="0"/>
              </a:rPr>
              <a:t>Осенняя волна приема 2023: количество мест и заявок</a:t>
            </a:r>
            <a:endParaRPr kumimoji="0" lang="ru-RU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C99D98-3B41-BB22-31F4-738F78033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652" y="1685279"/>
            <a:ext cx="6336704" cy="460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3826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316097"/>
              </p:ext>
            </p:extLst>
          </p:nvPr>
        </p:nvGraphicFramePr>
        <p:xfrm>
          <a:off x="738770" y="1956321"/>
          <a:ext cx="7982544" cy="4285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80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10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634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17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1" dirty="0">
                          <a:effectLst/>
                        </a:rPr>
                        <a:t>Образовательная программа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КЦП 20</a:t>
                      </a:r>
                      <a:r>
                        <a:rPr lang="en-US" sz="1600" b="1" dirty="0">
                          <a:effectLst/>
                        </a:rPr>
                        <a:t>2</a:t>
                      </a: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altLang="en-US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Зачислено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26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effectLst/>
                        </a:rPr>
                        <a:t>Электроника, радиотехника и системы </a:t>
                      </a:r>
                      <a:r>
                        <a:rPr lang="ru-RU" sz="1600" b="0" dirty="0" smtClean="0">
                          <a:effectLst/>
                        </a:rPr>
                        <a:t>связи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alt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843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Физика конденсированного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состояния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alt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995171019"/>
                  </a:ext>
                </a:extLst>
              </a:tr>
              <a:tr h="5884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0" dirty="0">
                          <a:effectLst/>
                        </a:rPr>
                        <a:t>Информационная </a:t>
                      </a:r>
                      <a:r>
                        <a:rPr lang="ru-RU" sz="1600" b="0" dirty="0" smtClean="0">
                          <a:effectLst/>
                        </a:rPr>
                        <a:t>безопасность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b="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3676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Системный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Математическое моделирование. </a:t>
                      </a: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нформационные технологии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en-US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833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b="0" dirty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Математическое моделирование, численные методы и комплексы программ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4166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alt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43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altLang="en-US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/>
                          <a:ea typeface="Times New Roman" panose="02020603050405020304"/>
                          <a:cs typeface="+mn-cs"/>
                        </a:rPr>
                        <a:t>38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4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340768"/>
            <a:ext cx="8424936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Количество аспирантов, зачисленных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 образовательные программы </a:t>
            </a:r>
            <a:b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МИЭМ НИУ ВШЭ</a:t>
            </a:r>
            <a:endParaRPr kumimoji="0" lang="ru-RU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377182"/>
              </p:ext>
            </p:extLst>
          </p:nvPr>
        </p:nvGraphicFramePr>
        <p:xfrm>
          <a:off x="899795" y="2060575"/>
          <a:ext cx="7149465" cy="4192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695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798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75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1" dirty="0">
                          <a:effectLst/>
                          <a:latin typeface="+mn-lt"/>
                          <a:ea typeface="+mn-ea"/>
                        </a:rPr>
                        <a:t>Профиль</a:t>
                      </a:r>
                      <a:r>
                        <a:rPr lang="ru-RU" sz="1600" b="1" baseline="0" dirty="0">
                          <a:effectLst/>
                          <a:latin typeface="+mn-lt"/>
                          <a:ea typeface="+mn-ea"/>
                        </a:rPr>
                        <a:t> подготовки (направленность)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43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Зачислено аспирантов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7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2.2.2. </a:t>
                      </a:r>
                      <a:r>
                        <a:rPr lang="ru-RU" sz="1600" dirty="0">
                          <a:effectLst/>
                          <a:sym typeface="+mn-ea"/>
                        </a:rPr>
                        <a:t>–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Электронная компонентная база микро- и наноэлектроники, квантовых устройств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(5+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2.2.3. </a:t>
                      </a:r>
                      <a:r>
                        <a:rPr lang="ru-RU" sz="1600" dirty="0">
                          <a:effectLst/>
                          <a:sym typeface="+mn-ea"/>
                        </a:rPr>
                        <a:t>–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Технология и оборудование для производства материалов и приборов электронной техники</a:t>
                      </a:r>
                    </a:p>
                  </a:txBody>
                  <a:tcPr marL="68580" marR="68580" marT="0" marB="0" anchor="ctr">
                    <a:solidFill>
                      <a:srgbClr val="E9F7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rgbClr val="E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dirty="0">
                          <a:effectLst/>
                          <a:sym typeface="+mn-ea"/>
                        </a:rPr>
                        <a:t>2.2.10 –  Метрология и метрологическое обеспечение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E9F7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E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2.2.13 –  Радиотехника, в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системы и устройства телевидения</a:t>
                      </a:r>
                    </a:p>
                  </a:txBody>
                  <a:tcPr marL="68580" marR="68580" marT="0" marB="0" anchor="ctr">
                    <a:solidFill>
                      <a:srgbClr val="E9F7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290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(0+1)</a:t>
                      </a:r>
                    </a:p>
                  </a:txBody>
                  <a:tcPr marL="0" marR="0" marT="0" marB="0" anchor="ctr">
                    <a:solidFill>
                      <a:srgbClr val="E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effectLst/>
                        </a:rPr>
                        <a:t>2.2.14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ru-RU" sz="1600" dirty="0">
                          <a:effectLst/>
                        </a:rPr>
                        <a:t> Антенны, СВЧ устройства и их технологии  </a:t>
                      </a:r>
                      <a:endParaRPr lang="ru-RU" sz="160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rgbClr val="E9F7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rgbClr val="E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2.2.15 – Системы, сети и устройства телекоммуникаций</a:t>
                      </a:r>
                    </a:p>
                  </a:txBody>
                  <a:tcPr marL="68580" marR="68580" marT="0" marB="0" anchor="ctr">
                    <a:solidFill>
                      <a:srgbClr val="E9F7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rgbClr val="E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9415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88125" y="6525260"/>
            <a:ext cx="2133600" cy="196850"/>
          </a:xfrm>
        </p:spPr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5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070" y="1185545"/>
            <a:ext cx="8774430" cy="87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Количество аспирантов, зачисленных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 бюджетные места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образовательной программы «Электроника, радиотехника и системы связи»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профилям подготовки</a:t>
            </a:r>
            <a:endParaRPr kumimoji="0" lang="ru-RU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882435"/>
              </p:ext>
            </p:extLst>
          </p:nvPr>
        </p:nvGraphicFramePr>
        <p:xfrm>
          <a:off x="1403787" y="2493228"/>
          <a:ext cx="6545512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10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4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1" dirty="0">
                          <a:effectLst/>
                          <a:latin typeface="+mn-lt"/>
                          <a:ea typeface="+mn-ea"/>
                        </a:rPr>
                        <a:t>Профиль</a:t>
                      </a:r>
                      <a:r>
                        <a:rPr lang="ru-RU" sz="1600" b="1" baseline="0" dirty="0">
                          <a:effectLst/>
                          <a:latin typeface="+mn-lt"/>
                          <a:ea typeface="+mn-ea"/>
                        </a:rPr>
                        <a:t> подготовки (направленность)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43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sym typeface="+mn-ea"/>
                        </a:rPr>
                        <a:t>Зачислено аспирантов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effectLst/>
                        </a:rPr>
                        <a:t>2.3.1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ru-RU" sz="1600" dirty="0">
                          <a:effectLst/>
                        </a:rPr>
                        <a:t> Системный анализ, управление и обработка информации (с 2021 г.)</a:t>
                      </a:r>
                      <a:endParaRPr lang="ru-RU" sz="160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(1+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2.3.2 – Элементы и устройства вычислительной техники и систем управления</a:t>
                      </a:r>
                    </a:p>
                  </a:txBody>
                  <a:tcPr marL="68580" marR="68580" marT="0" marB="0" anchor="ctr">
                    <a:solidFill>
                      <a:srgbClr val="E9F7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E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2.3.3 –  Автоматизация и управление технологическими процессами и производствами (с 2022 г.)</a:t>
                      </a:r>
                    </a:p>
                  </a:txBody>
                  <a:tcPr marL="68580" marR="68580" marT="0" marB="0" anchor="ctr">
                    <a:solidFill>
                      <a:srgbClr val="E9F7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34290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rgbClr val="E9F7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2.3.7 – Компьютерное моделирование и системы автоматизации проектирования (с 2020 г.)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+0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6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605" y="1556385"/>
            <a:ext cx="8613140" cy="614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Количество аспирантов, зачисленных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 бюджетные места образовательной программы «Системный анализ» по профилям подготовки</a:t>
            </a:r>
            <a:endParaRPr kumimoji="0" lang="ru-RU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359830"/>
              </p:ext>
            </p:extLst>
          </p:nvPr>
        </p:nvGraphicFramePr>
        <p:xfrm>
          <a:off x="332256" y="2048586"/>
          <a:ext cx="8496943" cy="1408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36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ФИО аспиранта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Образовательная программа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600" b="1" dirty="0">
                          <a:effectLst/>
                        </a:rPr>
                        <a:t>Руководитель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Степанянц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Виталий Гургенович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Системный анализ. Математическое моделирование. Информационные технологии</a:t>
                      </a:r>
                      <a:endParaRPr lang="ru-RU" sz="1600" b="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Романов Александр Юрьевич, к.т.н., доцент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7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341522"/>
            <a:ext cx="8424936" cy="614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Аспиранты, зачисленные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академическую аспирантуру на образовательные программы МИЭМ НИУ ВШЭ</a:t>
            </a:r>
            <a:r>
              <a:rPr kumimoji="0" lang="en-US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kumimoji="0" lang="en-US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</a:t>
            </a:r>
            <a:r>
              <a:rPr lang="en-US" altLang="ru-RU" sz="1700" b="1" dirty="0">
                <a:ea typeface="Times New Roman" panose="02020603050405020304" pitchFamily="18" charset="0"/>
              </a:rPr>
              <a:t>3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году</a:t>
            </a:r>
            <a:endParaRPr kumimoji="0" lang="ru-RU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A82C88A-606D-B52F-99FB-E6DD8E181204}"/>
              </a:ext>
            </a:extLst>
          </p:cNvPr>
          <p:cNvSpPr txBox="1"/>
          <p:nvPr/>
        </p:nvSpPr>
        <p:spPr>
          <a:xfrm>
            <a:off x="332256" y="3668575"/>
            <a:ext cx="84882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alt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Количество магистрантов, зачисленных</a:t>
            </a:r>
          </a:p>
          <a:p>
            <a:pPr algn="ctr"/>
            <a:r>
              <a:rPr kumimoji="0" lang="ru-RU" alt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на единый трек «Магистратура-аспирантура» </a:t>
            </a:r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A94BB82A-39AA-5CB0-CA27-A49469B1C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304581"/>
              </p:ext>
            </p:extLst>
          </p:nvPr>
        </p:nvGraphicFramePr>
        <p:xfrm>
          <a:off x="1560004" y="450912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1891454167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1471243837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1137951418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91926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2020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2022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2023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7956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554966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8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9531" y="1780694"/>
            <a:ext cx="8424936" cy="614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Иностранные аспиранты МИЭМ НИУ ВШЭ,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зачисленные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 квоте Россотрудничества в</a:t>
            </a:r>
            <a:r>
              <a:rPr kumimoji="0" lang="en-US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</a:t>
            </a:r>
            <a:r>
              <a:rPr lang="ru-RU" altLang="ru-RU" sz="1700" b="1" dirty="0">
                <a:ea typeface="Times New Roman" panose="02020603050405020304" pitchFamily="18" charset="0"/>
              </a:rPr>
              <a:t>3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году</a:t>
            </a:r>
            <a:endParaRPr kumimoji="0" lang="ru-RU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553018"/>
              </p:ext>
            </p:extLst>
          </p:nvPr>
        </p:nvGraphicFramePr>
        <p:xfrm>
          <a:off x="467544" y="2708920"/>
          <a:ext cx="7992887" cy="3140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7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771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2698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246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altLang="en-US" sz="1600" b="1" i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Ф</a:t>
                      </a: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ИО аспиранта</a:t>
                      </a:r>
                      <a:endParaRPr lang="en-US" sz="1600" b="1" i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Образовательная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 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программа</a:t>
                      </a:r>
                      <a:endParaRPr lang="en-US" sz="1600" b="1" i="1" dirty="0">
                        <a:solidFill>
                          <a:srgbClr val="000000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altLang="en-US" sz="1600" b="1" i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Н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аучн</a:t>
                      </a:r>
                      <a:r>
                        <a:rPr lang="ru-RU" altLang="en-US" sz="1600" b="1" i="1" dirty="0" err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ый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 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руководител</a:t>
                      </a:r>
                      <a:r>
                        <a:rPr lang="ru-RU" altLang="en-US" sz="1600" b="1" i="1" dirty="0">
                          <a:solidFill>
                            <a:srgbClr val="000000"/>
                          </a:solidFill>
                          <a:latin typeface="Calibri" panose="020F0502020204030204" charset="-52"/>
                        </a:rPr>
                        <a:t>ь</a:t>
                      </a: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2465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Дай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</a:t>
                      </a:r>
                      <a:r>
                        <a:rPr lang="ru-RU" sz="1600" b="0" baseline="0" dirty="0" err="1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Тунхуа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2.2.15 Системы, сети и устройства телекоммуникаций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altLang="en-US" sz="1600" b="0" dirty="0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Хоров Е.М.</a:t>
                      </a:r>
                      <a:endParaRPr lang="ru-RU" alt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9167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Сулейман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Эхаб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2.2.15 Системы, сети и устройства телекоммуникаций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Кучерявый Е.А.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9167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Даюб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Али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2.2.15 Системы, сети и устройства телекоммуникаций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Кучерявый Е.А.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9167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Аль-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Онаизан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Мохаммад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Хассан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Али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2.2.2 Электронная компонентная база микро- и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наноэлектроники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квантовых устройств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ru-RU" sz="1600" b="0" dirty="0" err="1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Вагов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 А.В.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67931"/>
              </p:ext>
            </p:extLst>
          </p:nvPr>
        </p:nvGraphicFramePr>
        <p:xfrm>
          <a:off x="251520" y="1989088"/>
          <a:ext cx="8435280" cy="4183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1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4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646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4622">
                  <a:extLst>
                    <a:ext uri="{9D8B030D-6E8A-4147-A177-3AD203B41FA5}">
                      <a16:colId xmlns="" xmlns:a16="http://schemas.microsoft.com/office/drawing/2014/main" val="375383219"/>
                    </a:ext>
                  </a:extLst>
                </a:gridCol>
              </a:tblGrid>
              <a:tr h="404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b="1" dirty="0">
                          <a:effectLst/>
                        </a:rPr>
                        <a:t>Образовательная программа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КЦП 20</a:t>
                      </a:r>
                      <a:r>
                        <a:rPr lang="en-US" sz="1600" b="1" dirty="0">
                          <a:effectLst/>
                        </a:rPr>
                        <a:t>2</a:t>
                      </a:r>
                      <a:r>
                        <a:rPr lang="ru-RU" altLang="en-US" sz="1600" b="1" dirty="0">
                          <a:effectLst/>
                        </a:rPr>
                        <a:t>2</a:t>
                      </a:r>
                      <a:endParaRPr lang="ru-RU" altLang="en-US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43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КЦП 2023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430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КЦП 2024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6104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Физика конденсированного состояния  </a:t>
                      </a:r>
                      <a:endParaRPr lang="ru-RU" sz="160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727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Электроника, радиотехника и системы связи</a:t>
                      </a:r>
                      <a:endParaRPr lang="ru-RU" sz="160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438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Информационная безопасность</a:t>
                      </a:r>
                      <a:endParaRPr lang="ru-RU" sz="1600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Системный анализ, математическое моделирование, информационные технологии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ru-RU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alt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1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Математическое моделирование, численные методы и комплексы программ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7905"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</a:rPr>
                        <a:t>ВСЕГО</a:t>
                      </a:r>
                      <a:endParaRPr lang="ru-RU" sz="1600" b="1" dirty="0">
                        <a:effectLst/>
                        <a:latin typeface="Times New Roman" panose="02020603050405020304"/>
                        <a:ea typeface="Times New Roman" panose="02020603050405020304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/>
                          <a:ea typeface="Times New Roman" panose="02020603050405020304"/>
                        </a:rPr>
                        <a:t>42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+mn-ea"/>
                        </a:rPr>
                        <a:t>4</a:t>
                      </a:r>
                      <a:r>
                        <a:rPr lang="ru-RU" altLang="en-US" sz="1600" b="1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altLang="en-US" sz="1600" b="1" dirty="0">
                          <a:effectLst/>
                          <a:latin typeface="+mn-lt"/>
                          <a:ea typeface="+mn-ea"/>
                        </a:rPr>
                        <a:t>45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E816E-3A76-4705-854C-AFA3545D6E08}" type="slidenum">
              <a:rPr lang="ru-RU"/>
              <a:t>9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341522"/>
            <a:ext cx="8424936" cy="614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algn="ctr"/>
            <a:r>
              <a:rPr lang="ru-RU" altLang="ru-RU" sz="17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Контрольные цифры приема</a:t>
            </a:r>
          </a:p>
          <a:p>
            <a:pPr lvl="0" algn="ctr"/>
            <a:r>
              <a:rPr lang="ru-RU" altLang="ru-RU" sz="17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17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образовательные программы аспирантуры МИЭМ НИУ ВШЭ</a:t>
            </a:r>
            <a:endParaRPr kumimoji="0" lang="ru-RU" altLang="ru-RU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553</Words>
  <Application>Microsoft Office PowerPoint</Application>
  <PresentationFormat>Экран (4:3)</PresentationFormat>
  <Paragraphs>154</Paragraphs>
  <Slides>11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Пользователь Windows</cp:lastModifiedBy>
  <cp:revision>851</cp:revision>
  <cp:lastPrinted>2023-11-14T08:55:32Z</cp:lastPrinted>
  <dcterms:created xsi:type="dcterms:W3CDTF">2013-04-21T15:04:00Z</dcterms:created>
  <dcterms:modified xsi:type="dcterms:W3CDTF">2023-11-17T09:15:27Z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A389F7A5AB4D4C79A59701AEB14884B9</vt:lpwstr>
  </property>
  <property fmtid="{D5CDD505-2E9C-101B-9397-08002B2CF9AE}" pid="3" name="KSOProductBuildVer">
    <vt:lpwstr>1033-11.2.0.11341</vt:lpwstr>
  </property>
</Properties>
</file>