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59" r:id="rId7"/>
    <p:sldId id="292" r:id="rId8"/>
    <p:sldId id="290" r:id="rId9"/>
    <p:sldId id="272" r:id="rId10"/>
    <p:sldId id="273" r:id="rId11"/>
    <p:sldId id="275" r:id="rId12"/>
    <p:sldId id="276" r:id="rId13"/>
    <p:sldId id="277" r:id="rId14"/>
    <p:sldId id="279" r:id="rId15"/>
    <p:sldId id="280" r:id="rId16"/>
    <p:sldId id="281" r:id="rId17"/>
    <p:sldId id="284" r:id="rId18"/>
    <p:sldId id="287" r:id="rId19"/>
    <p:sldId id="286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0000FF"/>
    <a:srgbClr val="96628C"/>
    <a:srgbClr val="CD5A5A"/>
    <a:srgbClr val="EB681F"/>
    <a:srgbClr val="029C63"/>
    <a:srgbClr val="FFD746"/>
    <a:srgbClr val="11A0D7"/>
    <a:srgbClr val="E61F3D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/>
    <p:restoredTop sz="93717" autoAdjust="0"/>
  </p:normalViewPr>
  <p:slideViewPr>
    <p:cSldViewPr snapToGrid="0" snapToObjects="1">
      <p:cViewPr varScale="1">
        <p:scale>
          <a:sx n="71" d="100"/>
          <a:sy n="71" d="100"/>
        </p:scale>
        <p:origin x="-960" y="-108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  <p:guide pos="64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webdav.yandex.ru/____&#1059;&#1063;&#1045;&#1041;&#1053;&#1067;&#1049;%20&#1054;&#1060;&#1048;&#1057;/&#1048;&#1058;&#1054;&#1043;&#1048;%20&#1087;&#1086;%20&#1091;&#1095;&#1077;&#1073;&#1085;&#1099;&#1084;%20&#1075;&#1086;&#1076;&#1072;&#1084;/&#1048;&#1090;&#1086;&#1075;&#1080;%202022-2023%20&#1091;&#1095;.&#1075;._&#1088;&#1072;&#1089;&#1095;&#1077;&#1090;&#1099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G:\&#1052;&#1086;&#1081;%20&#1076;&#1080;&#1089;&#1082;\&#1058;&#1056;&#1040;&#1053;&#1047;&#1048;&#1058;\&#1054;&#1058;&#1063;&#1045;&#1058;&#1067;\&#1092;&#1077;&#1074;&#1088;2024\&#1048;&#1090;&#1086;&#1075;&#1080;%202022-2023%20&#1091;&#1095;.&#1075;._&#1088;&#1072;&#1089;&#1095;&#1077;&#1090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gdenisova\Dropbox\&#1052;&#1086;&#1081;%20&#1055;&#1050;%20(N341986)\Downloads\&#1048;&#1090;&#1086;&#1075;&#1080;%202022-2023%20&#1091;&#1095;.&#1075;._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webdav.yandex.ru/____&#1059;&#1063;&#1045;&#1041;&#1053;&#1067;&#1049;%20&#1054;&#1060;&#1048;&#1057;/&#1048;&#1058;&#1054;&#1043;&#1048;%20&#1087;&#1086;%20&#1091;&#1095;&#1077;&#1073;&#1085;&#1099;&#1084;%20&#1075;&#1086;&#1076;&#1072;&#1084;/&#1048;&#1090;&#1086;&#1075;&#1080;%202022-2023%20&#1091;&#1095;.&#1075;._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G:\&#1052;&#1086;&#1081;%20&#1076;&#1080;&#1089;&#1082;\&#1058;&#1056;&#1040;&#1053;&#1047;&#1048;&#1058;\&#1054;&#1058;&#1063;&#1045;&#1058;&#1067;\&#1092;&#1077;&#1074;&#1088;2024\&#1048;&#1090;&#1086;&#1075;&#1080;%202022-2023%20&#1091;&#1095;.&#1075;._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webdav.yandex.ru/____&#1059;&#1063;&#1045;&#1041;&#1053;&#1067;&#1049;%20&#1054;&#1060;&#1048;&#1057;/&#1048;&#1058;&#1054;&#1043;&#1048;%20&#1087;&#1086;%20&#1091;&#1095;&#1077;&#1073;&#1085;&#1099;&#1084;%20&#1075;&#1086;&#1076;&#1072;&#1084;/&#1048;&#1090;&#1086;&#1075;&#1080;%202022-2023%20&#1091;&#1095;.&#1075;._&#1088;&#1072;&#1089;&#1095;&#1077;&#1090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86;&#1081;%20&#1076;&#1080;&#1089;&#1082;\&#1058;&#1056;&#1040;&#1053;&#1047;&#1048;&#1058;\&#1054;&#1058;&#1063;&#1045;&#1058;&#1067;\&#1092;&#1077;&#1074;&#1088;2024\&#1048;&#1090;&#1086;&#1075;&#1080;%202022-2023%20&#1091;&#1095;.&#1075;._&#1088;&#1072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webdav.yandex.ru/____&#1059;&#1063;&#1045;&#1041;&#1053;&#1067;&#1049;%20&#1054;&#1060;&#1048;&#1057;/&#1048;&#1058;&#1054;&#1043;&#1048;%20&#1087;&#1086;%20&#1091;&#1095;&#1077;&#1073;&#1085;&#1099;&#1084;%20&#1075;&#1086;&#1076;&#1072;&#1084;/&#1048;&#1090;&#1086;&#1075;&#1080;%202022-2023%20&#1091;&#1095;.&#1075;._&#1088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https://webdav.yandex.ru/____&#1059;&#1063;&#1045;&#1041;&#1053;&#1067;&#1049;%20&#1054;&#1060;&#1048;&#1057;/&#1048;&#1058;&#1054;&#1043;&#1048;%20&#1087;&#1086;%20&#1091;&#1095;&#1077;&#1073;&#1085;&#1099;&#1084;%20&#1075;&#1086;&#1076;&#1072;&#1084;/&#1048;&#1090;&#1086;&#1075;&#1080;%202022-2023%20&#1091;&#1095;.&#1075;._&#1088;&#1072;&#1089;&#1095;&#1077;&#1090;&#109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G:\&#1054;&#1073;&#1097;&#1080;&#1077;%20&#1076;&#1080;&#1089;&#1082;&#1080;\&#1059;&#1063;&#1045;&#1041;&#1053;&#1067;&#1049;%20&#1054;&#1060;&#1048;&#1057;\&#1048;&#1058;&#1054;&#1043;&#1048;%20&#1087;&#1086;%20&#1091;&#1095;&#1077;&#1073;&#1085;&#1099;&#1084;%20&#1075;&#1086;&#1076;&#1072;&#1084;\&#1048;&#1090;&#1086;&#1075;&#1080;%202020-2021%20&#1091;&#1095;.&#1075;._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i="1" dirty="0">
                <a:latin typeface="HSE Sans" panose="02000000000000000000" pitchFamily="50" charset="-52"/>
              </a:rPr>
              <a:t>Численность </a:t>
            </a:r>
            <a:r>
              <a:rPr lang="ru-RU" sz="1600" i="1" dirty="0" smtClean="0">
                <a:latin typeface="HSE Sans" panose="02000000000000000000" pitchFamily="50" charset="-52"/>
              </a:rPr>
              <a:t>контингента, чел.</a:t>
            </a:r>
            <a:endParaRPr lang="ru-RU" sz="1600" i="1" dirty="0">
              <a:latin typeface="HSE Sans" panose="020000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91-4657-991B-C5F26E338D06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91-4657-991B-C5F26E338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8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'[Итоги 2022-2023 уч.г._расчеты.xlsx]диаграммы'!$H$5:$H$6</c:f>
              <c:strCache>
                <c:ptCount val="2"/>
                <c:pt idx="0">
                  <c:v>по состоянию на 01.09.2023</c:v>
                </c:pt>
                <c:pt idx="1">
                  <c:v>по состоянию на 30.06.2023</c:v>
                </c:pt>
              </c:strCache>
            </c:strRef>
          </c:cat>
          <c:val>
            <c:numRef>
              <c:f>'[Итоги 2022-2023 уч.г._расчеты.xlsx]диаграммы'!$I$5:$I$6</c:f>
              <c:numCache>
                <c:formatCode>General</c:formatCode>
                <c:ptCount val="2"/>
                <c:pt idx="0">
                  <c:v>2644</c:v>
                </c:pt>
                <c:pt idx="1">
                  <c:v>2117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C9-444D-99EC-1A86C5971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8736"/>
        <c:axId val="45772160"/>
      </c:barChart>
      <c:catAx>
        <c:axId val="4606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200" b="1" i="0" u="none" strike="noStrike" kern="1200" baseline="0">
                <a:solidFill>
                  <a:srgbClr val="000000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5772160"/>
        <c:crosses val="autoZero"/>
        <c:auto val="1"/>
        <c:lblAlgn val="ctr"/>
        <c:lblOffset val="100"/>
        <c:noMultiLvlLbl val="1"/>
      </c:catAx>
      <c:valAx>
        <c:axId val="457721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>
            <a:defRPr sz="1200" b="1" i="0" u="none" strike="noStrike" kern="1200" baseline="0">
              <a:solidFill>
                <a:srgbClr val="1A1A1A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2019/2020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/>
              <a:t>2020/2021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b="1"/>
              <a:t>2021/2022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'[Итоги 2022-2023 уч.г._расчеты.xlsx]диаграммы'!$H$194</c:f>
              <c:strCache>
                <c:ptCount val="1"/>
                <c:pt idx="0">
                  <c:v>2021/2022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C5-4430-8CAA-A2B7586A8AA6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C5-4430-8CAA-A2B7586A8AA6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C5-4430-8CAA-A2B7586A8AA6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C5-4430-8CAA-A2B7586A8A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'[Итоги 2022-2023 уч.г._расчеты.xlsx]диаграммы'!$B$195:$B$198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'[Итоги 2022-2023 уч.г._расчеты.xlsx]диаграммы'!$H$195:$H$198</c:f>
              <c:numCache>
                <c:formatCode>0.00%</c:formatCode>
                <c:ptCount val="4"/>
                <c:pt idx="0">
                  <c:v>0.35714285714285715</c:v>
                </c:pt>
                <c:pt idx="1">
                  <c:v>0.19642857142857142</c:v>
                </c:pt>
                <c:pt idx="2">
                  <c:v>0.7098214285714286</c:v>
                </c:pt>
                <c:pt idx="3">
                  <c:v>4.4642857142857144E-2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C5-4430-8CAA-A2B7586A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/>
                <a:ea typeface="+mn-ea"/>
                <a:cs typeface="+mn-cs"/>
              </a:defRPr>
            </a:pPr>
            <a:r>
              <a:rPr lang="ru-RU" b="1"/>
              <a:t>2020/2021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'[Итоги 2022-2023 уч.г._расчеты.xlsx]диаграммы'!$F$194</c:f>
              <c:strCache>
                <c:ptCount val="1"/>
                <c:pt idx="0">
                  <c:v>2020/2021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1E-4816-87E5-197C6E84CFE0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1E-4816-87E5-197C6E84CFE0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1E-4816-87E5-197C6E84CFE0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1E-4816-87E5-197C6E84CF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'[Итоги 2022-2023 уч.г._расчеты.xlsx]диаграммы'!$B$195:$B$198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'[Итоги 2022-2023 уч.г._расчеты.xlsx]диаграммы'!$F$195:$F$198</c:f>
              <c:numCache>
                <c:formatCode>0.00%</c:formatCode>
                <c:ptCount val="4"/>
                <c:pt idx="0">
                  <c:v>0.2857142857142857</c:v>
                </c:pt>
                <c:pt idx="1">
                  <c:v>0.10714285714285714</c:v>
                </c:pt>
                <c:pt idx="2">
                  <c:v>0.5401785714285714</c:v>
                </c:pt>
                <c:pt idx="3">
                  <c:v>6.6964285714285712E-2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1E-4816-87E5-197C6E84C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/>
                <a:ea typeface="+mn-ea"/>
                <a:cs typeface="+mn-cs"/>
              </a:defRPr>
            </a:pPr>
            <a:r>
              <a:rPr lang="ru-RU" b="1"/>
              <a:t>2019/2020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'[Итоги 2022-2023 уч.г._расчеты.xlsx]диаграммы'!$D$194</c:f>
              <c:strCache>
                <c:ptCount val="1"/>
                <c:pt idx="0">
                  <c:v>2019/2020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79-4AB6-B1B9-E438E4D42DED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79-4AB6-B1B9-E438E4D42DED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79-4AB6-B1B9-E438E4D42DED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79-4AB6-B1B9-E438E4D42D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'[Итоги 2022-2023 уч.г._расчеты.xlsx]диаграммы'!$B$195:$B$198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'[Итоги 2022-2023 уч.г._расчеты.xlsx]диаграммы'!$D$195:$D$198</c:f>
              <c:numCache>
                <c:formatCode>0.00%</c:formatCode>
                <c:ptCount val="4"/>
                <c:pt idx="0">
                  <c:v>0.24882629107981222</c:v>
                </c:pt>
                <c:pt idx="1">
                  <c:v>0.11737089201877934</c:v>
                </c:pt>
                <c:pt idx="2">
                  <c:v>0.57746478873239437</c:v>
                </c:pt>
                <c:pt idx="3">
                  <c:v>5.6338028169014086E-2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79-4AB6-B1B9-E438E4D42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HSE San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/>
                <a:ea typeface="+mn-ea"/>
                <a:cs typeface="+mn-cs"/>
              </a:defRPr>
            </a:pPr>
            <a:r>
              <a:rPr lang="ru-RU" b="1"/>
              <a:t>202</a:t>
            </a:r>
            <a:r>
              <a:rPr lang="en-US" b="1"/>
              <a:t>2</a:t>
            </a:r>
            <a:r>
              <a:rPr lang="ru-RU" b="1"/>
              <a:t>/2023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диаграммы!$J$194</c:f>
              <c:strCache>
                <c:ptCount val="1"/>
                <c:pt idx="0">
                  <c:v>2022/2023 уч.г.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34-43DF-90AF-71ABB82F6770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34-43DF-90AF-71ABB82F6770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34-43DF-90AF-71ABB82F6770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34-43DF-90AF-71ABB82F67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диаграммы!$B$195:$B$198</c:f>
              <c:strCache>
                <c:ptCount val="4"/>
                <c:pt idx="0">
                  <c:v>по собственному желанию</c:v>
                </c:pt>
                <c:pt idx="1">
                  <c:v>перевод в другой вуз</c:v>
                </c:pt>
                <c:pt idx="2">
                  <c:v>отчислены за академическую неуспеваемость</c:v>
                </c:pt>
                <c:pt idx="3">
                  <c:v>отчислены по другим основаниям</c:v>
                </c:pt>
              </c:strCache>
            </c:strRef>
          </c:cat>
          <c:val>
            <c:numRef>
              <c:f>диаграммы!$J$195:$J$198</c:f>
              <c:numCache>
                <c:formatCode>0.00%</c:formatCode>
                <c:ptCount val="4"/>
                <c:pt idx="0">
                  <c:v>0.41871921182266009</c:v>
                </c:pt>
                <c:pt idx="1">
                  <c:v>0.20689655172413793</c:v>
                </c:pt>
                <c:pt idx="2">
                  <c:v>0.34482758620689657</c:v>
                </c:pt>
                <c:pt idx="3">
                  <c:v>2.9556650246305417E-2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34-43DF-90AF-71ABB82F6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HSE Sans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HSE Sans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Статистика перевода на бюджет </a:t>
            </a:r>
          </a:p>
        </c:rich>
      </c:tx>
      <c:layout>
        <c:manualLayout>
          <c:xMode val="edge"/>
          <c:yMode val="edge"/>
          <c:x val="0.13862099999999999"/>
          <c:y val="2.8750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'[Итоги 2022-2023 уч.г._расчеты.xlsx]диаграммы'!$C$212</c:f>
              <c:strCache>
                <c:ptCount val="1"/>
                <c:pt idx="0">
                  <c:v>подано заявлений</c:v>
                </c:pt>
              </c:strCache>
            </c:strRef>
          </c:tx>
          <c:spPr>
            <a:solidFill>
              <a:srgbClr val="93A9CF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'[Итоги 2022-2023 уч.г._расчеты.xlsx]диаграммы'!$B$216:$B$219</c:f>
              <c:strCache>
                <c:ptCount val="4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  <c:pt idx="3">
                  <c:v>2022/2023</c:v>
                </c:pt>
              </c:strCache>
            </c:strRef>
          </c:cat>
          <c:val>
            <c:numRef>
              <c:f>'[Итоги 2022-2023 уч.г._расчеты.xlsx]диаграммы'!$C$216:$C$219</c:f>
              <c:numCache>
                <c:formatCode>General</c:formatCode>
                <c:ptCount val="4"/>
                <c:pt idx="0">
                  <c:v>107</c:v>
                </c:pt>
                <c:pt idx="1">
                  <c:v>108</c:v>
                </c:pt>
                <c:pt idx="2">
                  <c:v>34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49-493A-83AB-354A0489653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'[Итоги 2022-2023 уч.г._расчеты.xlsx]диаграммы'!$D$212</c:f>
              <c:strCache>
                <c:ptCount val="1"/>
                <c:pt idx="0">
                  <c:v>переведено на бюджет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'[Итоги 2022-2023 уч.г._расчеты.xlsx]диаграммы'!$B$216:$B$219</c:f>
              <c:strCache>
                <c:ptCount val="4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  <c:pt idx="3">
                  <c:v>2022/2023</c:v>
                </c:pt>
              </c:strCache>
            </c:strRef>
          </c:cat>
          <c:val>
            <c:numRef>
              <c:f>'[Итоги 2022-2023 уч.г._расчеты.xlsx]диаграммы'!$D$216:$D$219</c:f>
              <c:numCache>
                <c:formatCode>General</c:formatCode>
                <c:ptCount val="4"/>
                <c:pt idx="0">
                  <c:v>64</c:v>
                </c:pt>
                <c:pt idx="1">
                  <c:v>79</c:v>
                </c:pt>
                <c:pt idx="2">
                  <c:v>31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49-493A-83AB-354A0489653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26656"/>
        <c:axId val="93052224"/>
      </c:barChart>
      <c:catAx>
        <c:axId val="979266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учебный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3052224"/>
        <c:crosses val="autoZero"/>
        <c:auto val="1"/>
        <c:lblAlgn val="ctr"/>
        <c:lblOffset val="100"/>
        <c:noMultiLvlLbl val="1"/>
      </c:catAx>
      <c:valAx>
        <c:axId val="930522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7926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 sz="1600">
          <a:latin typeface="HSE San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Кол-во студентов, обучающихся на договорной основе (без учета "квази") относительно параметра "учебный год"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'[Итоги 2022-2023 уч.г._расчеты.xlsx]диаграммы'!$G$212</c:f>
              <c:strCache>
                <c:ptCount val="1"/>
                <c:pt idx="0">
                  <c:v>кол-во студентов, обучающихся на договорной основе (без учета "квази")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58-4EEA-AC9B-7A435E7A09E4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58-4EEA-AC9B-7A435E7A09E4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58-4EEA-AC9B-7A435E7A09E4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58-4EEA-AC9B-7A435E7A0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'[Итоги 2022-2023 уч.г._расчеты.xlsx]диаграммы'!$F$216:$F$219</c:f>
              <c:strCache>
                <c:ptCount val="4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  <c:pt idx="3">
                  <c:v>2022/2023</c:v>
                </c:pt>
              </c:strCache>
            </c:strRef>
          </c:cat>
          <c:val>
            <c:numRef>
              <c:f>'[Итоги 2022-2023 уч.г._расчеты.xlsx]диаграммы'!$G$216:$G$219</c:f>
              <c:numCache>
                <c:formatCode>General</c:formatCode>
                <c:ptCount val="4"/>
                <c:pt idx="0">
                  <c:v>524</c:v>
                </c:pt>
                <c:pt idx="1">
                  <c:v>553</c:v>
                </c:pt>
                <c:pt idx="2">
                  <c:v>545</c:v>
                </c:pt>
                <c:pt idx="3">
                  <c:v>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758-4EEA-AC9B-7A435E7A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951744"/>
        <c:axId val="93169344"/>
        <c:axId val="0"/>
      </c:bar3DChart>
      <c:catAx>
        <c:axId val="979517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учебный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3169344"/>
        <c:crosses val="autoZero"/>
        <c:auto val="1"/>
        <c:lblAlgn val="ctr"/>
        <c:lblOffset val="100"/>
        <c:noMultiLvlLbl val="1"/>
      </c:catAx>
      <c:valAx>
        <c:axId val="93169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795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 sz="1400">
          <a:latin typeface="HSE San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'[Итоги 2022-2023 уч.г._расчеты.xlsx]диаграммы'!$B$244</c:f>
          <c:strCache>
            <c:ptCount val="1"/>
            <c:pt idx="0">
              <c:v>Динамика контингента иностранных студентов за период с 01.09.2019 по 10.01.2023г. 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'[Итоги 2022-2023 уч.г._расчеты.xlsx]диаграммы'!$C$246</c:f>
              <c:strCache>
                <c:ptCount val="1"/>
                <c:pt idx="0">
                  <c:v> - Инфокоммуникационные технологии и системы связи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'[Итоги 2022-2023 уч.г._расчеты.xlsx]диаграммы'!$B$247:$B$251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уч.г._расчеты.xlsx]диаграммы'!$C$247:$C$251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AE-4E60-85B2-ADB7ED343CB6}"/>
            </c:ext>
          </c:extLst>
        </c:ser>
        <c:ser>
          <c:idx val="1"/>
          <c:order val="1"/>
          <c:tx>
            <c:strRef>
              <c:f>'[Итоги 2022-2023 уч.г._расчеты.xlsx]диаграммы'!$D$246</c:f>
              <c:strCache>
                <c:ptCount val="1"/>
                <c:pt idx="0">
                  <c:v> - Информатика и вычислительная техника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'[Итоги 2022-2023 уч.г._расчеты.xlsx]диаграммы'!$B$247:$B$251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уч.г._расчеты.xlsx]диаграммы'!$D$247:$D$251</c:f>
              <c:numCache>
                <c:formatCode>General</c:formatCode>
                <c:ptCount val="5"/>
                <c:pt idx="0">
                  <c:v>8</c:v>
                </c:pt>
                <c:pt idx="1">
                  <c:v>29</c:v>
                </c:pt>
                <c:pt idx="2">
                  <c:v>37</c:v>
                </c:pt>
                <c:pt idx="3">
                  <c:v>37</c:v>
                </c:pt>
                <c:pt idx="4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AE-4E60-85B2-ADB7ED343CB6}"/>
            </c:ext>
          </c:extLst>
        </c:ser>
        <c:ser>
          <c:idx val="2"/>
          <c:order val="2"/>
          <c:tx>
            <c:strRef>
              <c:f>'[Итоги 2022-2023 уч.г._расчеты.xlsx]диаграммы'!$E$246</c:f>
              <c:strCache>
                <c:ptCount val="1"/>
                <c:pt idx="0">
                  <c:v> - Прикладная математика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'[Итоги 2022-2023 уч.г._расчеты.xlsx]диаграммы'!$B$247:$B$251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уч.г._расчеты.xlsx]диаграммы'!$E$247:$E$251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AE-4E60-85B2-ADB7ED343CB6}"/>
            </c:ext>
          </c:extLst>
        </c:ser>
        <c:ser>
          <c:idx val="3"/>
          <c:order val="3"/>
          <c:tx>
            <c:strRef>
              <c:f>'[Итоги 2022-2023 уч.г._расчеты.xlsx]диаграммы'!$F$246</c:f>
              <c:strCache>
                <c:ptCount val="1"/>
                <c:pt idx="0">
                  <c:v>- Информационная безопасность (первый набор в 2019)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'[Итоги 2022-2023 уч.г._расчеты.xlsx]диаграммы'!$B$247:$B$251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уч.г._расчеты.xlsx]диаграммы'!$F$247:$F$251</c:f>
              <c:numCache>
                <c:formatCode>General</c:formatCode>
                <c:ptCount val="5"/>
                <c:pt idx="0">
                  <c:v>29</c:v>
                </c:pt>
                <c:pt idx="1">
                  <c:v>33</c:v>
                </c:pt>
                <c:pt idx="2">
                  <c:v>25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AE-4E60-85B2-ADB7ED343CB6}"/>
            </c:ext>
          </c:extLst>
        </c:ser>
        <c:ser>
          <c:idx val="4"/>
          <c:order val="4"/>
          <c:tx>
            <c:strRef>
              <c:f>'[Итоги 2022-2023 уч.г._расчеты.xlsx]диаграммы'!$G$246</c:f>
              <c:strCache>
                <c:ptCount val="1"/>
                <c:pt idx="0">
                  <c:v> - Компьютерная безопасность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'[Итоги 2022-2023 уч.г._расчеты.xlsx]диаграммы'!$B$247:$B$251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уч.г._расчеты.xlsx]диаграммы'!$G$247:$G$251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AE-4E60-85B2-ADB7ED343CB6}"/>
            </c:ext>
          </c:extLst>
        </c:ser>
        <c:ser>
          <c:idx val="5"/>
          <c:order val="5"/>
          <c:tx>
            <c:strRef>
              <c:f>'[Итоги 2022-2023 уч.г._расчеты.xlsx]диаграммы'!$H$246</c:f>
              <c:strCache>
                <c:ptCount val="1"/>
                <c:pt idx="0">
                  <c:v> - ОП магистратуры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'[Итоги 2022-2023 уч.г._расчеты.xlsx]диаграммы'!$B$247:$B$251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уч.г._расчеты.xlsx]диаграммы'!$H$247:$H$251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32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AE-4E60-85B2-ADB7ED343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331840"/>
        <c:axId val="93172800"/>
      </c:barChart>
      <c:catAx>
        <c:axId val="9533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93172800"/>
        <c:crosses val="autoZero"/>
        <c:auto val="1"/>
        <c:lblAlgn val="ctr"/>
        <c:lblOffset val="100"/>
        <c:noMultiLvlLbl val="0"/>
      </c:catAx>
      <c:valAx>
        <c:axId val="93172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9533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'[Итоги 2022-2023 уч.г._расчеты.xlsx]диаграммы'!$C$278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уч.г._расчеты.xlsx]диаграммы'!$B$279:$B$283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уч.г._расчеты.xlsx]диаграммы'!$C$279:$C$283</c:f>
              <c:numCache>
                <c:formatCode>General</c:formatCode>
                <c:ptCount val="5"/>
                <c:pt idx="0">
                  <c:v>75</c:v>
                </c:pt>
                <c:pt idx="1">
                  <c:v>112</c:v>
                </c:pt>
                <c:pt idx="2">
                  <c:v>111</c:v>
                </c:pt>
                <c:pt idx="3">
                  <c:v>122</c:v>
                </c:pt>
                <c:pt idx="4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1D-46C7-89EB-2AD2418D1F8D}"/>
            </c:ext>
          </c:extLst>
        </c:ser>
        <c:ser>
          <c:idx val="1"/>
          <c:order val="1"/>
          <c:tx>
            <c:strRef>
              <c:f>'[Итоги 2022-2023 уч.г._расчеты.xlsx]диаграммы'!$D$278</c:f>
              <c:strCache>
                <c:ptCount val="1"/>
                <c:pt idx="0">
                  <c:v>из них МПС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уч.г._расчеты.xlsx]диаграммы'!$B$279:$B$283</c:f>
              <c:strCache>
                <c:ptCount val="5"/>
                <c:pt idx="0">
                  <c:v>по состоянию на 01.10.2023</c:v>
                </c:pt>
                <c:pt idx="1">
                  <c:v>по состоянию на 01.10.2022</c:v>
                </c:pt>
                <c:pt idx="2">
                  <c:v>по состоянию на 01.10.2021</c:v>
                </c:pt>
                <c:pt idx="3">
                  <c:v>по состоянию на 01.10.2020</c:v>
                </c:pt>
                <c:pt idx="4">
                  <c:v>по состоянию на 01.10.2019</c:v>
                </c:pt>
              </c:strCache>
            </c:strRef>
          </c:cat>
          <c:val>
            <c:numRef>
              <c:f>'[Итоги 2022-2023 уч.г._расчеты.xlsx]диаграммы'!$D$279:$D$283</c:f>
              <c:numCache>
                <c:formatCode>General</c:formatCode>
                <c:ptCount val="5"/>
                <c:pt idx="0">
                  <c:v>57</c:v>
                </c:pt>
                <c:pt idx="1">
                  <c:v>40</c:v>
                </c:pt>
                <c:pt idx="2">
                  <c:v>23</c:v>
                </c:pt>
                <c:pt idx="3">
                  <c:v>17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1D-46C7-89EB-2AD2418D1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123776"/>
        <c:axId val="52445760"/>
      </c:barChart>
      <c:catAx>
        <c:axId val="9812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2445760"/>
        <c:crosses val="autoZero"/>
        <c:auto val="1"/>
        <c:lblAlgn val="ctr"/>
        <c:lblOffset val="100"/>
        <c:noMultiLvlLbl val="0"/>
      </c:catAx>
      <c:valAx>
        <c:axId val="52445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9812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>
              <a:defRPr sz="1600" b="1" i="1" u="none" strike="noStrike" kern="1200" baseline="0">
                <a:solidFill>
                  <a:srgbClr val="757575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HSE Sans" panose="02000000000000000000" pitchFamily="50" charset="-52"/>
              </a:rPr>
              <a:t>Выпускники 2023, чел.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396955380577428"/>
          <c:y val="0.27680742438840716"/>
          <c:w val="0.44749711286089239"/>
          <c:h val="0.36173471986887717"/>
        </c:manualLayout>
      </c:layout>
      <c:barChart>
        <c:barDir val="col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6E-49C1-80AC-5E96C5A22E9A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A9-4E0F-92E5-D4F7B3C3D280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A9-4E0F-92E5-D4F7B3C3D2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lvl="0">
                  <a:defRPr sz="1800" b="1" i="0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'[Итоги 2022-2023 уч.г._расчеты.xlsx]диаграммы'!$B$13:$B$15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'[Итоги 2022-2023 уч.г._расчеты.xlsx]диаграммы'!$C$13:$C$15</c:f>
              <c:numCache>
                <c:formatCode>General</c:formatCode>
                <c:ptCount val="3"/>
                <c:pt idx="0">
                  <c:v>321</c:v>
                </c:pt>
                <c:pt idx="1">
                  <c:v>49</c:v>
                </c:pt>
                <c:pt idx="2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6E-49C1-80AC-5E96C5A22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9248"/>
        <c:axId val="45775040"/>
      </c:barChart>
      <c:catAx>
        <c:axId val="4606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100" b="0" i="1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75040"/>
        <c:crosses val="autoZero"/>
        <c:auto val="1"/>
        <c:lblAlgn val="ctr"/>
        <c:lblOffset val="100"/>
        <c:noMultiLvlLbl val="1"/>
      </c:catAx>
      <c:valAx>
        <c:axId val="457750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lvl="0"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>
            <a:defRPr sz="1200" b="1" i="0" u="none" strike="noStrike" kern="1200" baseline="0">
              <a:solidFill>
                <a:srgbClr val="1A1A1A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sz="1600" dirty="0"/>
              <a:t>Принято на 1 курс в </a:t>
            </a:r>
            <a:r>
              <a:rPr lang="ru-RU" sz="1600" dirty="0" smtClean="0"/>
              <a:t>2023, </a:t>
            </a:r>
            <a:r>
              <a:rPr lang="ru-RU" sz="1600" dirty="0"/>
              <a:t>чел.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1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1" u="none" strike="noStrike" kern="1200" baseline="0">
                    <a:solidFill>
                      <a:schemeClr val="dk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диаграммы!$B$26:$B$28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диаграммы!$C$26:$C$28</c:f>
              <c:numCache>
                <c:formatCode>General</c:formatCode>
                <c:ptCount val="3"/>
                <c:pt idx="0">
                  <c:v>640</c:v>
                </c:pt>
                <c:pt idx="1">
                  <c:v>69</c:v>
                </c:pt>
                <c:pt idx="2">
                  <c:v>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62-4483-978A-79F08999C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93632"/>
        <c:axId val="86720512"/>
      </c:barChart>
      <c:catAx>
        <c:axId val="8589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86720512"/>
        <c:crosses val="autoZero"/>
        <c:auto val="1"/>
        <c:lblAlgn val="ctr"/>
        <c:lblOffset val="100"/>
        <c:noMultiLvlLbl val="1"/>
      </c:catAx>
      <c:valAx>
        <c:axId val="867205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B7B7B7"/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solidFill>
                <a:srgbClr val="CCCCCC">
                  <a:alpha val="0"/>
                </a:srgbClr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spPr>
          <a:noFill/>
          <a:ln w="476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858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572493438320211"/>
          <c:y val="0.35785914471947117"/>
          <c:w val="0.35427506561679789"/>
          <c:h val="0.29902237945361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i="1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'[Итоги 2022-2023 уч.г._расчеты.xlsx]диаграммы'!$B$59</c:f>
          <c:strCache>
            <c:ptCount val="1"/>
            <c:pt idx="0">
              <c:v>Статистика студентов, зачисленных по МПС, чел.</c:v>
            </c:pt>
          </c:strCache>
        </c:strRef>
      </c:tx>
      <c:layout>
        <c:manualLayout>
          <c:xMode val="edge"/>
          <c:yMode val="edge"/>
          <c:x val="0.12946757368744113"/>
          <c:y val="2.352142820630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81241134253489"/>
          <c:y val="9.1568920007141619E-2"/>
          <c:w val="0.47838891286027191"/>
          <c:h val="0.69881348285306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'[Итоги 2022-2023 уч.г._расчеты.xlsx]диаграммы'!$C$58:$C$61</c:f>
              <c:strCache>
                <c:ptCount val="4"/>
                <c:pt idx="0">
                  <c:v>2019 год набора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SE Sans" panose="02000000000000000000" pitchFamily="50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уч.г._расчеты.xlsx]диаграммы'!$B$62:$B$67</c:f>
              <c:strCache>
                <c:ptCount val="6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Информационная безопасность</c:v>
                </c:pt>
                <c:pt idx="3">
                  <c:v> - Прикладная математика</c:v>
                </c:pt>
                <c:pt idx="4">
                  <c:v> - Компьютерная безопасность</c:v>
                </c:pt>
                <c:pt idx="5">
                  <c:v>Магистратура</c:v>
                </c:pt>
              </c:strCache>
            </c:strRef>
          </c:cat>
          <c:val>
            <c:numRef>
              <c:f>'[Итоги 2022-2023 уч.г._расчеты.xlsx]диаграммы'!$C$62:$C$67</c:f>
              <c:numCache>
                <c:formatCode>General</c:formatCode>
                <c:ptCount val="6"/>
                <c:pt idx="0">
                  <c:v>2</c:v>
                </c:pt>
                <c:pt idx="1">
                  <c:v>9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C2-4E8B-916E-E45FDA7FBC52}"/>
            </c:ext>
          </c:extLst>
        </c:ser>
        <c:ser>
          <c:idx val="1"/>
          <c:order val="1"/>
          <c:tx>
            <c:strRef>
              <c:f>'[Итоги 2022-2023 уч.г._расчеты.xlsx]диаграммы'!$D$58:$D$61</c:f>
              <c:strCache>
                <c:ptCount val="4"/>
                <c:pt idx="0">
                  <c:v>2020 год набора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уч.г._расчеты.xlsx]диаграммы'!$B$62:$B$67</c:f>
              <c:strCache>
                <c:ptCount val="6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Информационная безопасность</c:v>
                </c:pt>
                <c:pt idx="3">
                  <c:v> - Прикладная математика</c:v>
                </c:pt>
                <c:pt idx="4">
                  <c:v> - Компьютерная безопасность</c:v>
                </c:pt>
                <c:pt idx="5">
                  <c:v>Магистратура</c:v>
                </c:pt>
              </c:strCache>
            </c:strRef>
          </c:cat>
          <c:val>
            <c:numRef>
              <c:f>'[Итоги 2022-2023 уч.г._расчеты.xlsx]диаграммы'!$D$62:$D$67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C2-4E8B-916E-E45FDA7FBC52}"/>
            </c:ext>
          </c:extLst>
        </c:ser>
        <c:ser>
          <c:idx val="2"/>
          <c:order val="2"/>
          <c:tx>
            <c:strRef>
              <c:f>'[Итоги 2022-2023 уч.г._расчеты.xlsx]диаграммы'!$E$58:$E$61</c:f>
              <c:strCache>
                <c:ptCount val="4"/>
                <c:pt idx="0">
                  <c:v>2021 год набора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уч.г._расчеты.xlsx]диаграммы'!$B$62:$B$67</c:f>
              <c:strCache>
                <c:ptCount val="6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Информационная безопасность</c:v>
                </c:pt>
                <c:pt idx="3">
                  <c:v> - Прикладная математика</c:v>
                </c:pt>
                <c:pt idx="4">
                  <c:v> - Компьютерная безопасность</c:v>
                </c:pt>
                <c:pt idx="5">
                  <c:v>Магистратура</c:v>
                </c:pt>
              </c:strCache>
            </c:strRef>
          </c:cat>
          <c:val>
            <c:numRef>
              <c:f>'[Итоги 2022-2023 уч.г._расчеты.xlsx]диаграммы'!$E$62:$E$67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C2-4E8B-916E-E45FDA7FBC52}"/>
            </c:ext>
          </c:extLst>
        </c:ser>
        <c:ser>
          <c:idx val="3"/>
          <c:order val="3"/>
          <c:tx>
            <c:strRef>
              <c:f>'[Итоги 2022-2023 уч.г._расчеты.xlsx]диаграммы'!$F$58:$F$61</c:f>
              <c:strCache>
                <c:ptCount val="4"/>
                <c:pt idx="0">
                  <c:v>2022 год набора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уч.г._расчеты.xlsx]диаграммы'!$B$62:$B$67</c:f>
              <c:strCache>
                <c:ptCount val="6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Информационная безопасность</c:v>
                </c:pt>
                <c:pt idx="3">
                  <c:v> - Прикладная математика</c:v>
                </c:pt>
                <c:pt idx="4">
                  <c:v> - Компьютерная безопасность</c:v>
                </c:pt>
                <c:pt idx="5">
                  <c:v>Магистратура</c:v>
                </c:pt>
              </c:strCache>
            </c:strRef>
          </c:cat>
          <c:val>
            <c:numRef>
              <c:f>'[Итоги 2022-2023 уч.г._расчеты.xlsx]диаграммы'!$F$62:$F$67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17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C2-4E8B-916E-E45FDA7FBC52}"/>
            </c:ext>
          </c:extLst>
        </c:ser>
        <c:ser>
          <c:idx val="4"/>
          <c:order val="4"/>
          <c:tx>
            <c:strRef>
              <c:f>'[Итоги 2022-2023 уч.г._расчеты.xlsx]диаграммы'!$G$58:$G$61</c:f>
              <c:strCache>
                <c:ptCount val="4"/>
                <c:pt idx="0">
                  <c:v>2023 год набора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уч.г._расчеты.xlsx]диаграммы'!$B$62:$B$67</c:f>
              <c:strCache>
                <c:ptCount val="6"/>
                <c:pt idx="0">
                  <c:v> - Инфокоммуникационные технологии и системы связи</c:v>
                </c:pt>
                <c:pt idx="1">
                  <c:v> - Информатика и вычислительная техника</c:v>
                </c:pt>
                <c:pt idx="2">
                  <c:v> - Информационная безопасность</c:v>
                </c:pt>
                <c:pt idx="3">
                  <c:v> - Прикладная математика</c:v>
                </c:pt>
                <c:pt idx="4">
                  <c:v> - Компьютерная безопасность</c:v>
                </c:pt>
                <c:pt idx="5">
                  <c:v>Магистратура</c:v>
                </c:pt>
              </c:strCache>
            </c:strRef>
          </c:cat>
          <c:val>
            <c:numRef>
              <c:f>'[Итоги 2022-2023 уч.г._расчеты.xlsx]диаграммы'!$G$62:$G$67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22</c:v>
                </c:pt>
                <c:pt idx="3">
                  <c:v>4</c:v>
                </c:pt>
                <c:pt idx="4">
                  <c:v>2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C2-4E8B-916E-E45FDA7FB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587648"/>
        <c:axId val="86723968"/>
      </c:barChart>
      <c:catAx>
        <c:axId val="9058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86723968"/>
        <c:crosses val="autoZero"/>
        <c:auto val="1"/>
        <c:lblAlgn val="ctr"/>
        <c:lblOffset val="100"/>
        <c:noMultiLvlLbl val="0"/>
      </c:catAx>
      <c:valAx>
        <c:axId val="8672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905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ИТОГИ 1 и 2 полугодия 2022/2023 уч.г.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150900000000001"/>
          <c:y val="0.13283900000000001"/>
          <c:w val="0.492423"/>
          <c:h val="0.6750399999999999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диаграммы!$C$108</c:f>
              <c:strCache>
                <c:ptCount val="1"/>
                <c:pt idx="0">
                  <c:v>по итогам 1-2 модуля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C3-4729-B1D0-9DC144CA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диаграммы!$B$109:$B$113</c:f>
              <c:strCache>
                <c:ptCount val="5"/>
                <c:pt idx="0">
                  <c:v>ВСЕГО студентов (на начало сессии 2 и 4 модуля)</c:v>
                </c:pt>
                <c:pt idx="1">
                  <c:v>не имели задолженностей</c:v>
                </c:pt>
                <c:pt idx="2">
                  <c:v>имели 1-2 задолженности</c:v>
                </c:pt>
                <c:pt idx="3">
                  <c:v>допущены к пересдачам с 3 и более задолженностями</c:v>
                </c:pt>
                <c:pt idx="4">
                  <c:v>отчислены по итогам сессии (1-2 и 3-4 модулей)</c:v>
                </c:pt>
              </c:strCache>
            </c:strRef>
          </c:cat>
          <c:val>
            <c:numRef>
              <c:f>диаграммы!$C$109:$C$113</c:f>
              <c:numCache>
                <c:formatCode>General</c:formatCode>
                <c:ptCount val="5"/>
                <c:pt idx="0">
                  <c:v>2317</c:v>
                </c:pt>
                <c:pt idx="1">
                  <c:v>1605</c:v>
                </c:pt>
                <c:pt idx="2">
                  <c:v>490</c:v>
                </c:pt>
                <c:pt idx="3">
                  <c:v>40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C3-4729-B1D0-9DC144CA6C5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диаграммы!$D$108</c:f>
              <c:strCache>
                <c:ptCount val="1"/>
                <c:pt idx="0">
                  <c:v>по итогам 3-4 модуля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C3-4729-B1D0-9DC144CA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диаграммы!$B$109:$B$113</c:f>
              <c:strCache>
                <c:ptCount val="5"/>
                <c:pt idx="0">
                  <c:v>ВСЕГО студентов (на начало сессии 2 и 4 модуля)</c:v>
                </c:pt>
                <c:pt idx="1">
                  <c:v>не имели задолженностей</c:v>
                </c:pt>
                <c:pt idx="2">
                  <c:v>имели 1-2 задолженности</c:v>
                </c:pt>
                <c:pt idx="3">
                  <c:v>допущены к пересдачам с 3 и более задолженностями</c:v>
                </c:pt>
                <c:pt idx="4">
                  <c:v>отчислены по итогам сессии (1-2 и 3-4 модулей)</c:v>
                </c:pt>
              </c:strCache>
            </c:strRef>
          </c:cat>
          <c:val>
            <c:numRef>
              <c:f>диаграммы!$D$109:$D$113</c:f>
              <c:numCache>
                <c:formatCode>General</c:formatCode>
                <c:ptCount val="5"/>
                <c:pt idx="0">
                  <c:v>2133</c:v>
                </c:pt>
                <c:pt idx="1">
                  <c:v>1345</c:v>
                </c:pt>
                <c:pt idx="2">
                  <c:v>570</c:v>
                </c:pt>
                <c:pt idx="3">
                  <c:v>63</c:v>
                </c:pt>
                <c:pt idx="4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C3-4729-B1D0-9DC144CA6C5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264448"/>
        <c:axId val="86728000"/>
      </c:barChart>
      <c:catAx>
        <c:axId val="52264448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6728000"/>
        <c:crosses val="autoZero"/>
        <c:auto val="1"/>
        <c:lblAlgn val="ctr"/>
        <c:lblOffset val="100"/>
        <c:noMultiLvlLbl val="1"/>
      </c:catAx>
      <c:valAx>
        <c:axId val="8672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264448"/>
        <c:crosses val="max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HSE San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3F-46CF-82FE-825839F9E1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3F-46CF-82FE-825839F9E1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3F-46CF-82FE-825839F9E1A8}"/>
              </c:ext>
            </c:extLst>
          </c:dPt>
          <c:cat>
            <c:strRef>
              <c:f>'[Итоги 2022-2023 уч.г._расчеты.xlsx]диаграммы'!$B$84:$B$86</c:f>
              <c:strCache>
                <c:ptCount val="3"/>
                <c:pt idx="0">
                  <c:v>успешно переведены на следующий курс</c:v>
                </c:pt>
                <c:pt idx="1">
                  <c:v>отклонились от типовой траектории</c:v>
                </c:pt>
                <c:pt idx="2">
                  <c:v>успешно выпущены</c:v>
                </c:pt>
              </c:strCache>
            </c:strRef>
          </c:cat>
          <c:val>
            <c:numRef>
              <c:f>'[Итоги 2022-2023 уч.г._расчеты.xlsx]диаграммы'!$C$84:$C$86</c:f>
              <c:numCache>
                <c:formatCode>General</c:formatCode>
                <c:ptCount val="3"/>
                <c:pt idx="0">
                  <c:v>1345</c:v>
                </c:pt>
                <c:pt idx="1">
                  <c:v>285</c:v>
                </c:pt>
                <c:pt idx="2">
                  <c:v>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3F-46CF-82FE-825839F9E1A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A3F-46CF-82FE-825839F9E1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A3F-46CF-82FE-825839F9E1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A3F-46CF-82FE-825839F9E1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A3F-46CF-82FE-825839F9E1A8}"/>
              </c:ext>
            </c:extLst>
          </c:dPt>
          <c:cat>
            <c:strRef>
              <c:f>'[Итоги 2022-2023 уч.г._расчеты.xlsx]диаграммы'!$B$84:$B$86</c:f>
              <c:strCache>
                <c:ptCount val="3"/>
                <c:pt idx="0">
                  <c:v>успешно переведены на следующий курс</c:v>
                </c:pt>
                <c:pt idx="1">
                  <c:v>отклонились от типовой траектории</c:v>
                </c:pt>
                <c:pt idx="2">
                  <c:v>успешно выпущены</c:v>
                </c:pt>
              </c:strCache>
            </c:strRef>
          </c:cat>
          <c:val>
            <c:numRef>
              <c:f>'[Итоги 2022-2023 уч.г._расчеты.xlsx]диаграммы'!$D$83:$D$86</c:f>
              <c:numCache>
                <c:formatCode>0%</c:formatCode>
                <c:ptCount val="4"/>
                <c:pt idx="1">
                  <c:v>0.63533301842229573</c:v>
                </c:pt>
                <c:pt idx="2">
                  <c:v>0.134624468587624</c:v>
                </c:pt>
                <c:pt idx="3">
                  <c:v>0.36208178438661709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A3F-46CF-82FE-825839F9E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b="1"/>
              <a:t>Структура отчислений в разрезе курсов (чел.)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'[Итоги 2022-2023 уч.г._расчеты.xlsx]диаграммы'!$B$155</c:f>
              <c:strCache>
                <c:ptCount val="1"/>
                <c:pt idx="0">
                  <c:v>1 курс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уч.г._расчеты.xlsx]диаграммы'!$C$154:$H$154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'[Итоги 2022-2023 уч.г._расчеты.xlsx]диаграммы'!$C$155:$H$155</c:f>
              <c:numCache>
                <c:formatCode>General</c:formatCode>
                <c:ptCount val="6"/>
                <c:pt idx="0">
                  <c:v>3</c:v>
                </c:pt>
                <c:pt idx="1">
                  <c:v>35</c:v>
                </c:pt>
                <c:pt idx="2">
                  <c:v>28</c:v>
                </c:pt>
                <c:pt idx="3">
                  <c:v>27</c:v>
                </c:pt>
                <c:pt idx="4">
                  <c:v>18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1E-4EFB-8B0B-6355D78A9D6C}"/>
            </c:ext>
          </c:extLst>
        </c:ser>
        <c:ser>
          <c:idx val="1"/>
          <c:order val="1"/>
          <c:tx>
            <c:strRef>
              <c:f>'[Итоги 2022-2023 уч.г._расчеты.xlsx]диаграммы'!$B$156</c:f>
              <c:strCache>
                <c:ptCount val="1"/>
                <c:pt idx="0">
                  <c:v>2 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уч.г._расчеты.xlsx]диаграммы'!$C$154:$H$154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'[Итоги 2022-2023 уч.г._расчеты.xlsx]диаграммы'!$C$156:$H$156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18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1E-4EFB-8B0B-6355D78A9D6C}"/>
            </c:ext>
          </c:extLst>
        </c:ser>
        <c:ser>
          <c:idx val="2"/>
          <c:order val="2"/>
          <c:tx>
            <c:strRef>
              <c:f>'[Итоги 2022-2023 уч.г._расчеты.xlsx]диаграммы'!$B$157</c:f>
              <c:strCache>
                <c:ptCount val="1"/>
                <c:pt idx="0">
                  <c:v>3 курс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уч.г._расчеты.xlsx]диаграммы'!$C$154:$H$154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'[Итоги 2022-2023 уч.г._расчеты.xlsx]диаграммы'!$C$157:$H$157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1E-4EFB-8B0B-6355D78A9D6C}"/>
            </c:ext>
          </c:extLst>
        </c:ser>
        <c:ser>
          <c:idx val="3"/>
          <c:order val="3"/>
          <c:tx>
            <c:strRef>
              <c:f>'[Итоги 2022-2023 уч.г._расчеты.xlsx]диаграммы'!$B$158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уч.г._расчеты.xlsx]диаграммы'!$C$154:$H$154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'[Итоги 2022-2023 уч.г._расчеты.xlsx]диаграммы'!$C$158:$H$158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1E-4EFB-8B0B-6355D78A9D6C}"/>
            </c:ext>
          </c:extLst>
        </c:ser>
        <c:ser>
          <c:idx val="4"/>
          <c:order val="4"/>
          <c:tx>
            <c:strRef>
              <c:f>'[Итоги 2022-2023 уч.г._расчеты.xlsx]диаграммы'!$B$159</c:f>
              <c:strCache>
                <c:ptCount val="1"/>
                <c:pt idx="0">
                  <c:v>5 курс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'[Итоги 2022-2023 уч.г._расчеты.xlsx]диаграммы'!$C$154:$H$154</c:f>
              <c:strCache>
                <c:ptCount val="6"/>
                <c:pt idx="0">
                  <c:v> Инфокоммуникационные технологии и системы связи</c:v>
                </c:pt>
                <c:pt idx="1">
                  <c:v>Информационная безопасность</c:v>
                </c:pt>
                <c:pt idx="2">
                  <c:v>Информатика и вычислительная техника</c:v>
                </c:pt>
                <c:pt idx="3">
                  <c:v>Прикладная математика</c:v>
                </c:pt>
                <c:pt idx="4">
                  <c:v> Компьютерная безопасность</c:v>
                </c:pt>
                <c:pt idx="5">
                  <c:v>ОП магистратуры</c:v>
                </c:pt>
              </c:strCache>
            </c:strRef>
          </c:cat>
          <c:val>
            <c:numRef>
              <c:f>'[Итоги 2022-2023 уч.г._расчеты.xlsx]диаграммы'!$C$159:$H$159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1E-4EFB-8B0B-6355D78A9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388352"/>
        <c:axId val="52442752"/>
      </c:barChart>
      <c:catAx>
        <c:axId val="9238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2442752"/>
        <c:crosses val="autoZero"/>
        <c:auto val="1"/>
        <c:lblAlgn val="ctr"/>
        <c:lblOffset val="100"/>
        <c:noMultiLvlLbl val="0"/>
      </c:catAx>
      <c:valAx>
        <c:axId val="5244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923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50" charset="-52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91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484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81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366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739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5663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15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135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204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333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24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7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125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62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11.03.2024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15.xml"/><Relationship Id="rId3" Type="http://schemas.openxmlformats.org/officeDocument/2006/relationships/image" Target="../media/image6.png"/><Relationship Id="rId7" Type="http://schemas.openxmlformats.org/officeDocument/2006/relationships/chart" Target="../charts/chart11.xml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11" Type="http://schemas.openxmlformats.org/officeDocument/2006/relationships/chart" Target="../charts/chart13.xml"/><Relationship Id="rId5" Type="http://schemas.openxmlformats.org/officeDocument/2006/relationships/chart" Target="../charts/chart9.xml"/><Relationship Id="rId10" Type="http://schemas.openxmlformats.org/officeDocument/2006/relationships/chart" Target="../charts/chart12.xml"/><Relationship Id="rId4" Type="http://schemas.openxmlformats.org/officeDocument/2006/relationships/chart" Target="../charts/chart8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C559A3-9DA8-BC47-8E6F-3FBAB024D04A}"/>
              </a:ext>
            </a:extLst>
          </p:cNvPr>
          <p:cNvSpPr txBox="1"/>
          <p:nvPr/>
        </p:nvSpPr>
        <p:spPr>
          <a:xfrm>
            <a:off x="2083947" y="1113034"/>
            <a:ext cx="354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HSE Sans" panose="02000000000000000000" pitchFamily="2" charset="0"/>
              </a:rPr>
              <a:t>Московский институт электроники и математики им. А.Н.Тихонова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5B76545-6C8B-F946-9634-A413147AEE89}"/>
              </a:ext>
            </a:extLst>
          </p:cNvPr>
          <p:cNvSpPr txBox="1"/>
          <p:nvPr/>
        </p:nvSpPr>
        <p:spPr>
          <a:xfrm>
            <a:off x="6148781" y="1113034"/>
            <a:ext cx="247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E0795D0-177E-C14A-8687-B5C8733160E7}"/>
              </a:ext>
            </a:extLst>
          </p:cNvPr>
          <p:cNvSpPr txBox="1"/>
          <p:nvPr/>
        </p:nvSpPr>
        <p:spPr>
          <a:xfrm>
            <a:off x="914626" y="2451106"/>
            <a:ext cx="10132991" cy="141577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3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43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2022/2023 </a:t>
            </a:r>
            <a:r>
              <a:rPr lang="ru-RU" sz="43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6457941-DFD6-9241-8BB6-CA0A3EDA88BB}"/>
              </a:ext>
            </a:extLst>
          </p:cNvPr>
          <p:cNvCxnSpPr>
            <a:cxnSpLocks/>
          </p:cNvCxnSpPr>
          <p:nvPr/>
        </p:nvCxnSpPr>
        <p:spPr>
          <a:xfrm>
            <a:off x="6090212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8642581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1179047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8797386" y="1113034"/>
            <a:ext cx="207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SE Sans" panose="02000000000000000000" pitchFamily="2" charset="0"/>
              </a:rPr>
              <a:t>Москва, 06.02.2024</a:t>
            </a:r>
            <a:endParaRPr lang="ru-RU" sz="1200" dirty="0">
              <a:latin typeface="HSE Sa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59" y="5596280"/>
            <a:ext cx="1152686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431755" y="557438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Студенты, обучающиеся на коммерческих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местах</a:t>
            </a:r>
            <a:endParaRPr lang="ru-RU" sz="2400" i="1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6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21" name="Chart 9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96551"/>
              </p:ext>
            </p:extLst>
          </p:nvPr>
        </p:nvGraphicFramePr>
        <p:xfrm>
          <a:off x="517199" y="2089495"/>
          <a:ext cx="4800236" cy="444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446996"/>
              </p:ext>
            </p:extLst>
          </p:nvPr>
        </p:nvGraphicFramePr>
        <p:xfrm>
          <a:off x="5388732" y="2089494"/>
          <a:ext cx="6339442" cy="444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49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Динамика контингента иностранных студентов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6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22768"/>
              </p:ext>
            </p:extLst>
          </p:nvPr>
        </p:nvGraphicFramePr>
        <p:xfrm>
          <a:off x="517199" y="1757931"/>
          <a:ext cx="11126669" cy="474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45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8523" y="135111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Динамика контингента иностранных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студентов, чел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6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37163"/>
              </p:ext>
            </p:extLst>
          </p:nvPr>
        </p:nvGraphicFramePr>
        <p:xfrm>
          <a:off x="517199" y="2057400"/>
          <a:ext cx="11126669" cy="452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5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393261" y="1325345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err="1" smtClean="0">
                <a:solidFill>
                  <a:srgbClr val="102D69"/>
                </a:solidFill>
                <a:latin typeface="HSE Sans" panose="02000000000000000000" pitchFamily="2" charset="0"/>
              </a:rPr>
              <a:t>Майноры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- топ-5 среди всех студентов </a:t>
            </a:r>
            <a:r>
              <a:rPr lang="ru-RU" sz="2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(студенты КБ участвуют с 2021/2022) </a:t>
            </a:r>
            <a:endParaRPr lang="ru-RU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Особенности организации обучения по отдельным элементам учебных планов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27488"/>
              </p:ext>
            </p:extLst>
          </p:nvPr>
        </p:nvGraphicFramePr>
        <p:xfrm>
          <a:off x="6217920" y="4417336"/>
          <a:ext cx="5813661" cy="244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3402">
                  <a:extLst>
                    <a:ext uri="{9D8B030D-6E8A-4147-A177-3AD203B41FA5}">
                      <a16:colId xmlns="" xmlns:a16="http://schemas.microsoft.com/office/drawing/2014/main" val="2175442652"/>
                    </a:ext>
                  </a:extLst>
                </a:gridCol>
                <a:gridCol w="1282148">
                  <a:extLst>
                    <a:ext uri="{9D8B030D-6E8A-4147-A177-3AD203B41FA5}">
                      <a16:colId xmlns="" xmlns:a16="http://schemas.microsoft.com/office/drawing/2014/main" val="962139943"/>
                    </a:ext>
                  </a:extLst>
                </a:gridCol>
                <a:gridCol w="1168111">
                  <a:extLst>
                    <a:ext uri="{9D8B030D-6E8A-4147-A177-3AD203B41FA5}">
                      <a16:colId xmlns="" xmlns:a16="http://schemas.microsoft.com/office/drawing/2014/main" val="355513611"/>
                    </a:ext>
                  </a:extLst>
                </a:gridCol>
              </a:tblGrid>
              <a:tr h="208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HSE Sans" panose="02000000000000000000" pitchFamily="50" charset="-52"/>
                        </a:rPr>
                        <a:t>Майнор</a:t>
                      </a:r>
                      <a:r>
                        <a:rPr lang="ru-RU" sz="1400" b="1" u="none" strike="noStrike" baseline="0" dirty="0" smtClean="0"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6847165"/>
                  </a:ext>
                </a:extLst>
              </a:tr>
              <a:tr h="55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Название</a:t>
                      </a:r>
                      <a:r>
                        <a:rPr lang="ru-RU" sz="1400" b="1" u="none" strike="noStrike" baseline="0" dirty="0" smtClean="0"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HSE Sans" panose="02000000000000000000" pitchFamily="50" charset="-52"/>
                        </a:rPr>
                        <a:t>м</a:t>
                      </a:r>
                      <a:r>
                        <a:rPr lang="ru-RU" sz="1400" b="1" u="none" strike="noStrike" dirty="0" err="1" smtClean="0">
                          <a:effectLst/>
                          <a:latin typeface="HSE Sans" panose="02000000000000000000" pitchFamily="50" charset="-52"/>
                        </a:rPr>
                        <a:t>айнора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348552242"/>
                  </a:ext>
                </a:extLst>
              </a:tr>
              <a:tr h="233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 Интеллектуальный анализ данных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10,8%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016831228"/>
                  </a:ext>
                </a:extLst>
              </a:tr>
              <a:tr h="208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 Прикладная и сетевая аналитика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9,1%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64508525"/>
                  </a:ext>
                </a:extLst>
              </a:tr>
              <a:tr h="208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 Бизнес-информатика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8,9%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026072275"/>
                  </a:ext>
                </a:extLst>
              </a:tr>
              <a:tr h="208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 </a:t>
                      </a:r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Нейросетевые</a:t>
                      </a:r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 технологии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7,8%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591426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2020 Психология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5,9%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931344887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Общий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итог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158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42,5%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565622599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6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00144"/>
              </p:ext>
            </p:extLst>
          </p:nvPr>
        </p:nvGraphicFramePr>
        <p:xfrm>
          <a:off x="169293" y="4416745"/>
          <a:ext cx="5988825" cy="2222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7637">
                  <a:extLst>
                    <a:ext uri="{9D8B030D-6E8A-4147-A177-3AD203B41FA5}">
                      <a16:colId xmlns="" xmlns:a16="http://schemas.microsoft.com/office/drawing/2014/main" val="2593645375"/>
                    </a:ext>
                  </a:extLst>
                </a:gridCol>
                <a:gridCol w="1123122">
                  <a:extLst>
                    <a:ext uri="{9D8B030D-6E8A-4147-A177-3AD203B41FA5}">
                      <a16:colId xmlns="" xmlns:a16="http://schemas.microsoft.com/office/drawing/2014/main" val="1538499500"/>
                    </a:ext>
                  </a:extLst>
                </a:gridCol>
                <a:gridCol w="1268066">
                  <a:extLst>
                    <a:ext uri="{9D8B030D-6E8A-4147-A177-3AD203B41FA5}">
                      <a16:colId xmlns="" xmlns:a16="http://schemas.microsoft.com/office/drawing/2014/main" val="2409679900"/>
                    </a:ext>
                  </a:extLst>
                </a:gridCol>
              </a:tblGrid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</a:t>
                      </a:r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2021*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59510990"/>
                  </a:ext>
                </a:extLst>
              </a:tr>
              <a:tr h="587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Название </a:t>
                      </a:r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Количество </a:t>
                      </a:r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студентов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</a:t>
                      </a:r>
                      <a:r>
                        <a:rPr lang="ru-RU" sz="14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студентов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129384184"/>
                  </a:ext>
                </a:extLst>
              </a:tr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2021 Интеллектуальный анализ данных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11,8%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63215070"/>
                  </a:ext>
                </a:extLst>
              </a:tr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2021 Бизнес-информатика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10,6%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831965423"/>
                  </a:ext>
                </a:extLst>
              </a:tr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2021 Нейросетевые технологии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9,6%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676964466"/>
                  </a:ext>
                </a:extLst>
              </a:tr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2021 Стартап как диплом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5,2%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67511165"/>
                  </a:ext>
                </a:extLst>
              </a:tr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2021 Менеджмент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5,2%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853095236"/>
                  </a:ext>
                </a:extLst>
              </a:tr>
              <a:tr h="226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42,5%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0771474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0530"/>
              </p:ext>
            </p:extLst>
          </p:nvPr>
        </p:nvGraphicFramePr>
        <p:xfrm>
          <a:off x="6217919" y="1822600"/>
          <a:ext cx="5813662" cy="2692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7614">
                  <a:extLst>
                    <a:ext uri="{9D8B030D-6E8A-4147-A177-3AD203B41FA5}">
                      <a16:colId xmlns="" xmlns:a16="http://schemas.microsoft.com/office/drawing/2014/main" val="586050110"/>
                    </a:ext>
                  </a:extLst>
                </a:gridCol>
                <a:gridCol w="1276152">
                  <a:extLst>
                    <a:ext uri="{9D8B030D-6E8A-4147-A177-3AD203B41FA5}">
                      <a16:colId xmlns="" xmlns:a16="http://schemas.microsoft.com/office/drawing/2014/main" val="3649372676"/>
                    </a:ext>
                  </a:extLst>
                </a:gridCol>
                <a:gridCol w="1179896">
                  <a:extLst>
                    <a:ext uri="{9D8B030D-6E8A-4147-A177-3AD203B41FA5}">
                      <a16:colId xmlns="" xmlns:a16="http://schemas.microsoft.com/office/drawing/2014/main" val="1150910601"/>
                    </a:ext>
                  </a:extLst>
                </a:gridCol>
              </a:tblGrid>
              <a:tr h="175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</a:t>
                      </a:r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 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964833564"/>
                  </a:ext>
                </a:extLst>
              </a:tr>
              <a:tr h="524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Название </a:t>
                      </a:r>
                      <a:r>
                        <a:rPr lang="ru-RU" sz="1400" b="1" u="none" strike="noStrike" dirty="0" err="1">
                          <a:effectLst/>
                          <a:latin typeface="HSE Sans" panose="02000000000000000000" pitchFamily="50" charset="-52"/>
                        </a:rPr>
                        <a:t>майнора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239813949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2022 Интеллектуальный анализ данных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13,39%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502066213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2022 Нейросетевые технологии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11,55%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63547734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2022 Бизнес-информатика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9,93%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3385432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2022 Интернет вещей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4,62%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52461731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2022 Менеджмент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4,62%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89820572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2022 Психология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4,62%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612370291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48,73%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2786275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53484"/>
              </p:ext>
            </p:extLst>
          </p:nvPr>
        </p:nvGraphicFramePr>
        <p:xfrm>
          <a:off x="202763" y="1822601"/>
          <a:ext cx="5955355" cy="2603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3985">
                  <a:extLst>
                    <a:ext uri="{9D8B030D-6E8A-4147-A177-3AD203B41FA5}">
                      <a16:colId xmlns="" xmlns:a16="http://schemas.microsoft.com/office/drawing/2014/main" val="2517785352"/>
                    </a:ext>
                  </a:extLst>
                </a:gridCol>
                <a:gridCol w="1103243">
                  <a:extLst>
                    <a:ext uri="{9D8B030D-6E8A-4147-A177-3AD203B41FA5}">
                      <a16:colId xmlns="" xmlns:a16="http://schemas.microsoft.com/office/drawing/2014/main" val="1215010405"/>
                    </a:ext>
                  </a:extLst>
                </a:gridCol>
                <a:gridCol w="1258127">
                  <a:extLst>
                    <a:ext uri="{9D8B030D-6E8A-4147-A177-3AD203B41FA5}">
                      <a16:colId xmlns="" xmlns:a16="http://schemas.microsoft.com/office/drawing/2014/main" val="206953302"/>
                    </a:ext>
                  </a:extLst>
                </a:gridCol>
              </a:tblGrid>
              <a:tr h="2641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Майнор 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133156246"/>
                  </a:ext>
                </a:extLst>
              </a:tr>
              <a:tr h="5848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Название майнора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Количество студентов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% от общего числа студентов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018277368"/>
                  </a:ext>
                </a:extLst>
              </a:tr>
              <a:tr h="225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2023 Бизнес-информатика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13,29%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97926264"/>
                  </a:ext>
                </a:extLst>
              </a:tr>
              <a:tr h="3697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2023 Интеллектуальный анализ данных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12,39%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191225612"/>
                  </a:ext>
                </a:extLst>
              </a:tr>
              <a:tr h="3697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2023 Прикладной статистический анализ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7,55%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52191375"/>
                  </a:ext>
                </a:extLst>
              </a:tr>
              <a:tr h="225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2023 Биоинформатика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5,74%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42219482"/>
                  </a:ext>
                </a:extLst>
              </a:tr>
              <a:tr h="225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2023 Прикладная экономика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5,14%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77654880"/>
                  </a:ext>
                </a:extLst>
              </a:tr>
              <a:tr h="225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Общий итог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44,11%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04949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501014" y="1351115"/>
            <a:ext cx="11153893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Статистика приема-выпуска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студентов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,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набор 2018 (для КБ набор 2017)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Качественные характеристики учебного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процесса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  <a:sym typeface="Arial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5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07118"/>
              </p:ext>
            </p:extLst>
          </p:nvPr>
        </p:nvGraphicFramePr>
        <p:xfrm>
          <a:off x="501012" y="2059001"/>
          <a:ext cx="11142857" cy="4152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8543">
                  <a:extLst>
                    <a:ext uri="{9D8B030D-6E8A-4147-A177-3AD203B41FA5}">
                      <a16:colId xmlns="" xmlns:a16="http://schemas.microsoft.com/office/drawing/2014/main" val="1001547562"/>
                    </a:ext>
                  </a:extLst>
                </a:gridCol>
                <a:gridCol w="1229110">
                  <a:extLst>
                    <a:ext uri="{9D8B030D-6E8A-4147-A177-3AD203B41FA5}">
                      <a16:colId xmlns="" xmlns:a16="http://schemas.microsoft.com/office/drawing/2014/main" val="2549333685"/>
                    </a:ext>
                  </a:extLst>
                </a:gridCol>
                <a:gridCol w="1293801">
                  <a:extLst>
                    <a:ext uri="{9D8B030D-6E8A-4147-A177-3AD203B41FA5}">
                      <a16:colId xmlns="" xmlns:a16="http://schemas.microsoft.com/office/drawing/2014/main" val="1679127697"/>
                    </a:ext>
                  </a:extLst>
                </a:gridCol>
                <a:gridCol w="1293801">
                  <a:extLst>
                    <a:ext uri="{9D8B030D-6E8A-4147-A177-3AD203B41FA5}">
                      <a16:colId xmlns="" xmlns:a16="http://schemas.microsoft.com/office/drawing/2014/main" val="830939789"/>
                    </a:ext>
                  </a:extLst>
                </a:gridCol>
                <a:gridCol w="1293801">
                  <a:extLst>
                    <a:ext uri="{9D8B030D-6E8A-4147-A177-3AD203B41FA5}">
                      <a16:colId xmlns="" xmlns:a16="http://schemas.microsoft.com/office/drawing/2014/main" val="408921627"/>
                    </a:ext>
                  </a:extLst>
                </a:gridCol>
                <a:gridCol w="1293801">
                  <a:extLst>
                    <a:ext uri="{9D8B030D-6E8A-4147-A177-3AD203B41FA5}">
                      <a16:colId xmlns="" xmlns:a16="http://schemas.microsoft.com/office/drawing/2014/main" val="1555625333"/>
                    </a:ext>
                  </a:extLst>
                </a:gridCol>
              </a:tblGrid>
              <a:tr h="8305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ИТСС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ИВТ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ПМ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КБ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27363868"/>
                  </a:ext>
                </a:extLst>
              </a:tr>
              <a:tr h="830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принято на программу (бюджет/коммерция)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94 (51/43)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177 (98/79)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128 (79/59)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45 (17/28)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114 (36/78)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79813449"/>
                  </a:ext>
                </a:extLst>
              </a:tr>
              <a:tr h="415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выпущено (бюджет/коммерция)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67 (44/23)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136 (95/41)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77 (57/20)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38 (27/11)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42 (26/16)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62874038"/>
                  </a:ext>
                </a:extLst>
              </a:tr>
              <a:tr h="415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% "выживания"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77%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60%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84%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93117328"/>
                  </a:ext>
                </a:extLst>
              </a:tr>
              <a:tr h="415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средний балл защиты ВКР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7,48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7,43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7,53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7,25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1045349"/>
                  </a:ext>
                </a:extLst>
              </a:tr>
              <a:tr h="124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Поступило в магистратуру НИУ ВШЭ (из них по первоначальному направлению подготовки)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37 (9)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77 (36)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49 (27)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19 (12)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9762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205290" y="480312"/>
            <a:ext cx="3964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Сотрудники УО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  <a:sym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3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607" y="1104695"/>
            <a:ext cx="6564841" cy="54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СПАСИБО за внимание</a:t>
            </a:r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2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256906"/>
            <a:ext cx="11926638" cy="6436857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spcBef>
                <a:spcPts val="1200"/>
              </a:spcBef>
            </a:pPr>
            <a:r>
              <a:rPr lang="ru-RU" dirty="0">
                <a:latin typeface="HSE Sans" panose="02000000000000000000" pitchFamily="2" charset="0"/>
              </a:rPr>
              <a:t>Небольшие куски текста </a:t>
            </a:r>
            <a:r>
              <a:rPr lang="en-GB" dirty="0">
                <a:latin typeface="HSE Sans" panose="02000000000000000000" pitchFamily="2" charset="0"/>
              </a:rPr>
              <a:t>(13pt) </a:t>
            </a:r>
            <a:r>
              <a:rPr lang="ru-RU" dirty="0">
                <a:latin typeface="HSE Sans" panose="02000000000000000000" pitchFamily="2" charset="0"/>
              </a:rPr>
              <a:t>можно набирать в одну колонку, но не делайте колонку на всю ширину экрана. 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HSE Sans" panose="02000000000000000000" pitchFamily="2" charset="0"/>
              </a:rPr>
              <a:t>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</a:t>
            </a:r>
          </a:p>
          <a:p>
            <a:pPr>
              <a:spcBef>
                <a:spcPts val="1200"/>
              </a:spcBef>
            </a:pPr>
            <a:r>
              <a:rPr lang="ru-RU" i="1" dirty="0">
                <a:latin typeface="HSE Sans" panose="02000000000000000000" pitchFamily="2" charset="0"/>
              </a:rPr>
              <a:t>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</a:t>
            </a:r>
            <a:r>
              <a:rPr lang="ru-RU" i="1" dirty="0" smtClean="0">
                <a:latin typeface="HSE Sans" panose="02000000000000000000" pitchFamily="2" charset="0"/>
              </a:rPr>
              <a:t>его.</a:t>
            </a:r>
            <a:endParaRPr lang="ru-RU" i="1" dirty="0">
              <a:latin typeface="HSE Sans" panose="02000000000000000000" pitchFamily="2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1AB4B37-4624-D54D-82F3-87960AF8C485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2022/2023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984611" y="1768753"/>
            <a:ext cx="4628149" cy="35394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indent="-304800">
              <a:buClr>
                <a:srgbClr val="003F82"/>
              </a:buClr>
              <a:buSzPts val="1200"/>
              <a:buFont typeface="Arial"/>
              <a:buAutoNum type="arabicPeriod"/>
            </a:pPr>
            <a:r>
              <a:rPr lang="ru-RU" sz="1600" b="1" dirty="0">
                <a:latin typeface="HSE Sans" panose="02000000000000000000" pitchFamily="2" charset="0"/>
                <a:sym typeface="Arial"/>
              </a:rPr>
              <a:t>Количественные показатели контингента (численность, динамика).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Динамика численности </a:t>
            </a:r>
            <a:r>
              <a:rPr lang="ru-RU" sz="1600" dirty="0" smtClean="0">
                <a:latin typeface="HSE Sans" panose="02000000000000000000" pitchFamily="2" charset="0"/>
              </a:rPr>
              <a:t>контингента </a:t>
            </a:r>
            <a:r>
              <a:rPr lang="ru-RU" sz="1600" dirty="0">
                <a:latin typeface="HSE Sans" panose="02000000000000000000" pitchFamily="2" charset="0"/>
              </a:rPr>
              <a:t>студентов и магистрантов </a:t>
            </a:r>
            <a:endParaRPr lang="ru-RU" sz="1600" dirty="0" smtClean="0">
              <a:latin typeface="HSE Sans" panose="02000000000000000000" pitchFamily="2" charset="0"/>
            </a:endParaRPr>
          </a:p>
          <a:p>
            <a:pPr indent="-292100">
              <a:buClr>
                <a:srgbClr val="003F82"/>
              </a:buClr>
              <a:buSzPts val="1000"/>
              <a:buFontTx/>
              <a:buChar char="●"/>
            </a:pPr>
            <a:r>
              <a:rPr lang="ru-RU" sz="1600" dirty="0" smtClean="0">
                <a:latin typeface="HSE Sans" panose="02000000000000000000" pitchFamily="2" charset="0"/>
              </a:rPr>
              <a:t>Итоги </a:t>
            </a:r>
            <a:r>
              <a:rPr lang="ru-RU" sz="1600" dirty="0">
                <a:latin typeface="HSE Sans" panose="02000000000000000000" pitchFamily="2" charset="0"/>
              </a:rPr>
              <a:t>пересдач, % от контингента студентов, допущенных к пересдачам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Количество </a:t>
            </a:r>
            <a:r>
              <a:rPr lang="ru-RU" sz="1600" dirty="0" smtClean="0">
                <a:latin typeface="HSE Sans" panose="02000000000000000000" pitchFamily="2" charset="0"/>
              </a:rPr>
              <a:t>студентов, отчисленных </a:t>
            </a:r>
            <a:r>
              <a:rPr lang="ru-RU" sz="1600" dirty="0">
                <a:latin typeface="HSE Sans" panose="02000000000000000000" pitchFamily="2" charset="0"/>
              </a:rPr>
              <a:t>за </a:t>
            </a:r>
            <a:r>
              <a:rPr lang="ru-RU" sz="1600" dirty="0" smtClean="0">
                <a:latin typeface="HSE Sans" panose="02000000000000000000" pitchFamily="2" charset="0"/>
              </a:rPr>
              <a:t>учебный год в целом, по </a:t>
            </a:r>
            <a:r>
              <a:rPr lang="ru-RU" sz="1600" dirty="0">
                <a:latin typeface="HSE Sans" panose="02000000000000000000" pitchFamily="2" charset="0"/>
              </a:rPr>
              <a:t>ОП </a:t>
            </a:r>
            <a:endParaRPr lang="en-US" sz="1600" dirty="0" smtClean="0">
              <a:latin typeface="HSE Sans" panose="02000000000000000000" pitchFamily="2" charset="0"/>
            </a:endParaRP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 smtClean="0">
                <a:latin typeface="HSE Sans" panose="02000000000000000000" pitchFamily="2" charset="0"/>
              </a:rPr>
              <a:t>Количество отчисленных по видам отчислений</a:t>
            </a:r>
            <a:endParaRPr lang="en-US" sz="1600" dirty="0">
              <a:latin typeface="HSE Sans" panose="02000000000000000000" pitchFamily="2" charset="0"/>
            </a:endParaRP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 smtClean="0">
                <a:latin typeface="HSE Sans" panose="02000000000000000000" pitchFamily="2" charset="0"/>
              </a:rPr>
              <a:t>Студенты</a:t>
            </a:r>
            <a:r>
              <a:rPr lang="ru-RU" sz="1600" dirty="0">
                <a:latin typeface="HSE Sans" panose="02000000000000000000" pitchFamily="2" charset="0"/>
              </a:rPr>
              <a:t>, обучающиеся на коммерческих местах</a:t>
            </a:r>
          </a:p>
          <a:p>
            <a:pPr lvl="0" indent="-292100">
              <a:buClr>
                <a:srgbClr val="003F82"/>
              </a:buClr>
              <a:buSzPts val="1000"/>
              <a:buChar char="●"/>
            </a:pPr>
            <a:r>
              <a:rPr lang="ru-RU" sz="1600" dirty="0">
                <a:latin typeface="HSE Sans" panose="02000000000000000000" pitchFamily="2" charset="0"/>
              </a:rPr>
              <a:t>Динамика контингента иностранных </a:t>
            </a:r>
            <a:r>
              <a:rPr lang="ru-RU" sz="1600" dirty="0" smtClean="0">
                <a:latin typeface="HSE Sans" panose="02000000000000000000" pitchFamily="2" charset="0"/>
              </a:rPr>
              <a:t>студентов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045682" y="1768753"/>
            <a:ext cx="5109998" cy="47089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95300" lvl="0" indent="-342900">
              <a:buClr>
                <a:srgbClr val="003F82"/>
              </a:buClr>
              <a:buSzPts val="1200"/>
              <a:buFont typeface="+mj-lt"/>
              <a:buAutoNum type="arabicPeriod" startAt="2"/>
            </a:pPr>
            <a:r>
              <a:rPr lang="ru-RU" sz="1600" b="1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Особенности организации обучения по отдельным элементам учебных планов </a:t>
            </a:r>
          </a:p>
          <a:p>
            <a:pPr marL="457200" lvl="0" indent="-292100" algn="just">
              <a:buClr>
                <a:srgbClr val="003F82"/>
              </a:buClr>
              <a:buSzPts val="1000"/>
              <a:buFont typeface="Arial"/>
              <a:buChar char="●"/>
            </a:pPr>
            <a:r>
              <a:rPr lang="ru-RU" sz="1600" dirty="0" err="1" smtClean="0">
                <a:latin typeface="HSE Sans" panose="02000000000000000000" pitchFamily="50" charset="-52"/>
              </a:rPr>
              <a:t>М</a:t>
            </a:r>
            <a:r>
              <a:rPr lang="ru-RU" sz="1600" dirty="0" err="1" smtClean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айноры</a:t>
            </a:r>
            <a:endParaRPr lang="ru-RU" sz="1600" dirty="0" smtClean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  <a:p>
            <a:pPr marL="914400" lvl="1" indent="-292100" algn="just">
              <a:buClr>
                <a:srgbClr val="003F82"/>
              </a:buClr>
              <a:buSzPts val="1000"/>
              <a:buFont typeface="Arial" panose="020B0604020202020204" pitchFamily="34" charset="0"/>
              <a:buChar char="•"/>
            </a:pPr>
            <a:endParaRPr lang="ru-RU" sz="1200" dirty="0" smtClean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  <a:p>
            <a:pPr marL="495300" lvl="0" indent="-342900">
              <a:buClr>
                <a:srgbClr val="003F82"/>
              </a:buClr>
              <a:buSzPts val="1200"/>
              <a:buFont typeface="+mj-lt"/>
              <a:buAutoNum type="arabicPeriod" startAt="3"/>
            </a:pPr>
            <a:r>
              <a:rPr lang="ru-RU" sz="1600" b="1" dirty="0" smtClean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Качественные </a:t>
            </a:r>
            <a:r>
              <a:rPr lang="ru-RU" sz="1600" b="1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характеристики учебного процесса </a:t>
            </a:r>
            <a:endParaRPr lang="ru-RU" sz="1600" b="1" dirty="0" smtClean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  <a:p>
            <a:pPr marL="457200" indent="-292100">
              <a:buClr>
                <a:srgbClr val="003F82"/>
              </a:buClr>
              <a:buSzPts val="1000"/>
              <a:buFont typeface="Arial"/>
              <a:buChar char="●"/>
            </a:pPr>
            <a:r>
              <a:rPr lang="ru-RU" sz="1600" dirty="0">
                <a:latin typeface="HSE Sans" panose="02000000000000000000" pitchFamily="50" charset="-52"/>
              </a:rPr>
              <a:t>Статистика приема-выпуска студентов, набор </a:t>
            </a:r>
            <a:r>
              <a:rPr lang="ru-RU" sz="1600" dirty="0" smtClean="0">
                <a:latin typeface="HSE Sans" panose="02000000000000000000" pitchFamily="50" charset="-52"/>
              </a:rPr>
              <a:t>2019 </a:t>
            </a:r>
            <a:r>
              <a:rPr lang="ru-RU" sz="1600" dirty="0">
                <a:latin typeface="HSE Sans" panose="02000000000000000000" pitchFamily="50" charset="-52"/>
              </a:rPr>
              <a:t>(для КБ набор </a:t>
            </a:r>
            <a:r>
              <a:rPr lang="ru-RU" sz="1600" dirty="0" smtClean="0">
                <a:latin typeface="HSE Sans" panose="02000000000000000000" pitchFamily="50" charset="-52"/>
              </a:rPr>
              <a:t>2017)</a:t>
            </a:r>
            <a:endParaRPr lang="ru-RU" sz="1600" dirty="0">
              <a:latin typeface="HSE Sans" panose="02000000000000000000" pitchFamily="50" charset="-52"/>
            </a:endParaRPr>
          </a:p>
          <a:p>
            <a:pPr marL="152400" algn="just">
              <a:buClr>
                <a:srgbClr val="003F82"/>
              </a:buClr>
              <a:buSzPts val="1200"/>
            </a:pPr>
            <a:endParaRPr lang="ru-RU" sz="1600" b="1" dirty="0" smtClean="0">
              <a:latin typeface="HSE Sans" panose="02000000000000000000" pitchFamily="50" charset="-52"/>
            </a:endParaRPr>
          </a:p>
          <a:p>
            <a:pPr marL="495300" indent="-342900">
              <a:buClr>
                <a:srgbClr val="003F82"/>
              </a:buClr>
              <a:buSzPts val="1200"/>
              <a:buFont typeface="+mj-lt"/>
              <a:buAutoNum type="arabicPeriod" startAt="4"/>
            </a:pPr>
            <a:r>
              <a:rPr lang="ru-RU" sz="1600" b="1" dirty="0">
                <a:latin typeface="HSE Sans" panose="02000000000000000000" pitchFamily="50" charset="-52"/>
                <a:ea typeface="Arial"/>
                <a:cs typeface="Arial"/>
              </a:rPr>
              <a:t>Учебные </a:t>
            </a:r>
            <a:r>
              <a:rPr lang="ru-RU" sz="1600" b="1" dirty="0" smtClean="0">
                <a:latin typeface="HSE Sans" panose="02000000000000000000" pitchFamily="50" charset="-52"/>
                <a:ea typeface="Arial"/>
                <a:cs typeface="Arial"/>
              </a:rPr>
              <a:t>ассистенты</a:t>
            </a:r>
          </a:p>
          <a:p>
            <a:pPr marL="152400">
              <a:buClr>
                <a:srgbClr val="003F82"/>
              </a:buClr>
              <a:buSzPts val="1200"/>
            </a:pPr>
            <a:endParaRPr lang="ru-RU" sz="1600" b="1" dirty="0" smtClean="0">
              <a:latin typeface="HSE Sans" panose="02000000000000000000" pitchFamily="50" charset="-52"/>
              <a:ea typeface="Arial"/>
              <a:cs typeface="Arial"/>
            </a:endParaRPr>
          </a:p>
          <a:p>
            <a:pPr marL="495300" indent="-342900">
              <a:buClr>
                <a:srgbClr val="003F82"/>
              </a:buClr>
              <a:buSzPts val="1200"/>
              <a:buFont typeface="+mj-lt"/>
              <a:buAutoNum type="arabicPeriod" startAt="5"/>
            </a:pPr>
            <a:r>
              <a:rPr lang="ru-RU" sz="1600" b="1" dirty="0">
                <a:latin typeface="HSE Sans" panose="02000000000000000000" pitchFamily="50" charset="-52"/>
                <a:ea typeface="Arial"/>
                <a:cs typeface="Arial"/>
              </a:rPr>
              <a:t>Электронный офис МИЭМ</a:t>
            </a:r>
            <a:endParaRPr lang="ru-RU" sz="1600" b="1" dirty="0" smtClean="0">
              <a:latin typeface="HSE Sans" panose="02000000000000000000" pitchFamily="50" charset="-52"/>
              <a:ea typeface="Arial"/>
              <a:cs typeface="Arial"/>
            </a:endParaRPr>
          </a:p>
          <a:p>
            <a:pPr marL="495300" indent="-342900" algn="just">
              <a:buClr>
                <a:srgbClr val="003F82"/>
              </a:buClr>
              <a:buSzPts val="1200"/>
              <a:buFont typeface="+mj-lt"/>
              <a:buAutoNum type="arabicPeriod" startAt="4"/>
            </a:pPr>
            <a:endParaRPr lang="ru-RU" sz="1600" b="1" dirty="0" smtClean="0">
              <a:latin typeface="HSE Sans" panose="02000000000000000000" pitchFamily="50" charset="-52"/>
              <a:ea typeface="Arial"/>
              <a:cs typeface="Arial"/>
            </a:endParaRPr>
          </a:p>
          <a:p>
            <a:pPr marL="495300" indent="-342900">
              <a:buClr>
                <a:srgbClr val="003F82"/>
              </a:buClr>
              <a:buSzPts val="1200"/>
              <a:buFont typeface="+mj-lt"/>
              <a:buAutoNum type="arabicPeriod" startAt="6"/>
            </a:pPr>
            <a:r>
              <a:rPr lang="ru-RU" sz="1600" b="1" dirty="0" smtClean="0">
                <a:latin typeface="HSE Sans" panose="02000000000000000000" pitchFamily="50" charset="-52"/>
                <a:ea typeface="Arial"/>
                <a:cs typeface="Arial"/>
              </a:rPr>
              <a:t>Сотрудники УО</a:t>
            </a:r>
            <a:endParaRPr lang="ru-RU" sz="1600" b="1" dirty="0">
              <a:latin typeface="HSE Sans" panose="02000000000000000000" pitchFamily="50" charset="-52"/>
              <a:ea typeface="Arial"/>
              <a:cs typeface="Arial"/>
            </a:endParaRPr>
          </a:p>
          <a:p>
            <a:pPr marL="495300" lvl="0" indent="-342900" algn="just">
              <a:buClr>
                <a:srgbClr val="003F82"/>
              </a:buClr>
              <a:buSzPts val="1200"/>
              <a:buFont typeface="+mj-lt"/>
              <a:buAutoNum type="arabicPeriod" startAt="6"/>
            </a:pPr>
            <a:endParaRPr lang="ru-RU" sz="1600" dirty="0" smtClean="0">
              <a:latin typeface="HSE Sans" panose="02000000000000000000" pitchFamily="50" charset="-52"/>
            </a:endParaRPr>
          </a:p>
          <a:p>
            <a:pPr marL="152400" lvl="0" algn="just">
              <a:buClr>
                <a:srgbClr val="003F82"/>
              </a:buClr>
              <a:buSzPts val="1200"/>
            </a:pPr>
            <a:endParaRPr lang="ru-RU" sz="1600" dirty="0" smtClean="0">
              <a:latin typeface="HSE Sans" panose="02000000000000000000" pitchFamily="50" charset="-52"/>
            </a:endParaRPr>
          </a:p>
          <a:p>
            <a:pPr marL="152400" lvl="0" algn="just">
              <a:buClr>
                <a:srgbClr val="003F82"/>
              </a:buClr>
              <a:buSzPts val="1200"/>
            </a:pPr>
            <a:endParaRPr lang="ru-RU" sz="1600" b="1" dirty="0">
              <a:latin typeface="HSE Sans" panose="02000000000000000000" pitchFamily="50" charset="-52"/>
            </a:endParaRPr>
          </a:p>
          <a:p>
            <a:pPr marL="495300" lvl="0" indent="-342900" algn="just">
              <a:buClr>
                <a:srgbClr val="003F82"/>
              </a:buClr>
              <a:buSzPts val="1200"/>
              <a:buFont typeface="+mj-lt"/>
              <a:buAutoNum type="arabicPeriod" startAt="3"/>
            </a:pPr>
            <a:endParaRPr lang="ru-RU" sz="1600" b="1" dirty="0">
              <a:latin typeface="HSE Sans" panose="02000000000000000000" pitchFamily="50" charset="-52"/>
            </a:endParaRPr>
          </a:p>
          <a:p>
            <a:pPr marL="152400" lvl="0">
              <a:buClr>
                <a:srgbClr val="003F82"/>
              </a:buClr>
              <a:buSzPts val="1200"/>
            </a:pPr>
            <a:endParaRPr lang="ru-RU" sz="1600" dirty="0">
              <a:solidFill>
                <a:srgbClr val="003F8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7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160178" y="536971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E2D69"/>
                </a:solidFill>
                <a:latin typeface="HSE Sans" panose="02000000000000000000" pitchFamily="50" charset="-52"/>
              </a:rPr>
              <a:t>Содержание</a:t>
            </a:r>
            <a:endParaRPr lang="ru-RU" sz="1000" dirty="0">
              <a:solidFill>
                <a:srgbClr val="0E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AA738D-FA51-A34E-B5B7-025EC2B33E8F}"/>
              </a:ext>
            </a:extLst>
          </p:cNvPr>
          <p:cNvSpPr txBox="1"/>
          <p:nvPr/>
        </p:nvSpPr>
        <p:spPr>
          <a:xfrm>
            <a:off x="596149" y="6105808"/>
            <a:ext cx="11123938" cy="646331"/>
          </a:xfrm>
          <a:prstGeom prst="rect">
            <a:avLst/>
          </a:prstGeom>
          <a:noFill/>
        </p:spPr>
        <p:txBody>
          <a:bodyPr wrap="square" numCol="3" spcCol="252000" rtlCol="0" anchor="t" anchorCtr="0">
            <a:spAutoFit/>
          </a:bodyPr>
          <a:lstStyle/>
          <a:p>
            <a:pPr>
              <a:spcBef>
                <a:spcPts val="1200"/>
              </a:spcBef>
            </a:pPr>
            <a:endParaRPr lang="ru-RU" sz="1300" dirty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BCB294-B9B2-1D44-8ADB-EB69E32BE26E}"/>
              </a:ext>
            </a:extLst>
          </p:cNvPr>
          <p:cNvSpPr txBox="1"/>
          <p:nvPr/>
        </p:nvSpPr>
        <p:spPr>
          <a:xfrm>
            <a:off x="459690" y="1317960"/>
            <a:ext cx="1115018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165100" lvl="0">
              <a:buClr>
                <a:srgbClr val="003F82"/>
              </a:buClr>
              <a:buSzPts val="1000"/>
            </a:pPr>
            <a:r>
              <a:rPr lang="ru-RU" sz="2400" dirty="0">
                <a:solidFill>
                  <a:srgbClr val="003F82"/>
                </a:solidFill>
                <a:latin typeface="HSE Sans" panose="02000000000000000000" pitchFamily="50" charset="-52"/>
              </a:rPr>
              <a:t>Динамика численности </a:t>
            </a:r>
            <a:r>
              <a:rPr lang="ru-RU" sz="2400" dirty="0" smtClean="0">
                <a:solidFill>
                  <a:srgbClr val="003F82"/>
                </a:solidFill>
                <a:latin typeface="HSE Sans" panose="02000000000000000000" pitchFamily="50" charset="-52"/>
              </a:rPr>
              <a:t>контингента </a:t>
            </a:r>
            <a:r>
              <a:rPr lang="ru-RU" sz="2400" dirty="0">
                <a:solidFill>
                  <a:srgbClr val="003F82"/>
                </a:solidFill>
                <a:latin typeface="HSE Sans" panose="02000000000000000000" pitchFamily="50" charset="-52"/>
              </a:rPr>
              <a:t>студентов и </a:t>
            </a:r>
            <a:r>
              <a:rPr lang="ru-RU" sz="2400" dirty="0" smtClean="0">
                <a:solidFill>
                  <a:srgbClr val="003F82"/>
                </a:solidFill>
                <a:latin typeface="HSE Sans" panose="02000000000000000000" pitchFamily="50" charset="-52"/>
              </a:rPr>
              <a:t>магистрантов</a:t>
            </a:r>
            <a:endParaRPr lang="ru-RU" sz="2400" dirty="0">
              <a:solidFill>
                <a:srgbClr val="003F82"/>
              </a:solidFill>
              <a:latin typeface="HSE Sans" panose="020000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67F254-00F8-F047-AC8B-76CBADF2E803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492100" y="464161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2022/2023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376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21" name="Chart 23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52640"/>
              </p:ext>
            </p:extLst>
          </p:nvPr>
        </p:nvGraphicFramePr>
        <p:xfrm>
          <a:off x="169293" y="1821416"/>
          <a:ext cx="4466715" cy="468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1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112564"/>
              </p:ext>
            </p:extLst>
          </p:nvPr>
        </p:nvGraphicFramePr>
        <p:xfrm>
          <a:off x="4378555" y="1821416"/>
          <a:ext cx="3810000" cy="25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92140"/>
              </p:ext>
            </p:extLst>
          </p:nvPr>
        </p:nvGraphicFramePr>
        <p:xfrm>
          <a:off x="5468109" y="4836327"/>
          <a:ext cx="6453877" cy="1805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87">
                  <a:extLst>
                    <a:ext uri="{9D8B030D-6E8A-4147-A177-3AD203B41FA5}">
                      <a16:colId xmlns="" xmlns:a16="http://schemas.microsoft.com/office/drawing/2014/main" val="269924110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663656049"/>
                    </a:ext>
                  </a:extLst>
                </a:gridCol>
                <a:gridCol w="969264">
                  <a:extLst>
                    <a:ext uri="{9D8B030D-6E8A-4147-A177-3AD203B41FA5}">
                      <a16:colId xmlns="" xmlns:a16="http://schemas.microsoft.com/office/drawing/2014/main" val="1212921757"/>
                    </a:ext>
                  </a:extLst>
                </a:gridCol>
                <a:gridCol w="923544">
                  <a:extLst>
                    <a:ext uri="{9D8B030D-6E8A-4147-A177-3AD203B41FA5}">
                      <a16:colId xmlns="" xmlns:a16="http://schemas.microsoft.com/office/drawing/2014/main" val="2752920792"/>
                    </a:ext>
                  </a:extLst>
                </a:gridCol>
                <a:gridCol w="960120">
                  <a:extLst>
                    <a:ext uri="{9D8B030D-6E8A-4147-A177-3AD203B41FA5}">
                      <a16:colId xmlns="" xmlns:a16="http://schemas.microsoft.com/office/drawing/2014/main" val="431216152"/>
                    </a:ext>
                  </a:extLst>
                </a:gridCol>
                <a:gridCol w="941832">
                  <a:extLst>
                    <a:ext uri="{9D8B030D-6E8A-4147-A177-3AD203B41FA5}">
                      <a16:colId xmlns="" xmlns:a16="http://schemas.microsoft.com/office/drawing/2014/main" val="104301968"/>
                    </a:ext>
                  </a:extLst>
                </a:gridCol>
                <a:gridCol w="958330">
                  <a:extLst>
                    <a:ext uri="{9D8B030D-6E8A-4147-A177-3AD203B41FA5}">
                      <a16:colId xmlns="" xmlns:a16="http://schemas.microsoft.com/office/drawing/2014/main" val="3501088671"/>
                    </a:ext>
                  </a:extLst>
                </a:gridCol>
              </a:tblGrid>
              <a:tr h="300942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ОП </a:t>
                      </a:r>
                      <a:r>
                        <a:rPr lang="ru-RU" sz="1600" b="1" u="none" strike="noStrike" dirty="0" err="1">
                          <a:effectLst/>
                          <a:latin typeface="HSE Sans" panose="02000000000000000000" pitchFamily="50" charset="-52"/>
                        </a:rPr>
                        <a:t>бакалавриата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Специалитет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ОП магистратуры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8713037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КЦП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КЦП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КЦП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факт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417556885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2023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609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640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80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300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307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31845749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2022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495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485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299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259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290452943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2021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425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579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95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96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252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158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573160204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2020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467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427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120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134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SE Sans" panose="02000000000000000000" pitchFamily="50" charset="-52"/>
                        </a:rPr>
                        <a:t>224</a:t>
                      </a:r>
                      <a:endParaRPr lang="ru-RU" sz="16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188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179169253"/>
                  </a:ext>
                </a:extLst>
              </a:tr>
            </a:tbl>
          </a:graphicData>
        </a:graphic>
      </p:graphicFrame>
      <p:graphicFrame>
        <p:nvGraphicFramePr>
          <p:cNvPr id="25" name="Chart 24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69387"/>
              </p:ext>
            </p:extLst>
          </p:nvPr>
        </p:nvGraphicFramePr>
        <p:xfrm>
          <a:off x="8111986" y="1819685"/>
          <a:ext cx="3810000" cy="294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95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AA738D-FA51-A34E-B5B7-025EC2B33E8F}"/>
              </a:ext>
            </a:extLst>
          </p:cNvPr>
          <p:cNvSpPr txBox="1"/>
          <p:nvPr/>
        </p:nvSpPr>
        <p:spPr>
          <a:xfrm>
            <a:off x="596149" y="6105808"/>
            <a:ext cx="11123938" cy="646331"/>
          </a:xfrm>
          <a:prstGeom prst="rect">
            <a:avLst/>
          </a:prstGeom>
          <a:noFill/>
        </p:spPr>
        <p:txBody>
          <a:bodyPr wrap="square" numCol="3" spcCol="252000" rtlCol="0" anchor="t" anchorCtr="0">
            <a:spAutoFit/>
          </a:bodyPr>
          <a:lstStyle/>
          <a:p>
            <a:pPr>
              <a:spcBef>
                <a:spcPts val="1200"/>
              </a:spcBef>
            </a:pPr>
            <a:endParaRPr lang="ru-RU" sz="1300" dirty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BCB294-B9B2-1D44-8ADB-EB69E32BE26E}"/>
              </a:ext>
            </a:extLst>
          </p:cNvPr>
          <p:cNvSpPr txBox="1"/>
          <p:nvPr/>
        </p:nvSpPr>
        <p:spPr>
          <a:xfrm>
            <a:off x="6143326" y="1241576"/>
            <a:ext cx="536722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165100" lvl="0" algn="ctr">
              <a:buClr>
                <a:srgbClr val="003F82"/>
              </a:buClr>
              <a:buSzPts val="1000"/>
            </a:pPr>
            <a:r>
              <a:rPr lang="ru-RU" sz="1400" b="1" i="1" dirty="0" smtClean="0">
                <a:latin typeface="HSE Sans" panose="02000000000000000000" pitchFamily="50" charset="-52"/>
              </a:rPr>
              <a:t>Численность коммерческих студентов (за исключением обучающихся за счет средств НИУ ВШЭ), чел.</a:t>
            </a:r>
            <a:endParaRPr lang="ru-RU" sz="1400" b="1" i="1" dirty="0">
              <a:latin typeface="HSE Sans" panose="020000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67F254-00F8-F047-AC8B-76CBADF2E803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492100" y="464161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2022/2023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376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12329"/>
              </p:ext>
            </p:extLst>
          </p:nvPr>
        </p:nvGraphicFramePr>
        <p:xfrm>
          <a:off x="6046715" y="1710975"/>
          <a:ext cx="5726074" cy="4980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4309">
                  <a:extLst>
                    <a:ext uri="{9D8B030D-6E8A-4147-A177-3AD203B41FA5}">
                      <a16:colId xmlns="" xmlns:a16="http://schemas.microsoft.com/office/drawing/2014/main" val="354091669"/>
                    </a:ext>
                  </a:extLst>
                </a:gridCol>
                <a:gridCol w="610353">
                  <a:extLst>
                    <a:ext uri="{9D8B030D-6E8A-4147-A177-3AD203B41FA5}">
                      <a16:colId xmlns="" xmlns:a16="http://schemas.microsoft.com/office/drawing/2014/main" val="2310566476"/>
                    </a:ext>
                  </a:extLst>
                </a:gridCol>
                <a:gridCol w="610353">
                  <a:extLst>
                    <a:ext uri="{9D8B030D-6E8A-4147-A177-3AD203B41FA5}">
                      <a16:colId xmlns="" xmlns:a16="http://schemas.microsoft.com/office/drawing/2014/main" val="26858727"/>
                    </a:ext>
                  </a:extLst>
                </a:gridCol>
                <a:gridCol w="610353">
                  <a:extLst>
                    <a:ext uri="{9D8B030D-6E8A-4147-A177-3AD203B41FA5}">
                      <a16:colId xmlns="" xmlns:a16="http://schemas.microsoft.com/office/drawing/2014/main" val="3891261659"/>
                    </a:ext>
                  </a:extLst>
                </a:gridCol>
                <a:gridCol w="610353">
                  <a:extLst>
                    <a:ext uri="{9D8B030D-6E8A-4147-A177-3AD203B41FA5}">
                      <a16:colId xmlns="" xmlns:a16="http://schemas.microsoft.com/office/drawing/2014/main" val="1753514443"/>
                    </a:ext>
                  </a:extLst>
                </a:gridCol>
                <a:gridCol w="610353">
                  <a:extLst>
                    <a:ext uri="{9D8B030D-6E8A-4147-A177-3AD203B41FA5}">
                      <a16:colId xmlns="" xmlns:a16="http://schemas.microsoft.com/office/drawing/2014/main" val="4086811266"/>
                    </a:ext>
                  </a:extLst>
                </a:gridCol>
              </a:tblGrid>
              <a:tr h="332003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445532233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effectLst/>
                          <a:latin typeface="HSE Sans" panose="02000000000000000000" pitchFamily="50" charset="-52"/>
                        </a:rPr>
                        <a:t>Бакалавриат</a:t>
                      </a:r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, </a:t>
                      </a:r>
                      <a:r>
                        <a:rPr lang="ru-RU" sz="1600" b="1" u="none" strike="noStrike" dirty="0" err="1">
                          <a:effectLst/>
                          <a:latin typeface="HSE Sans" panose="02000000000000000000" pitchFamily="50" charset="-52"/>
                        </a:rPr>
                        <a:t>специалитет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258000352"/>
                  </a:ext>
                </a:extLst>
              </a:tr>
              <a:tr h="66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 - Инфокоммуникационные технологии и системы связи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367351474"/>
                  </a:ext>
                </a:extLst>
              </a:tr>
              <a:tr h="66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 - Информационная безопасность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214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258622059"/>
                  </a:ext>
                </a:extLst>
              </a:tr>
              <a:tr h="66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 - Информатика и вычислительная техника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412862422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 - Прикладная математика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86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906936046"/>
                  </a:ext>
                </a:extLst>
              </a:tr>
              <a:tr h="66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 - Компьютерная безопасность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138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283341280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Магистратура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349765034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HSE Sans" panose="02000000000000000000" pitchFamily="50" charset="-52"/>
                        </a:rPr>
                        <a:t> - по всем ОП магистратуры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75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HSE Sans" panose="02000000000000000000" pitchFamily="50" charset="-52"/>
                        </a:rPr>
                        <a:t>138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386981075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МИЭМ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970641940"/>
                  </a:ext>
                </a:extLst>
              </a:tr>
              <a:tr h="33200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524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553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652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HSE Sans" panose="02000000000000000000" pitchFamily="50" charset="-52"/>
                        </a:rPr>
                        <a:t>656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HSE Sans" panose="02000000000000000000" pitchFamily="50" charset="-52"/>
                        </a:rPr>
                        <a:t>839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192491494"/>
                  </a:ext>
                </a:extLst>
              </a:tr>
            </a:tbl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809729"/>
              </p:ext>
            </p:extLst>
          </p:nvPr>
        </p:nvGraphicFramePr>
        <p:xfrm>
          <a:off x="280575" y="1208726"/>
          <a:ext cx="5713437" cy="539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76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21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Итоги пересдач, % от контингента студентов, допущенных к пересдачам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23009"/>
              </p:ext>
            </p:extLst>
          </p:nvPr>
        </p:nvGraphicFramePr>
        <p:xfrm>
          <a:off x="534612" y="2204158"/>
          <a:ext cx="4595172" cy="3858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740">
                  <a:extLst>
                    <a:ext uri="{9D8B030D-6E8A-4147-A177-3AD203B41FA5}">
                      <a16:colId xmlns="" xmlns:a16="http://schemas.microsoft.com/office/drawing/2014/main" val="2335026128"/>
                    </a:ext>
                  </a:extLst>
                </a:gridCol>
                <a:gridCol w="1133856">
                  <a:extLst>
                    <a:ext uri="{9D8B030D-6E8A-4147-A177-3AD203B41FA5}">
                      <a16:colId xmlns="" xmlns:a16="http://schemas.microsoft.com/office/drawing/2014/main" val="1284205208"/>
                    </a:ext>
                  </a:extLst>
                </a:gridCol>
                <a:gridCol w="1179576">
                  <a:extLst>
                    <a:ext uri="{9D8B030D-6E8A-4147-A177-3AD203B41FA5}">
                      <a16:colId xmlns="" xmlns:a16="http://schemas.microsoft.com/office/drawing/2014/main" val="3111380339"/>
                    </a:ext>
                  </a:extLst>
                </a:gridCol>
              </a:tblGrid>
              <a:tr h="584762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по итогам 1-2 модуля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по итогам 3-4 модуля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236572633"/>
                  </a:ext>
                </a:extLst>
              </a:tr>
              <a:tr h="813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ВСЕГО студентов (на начало сессии 2 и 4 модуля)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2317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2133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948298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не имели задолженностей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1605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1345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65703336"/>
                  </a:ext>
                </a:extLst>
              </a:tr>
              <a:tr h="606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имели 1-2 задолженности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570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17375539"/>
                  </a:ext>
                </a:extLst>
              </a:tr>
              <a:tr h="606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допущены к пересдачам с 3 и более задолженностями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52285353"/>
                  </a:ext>
                </a:extLst>
              </a:tr>
              <a:tr h="606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отчислены по итогам сессии (1-2 и 3-4 модулей)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48540138"/>
                  </a:ext>
                </a:extLst>
              </a:tr>
            </a:tbl>
          </a:graphicData>
        </a:graphic>
      </p:graphicFrame>
      <p:graphicFrame>
        <p:nvGraphicFramePr>
          <p:cNvPr id="25" name="Chart 3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35225"/>
              </p:ext>
            </p:extLst>
          </p:nvPr>
        </p:nvGraphicFramePr>
        <p:xfrm>
          <a:off x="5172837" y="2204158"/>
          <a:ext cx="6838950" cy="385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60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Итоги пересдач, % от контингента студентов, допущенных к пересдачам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21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16942"/>
              </p:ext>
            </p:extLst>
          </p:nvPr>
        </p:nvGraphicFramePr>
        <p:xfrm>
          <a:off x="5685740" y="2423604"/>
          <a:ext cx="5921407" cy="266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263">
                  <a:extLst>
                    <a:ext uri="{9D8B030D-6E8A-4147-A177-3AD203B41FA5}">
                      <a16:colId xmlns="" xmlns:a16="http://schemas.microsoft.com/office/drawing/2014/main" val="3553762242"/>
                    </a:ext>
                  </a:extLst>
                </a:gridCol>
                <a:gridCol w="1200072">
                  <a:extLst>
                    <a:ext uri="{9D8B030D-6E8A-4147-A177-3AD203B41FA5}">
                      <a16:colId xmlns="" xmlns:a16="http://schemas.microsoft.com/office/drawing/2014/main" val="4283909302"/>
                    </a:ext>
                  </a:extLst>
                </a:gridCol>
                <a:gridCol w="1200072">
                  <a:extLst>
                    <a:ext uri="{9D8B030D-6E8A-4147-A177-3AD203B41FA5}">
                      <a16:colId xmlns="" xmlns:a16="http://schemas.microsoft.com/office/drawing/2014/main" val="115854657"/>
                    </a:ext>
                  </a:extLst>
                </a:gridCol>
              </a:tblGrid>
              <a:tr h="444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HSE Sans" panose="02000000000000000000" pitchFamily="50" charset="-52"/>
                        </a:rPr>
                        <a:t>всего студентов на </a:t>
                      </a:r>
                      <a:r>
                        <a:rPr lang="ru-RU" sz="20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30.06.2023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effectLst/>
                          <a:latin typeface="HSE Sans" panose="02000000000000000000" pitchFamily="50" charset="-52"/>
                        </a:rPr>
                        <a:t>2117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60809962"/>
                  </a:ext>
                </a:extLst>
              </a:tr>
              <a:tr h="8899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HSE Sans" panose="02000000000000000000" pitchFamily="50" charset="-52"/>
                        </a:rPr>
                        <a:t>успешно переведены на следующий курс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HSE Sans" panose="02000000000000000000" pitchFamily="50" charset="-52"/>
                        </a:rPr>
                        <a:t>1345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>
                          <a:effectLst/>
                          <a:latin typeface="HSE Sans" panose="02000000000000000000" pitchFamily="50" charset="-52"/>
                        </a:rPr>
                        <a:t>64%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85553950"/>
                  </a:ext>
                </a:extLst>
              </a:tr>
              <a:tr h="8899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HSE Sans" panose="02000000000000000000" pitchFamily="50" charset="-52"/>
                        </a:rPr>
                        <a:t>отклонились от типовой траектории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HSE Sans" panose="02000000000000000000" pitchFamily="50" charset="-52"/>
                        </a:rPr>
                        <a:t>285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 smtClean="0">
                          <a:effectLst/>
                          <a:latin typeface="HSE Sans" panose="02000000000000000000" pitchFamily="50" charset="-52"/>
                        </a:rPr>
                        <a:t>13%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45630026"/>
                  </a:ext>
                </a:extLst>
              </a:tr>
              <a:tr h="4449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HSE Sans" panose="02000000000000000000" pitchFamily="50" charset="-52"/>
                        </a:rPr>
                        <a:t>успешно </a:t>
                      </a:r>
                      <a:r>
                        <a:rPr lang="ru-RU" sz="2000" u="none" strike="noStrike" dirty="0" smtClean="0">
                          <a:effectLst/>
                          <a:latin typeface="HSE Sans" panose="02000000000000000000" pitchFamily="50" charset="-52"/>
                        </a:rPr>
                        <a:t>защитили </a:t>
                      </a:r>
                      <a:r>
                        <a:rPr lang="ru-RU" sz="2000" u="none" strike="noStrike" dirty="0">
                          <a:effectLst/>
                          <a:latin typeface="HSE Sans" panose="02000000000000000000" pitchFamily="50" charset="-52"/>
                        </a:rPr>
                        <a:t>ВКР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  <a:latin typeface="HSE Sans" panose="02000000000000000000" pitchFamily="50" charset="-52"/>
                        </a:rPr>
                        <a:t>487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23%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27248374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16653"/>
              </p:ext>
            </p:extLst>
          </p:nvPr>
        </p:nvGraphicFramePr>
        <p:xfrm>
          <a:off x="417576" y="1979302"/>
          <a:ext cx="4572000" cy="456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12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студентов, отчисленных за учебный год в целом, по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ОП (чел.)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6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32210"/>
              </p:ext>
            </p:extLst>
          </p:nvPr>
        </p:nvGraphicFramePr>
        <p:xfrm>
          <a:off x="338328" y="2057400"/>
          <a:ext cx="1152144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9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Количество</a:t>
            </a:r>
            <a:r>
              <a:rPr lang="en-US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отчисленных по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видам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отчислений</a:t>
            </a:r>
            <a:r>
              <a:rPr lang="en-US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(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за 2022/2023) 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Центр управления образовательными программами МИЭМ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15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48075"/>
              </p:ext>
            </p:extLst>
          </p:nvPr>
        </p:nvGraphicFramePr>
        <p:xfrm>
          <a:off x="365760" y="1979302"/>
          <a:ext cx="11048491" cy="4440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344">
                  <a:extLst>
                    <a:ext uri="{9D8B030D-6E8A-4147-A177-3AD203B41FA5}">
                      <a16:colId xmlns="" xmlns:a16="http://schemas.microsoft.com/office/drawing/2014/main" val="3515323442"/>
                    </a:ext>
                  </a:extLst>
                </a:gridCol>
                <a:gridCol w="704088">
                  <a:extLst>
                    <a:ext uri="{9D8B030D-6E8A-4147-A177-3AD203B41FA5}">
                      <a16:colId xmlns="" xmlns:a16="http://schemas.microsoft.com/office/drawing/2014/main" val="941103298"/>
                    </a:ext>
                  </a:extLst>
                </a:gridCol>
                <a:gridCol w="1316736">
                  <a:extLst>
                    <a:ext uri="{9D8B030D-6E8A-4147-A177-3AD203B41FA5}">
                      <a16:colId xmlns="" xmlns:a16="http://schemas.microsoft.com/office/drawing/2014/main" val="4083146873"/>
                    </a:ext>
                  </a:extLst>
                </a:gridCol>
                <a:gridCol w="646390">
                  <a:extLst>
                    <a:ext uri="{9D8B030D-6E8A-4147-A177-3AD203B41FA5}">
                      <a16:colId xmlns="" xmlns:a16="http://schemas.microsoft.com/office/drawing/2014/main" val="492649272"/>
                    </a:ext>
                  </a:extLst>
                </a:gridCol>
                <a:gridCol w="1447586">
                  <a:extLst>
                    <a:ext uri="{9D8B030D-6E8A-4147-A177-3AD203B41FA5}">
                      <a16:colId xmlns="" xmlns:a16="http://schemas.microsoft.com/office/drawing/2014/main" val="3710001974"/>
                    </a:ext>
                  </a:extLst>
                </a:gridCol>
                <a:gridCol w="667512">
                  <a:extLst>
                    <a:ext uri="{9D8B030D-6E8A-4147-A177-3AD203B41FA5}">
                      <a16:colId xmlns="" xmlns:a16="http://schemas.microsoft.com/office/drawing/2014/main" val="3140649825"/>
                    </a:ext>
                  </a:extLst>
                </a:gridCol>
                <a:gridCol w="1419860">
                  <a:extLst>
                    <a:ext uri="{9D8B030D-6E8A-4147-A177-3AD203B41FA5}">
                      <a16:colId xmlns="" xmlns:a16="http://schemas.microsoft.com/office/drawing/2014/main" val="2794247985"/>
                    </a:ext>
                  </a:extLst>
                </a:gridCol>
                <a:gridCol w="722376">
                  <a:extLst>
                    <a:ext uri="{9D8B030D-6E8A-4147-A177-3AD203B41FA5}">
                      <a16:colId xmlns="" xmlns:a16="http://schemas.microsoft.com/office/drawing/2014/main" val="818312183"/>
                    </a:ext>
                  </a:extLst>
                </a:gridCol>
                <a:gridCol w="1371599">
                  <a:extLst>
                    <a:ext uri="{9D8B030D-6E8A-4147-A177-3AD203B41FA5}">
                      <a16:colId xmlns="" xmlns:a16="http://schemas.microsoft.com/office/drawing/2014/main" val="837803598"/>
                    </a:ext>
                  </a:extLst>
                </a:gridCol>
              </a:tblGrid>
              <a:tr h="8732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бакалавриат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магистратура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специалитет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ВСЕГО: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722796"/>
                  </a:ext>
                </a:extLst>
              </a:tr>
              <a:tr h="82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чел.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% от общего числа отчисленных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24468934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по собственному желанию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40,69%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73,33%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34,88%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85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41,87%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8961996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перевод в другой вуз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19,31%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0,00%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32,56%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20,69%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47496586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отчислены за академическую неуспеваемость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54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37,24%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20,00%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30,23%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34,48%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8229056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отчислены по другим основаниям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2,76%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6,67%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2,33%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2,96%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00440702"/>
                  </a:ext>
                </a:extLst>
              </a:tr>
              <a:tr h="408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всего отчислено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HSE Sans" panose="02000000000000000000" pitchFamily="50" charset="-52"/>
                        </a:rPr>
                        <a:t>145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HSE Sans" panose="02000000000000000000" pitchFamily="50" charset="-52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HSE Sans" panose="02000000000000000000" pitchFamily="50" charset="-52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HSE Sans" panose="02000000000000000000" pitchFamily="50" charset="-52"/>
                        </a:rPr>
                        <a:t>203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HSE Sans" panose="02000000000000000000" pitchFamily="50" charset="-52"/>
                        </a:rPr>
                        <a:t>100,00%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440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9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1153893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отчисленных по видам 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отчислений</a:t>
            </a:r>
            <a:r>
              <a:rPr lang="en-US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(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сравнение по годам) 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Отдел организации, планирования и контроля учебного процесса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34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Об итогах обучения студентов МИЭМ НИУ ВШЭ  в </a:t>
            </a:r>
            <a:r>
              <a:rPr lang="ru-RU" sz="10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2021/2022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</a:rPr>
              <a:t>учебном году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39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Количественные</a:t>
            </a:r>
            <a:r>
              <a:rPr lang="ru-RU" sz="1000" b="1" dirty="0">
                <a:latin typeface="HSE Sans" panose="02000000000000000000" pitchFamily="2" charset="0"/>
                <a:sym typeface="Arial"/>
              </a:rPr>
              <a:t> </a:t>
            </a:r>
            <a:r>
              <a:rPr lang="ru-RU" sz="1000" dirty="0">
                <a:solidFill>
                  <a:srgbClr val="102D69"/>
                </a:solidFill>
                <a:latin typeface="HSE Sans" panose="02000000000000000000" pitchFamily="2" charset="0"/>
                <a:sym typeface="Arial"/>
              </a:rPr>
              <a:t>показатели контингента (численность, динамика)</a:t>
            </a:r>
            <a:endParaRPr lang="ru-RU" sz="1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603385"/>
              </p:ext>
            </p:extLst>
          </p:nvPr>
        </p:nvGraphicFramePr>
        <p:xfrm>
          <a:off x="8995876" y="2620327"/>
          <a:ext cx="2819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775533"/>
              </p:ext>
            </p:extLst>
          </p:nvPr>
        </p:nvGraphicFramePr>
        <p:xfrm>
          <a:off x="6099416" y="2620327"/>
          <a:ext cx="286702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67919"/>
              </p:ext>
            </p:extLst>
          </p:nvPr>
        </p:nvGraphicFramePr>
        <p:xfrm>
          <a:off x="3213341" y="2629852"/>
          <a:ext cx="287655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57576"/>
              </p:ext>
            </p:extLst>
          </p:nvPr>
        </p:nvGraphicFramePr>
        <p:xfrm>
          <a:off x="186501" y="2582227"/>
          <a:ext cx="28956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69293" y="464363"/>
            <a:ext cx="1152686" cy="811806"/>
            <a:chOff x="169293" y="464363"/>
            <a:chExt cx="1152686" cy="811806"/>
          </a:xfrm>
        </p:grpSpPr>
        <p:pic>
          <p:nvPicPr>
            <p:cNvPr id="21" name="Picture 4" descr="Icon&#10;&#10;Description automatically generated">
              <a:extLst>
                <a:ext uri="{FF2B5EF4-FFF2-40B4-BE49-F238E27FC236}">
                  <a16:creationId xmlns="" xmlns:a16="http://schemas.microsoft.com/office/drawing/2014/main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7199" y="464363"/>
              <a:ext cx="448276" cy="4482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9293" y="933221"/>
              <a:ext cx="1152686" cy="342948"/>
            </a:xfrm>
            <a:prstGeom prst="rect">
              <a:avLst/>
            </a:prstGeom>
          </p:spPr>
        </p:pic>
      </p:grp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640644"/>
              </p:ext>
            </p:extLst>
          </p:nvPr>
        </p:nvGraphicFramePr>
        <p:xfrm>
          <a:off x="3091626" y="2368388"/>
          <a:ext cx="3090545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57113"/>
              </p:ext>
            </p:extLst>
          </p:nvPr>
        </p:nvGraphicFramePr>
        <p:xfrm>
          <a:off x="6211606" y="2372334"/>
          <a:ext cx="2857499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31075"/>
              </p:ext>
            </p:extLst>
          </p:nvPr>
        </p:nvGraphicFramePr>
        <p:xfrm>
          <a:off x="9099586" y="2368388"/>
          <a:ext cx="2874645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1411"/>
              </p:ext>
            </p:extLst>
          </p:nvPr>
        </p:nvGraphicFramePr>
        <p:xfrm>
          <a:off x="227366" y="2386621"/>
          <a:ext cx="2827020" cy="267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1110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schemas.microsoft.com/office/2006/documentManagement/types"/>
    <ds:schemaRef ds:uri="http://purl.org/dc/terms/"/>
    <ds:schemaRef ds:uri="9875bd71-cde8-496c-a136-433f55d5e6d0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96afe77-3acb-4328-97fc-408e1bde3e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1416</Words>
  <Application>Microsoft Office PowerPoint</Application>
  <PresentationFormat>Произвольный</PresentationFormat>
  <Paragraphs>440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Пользователь Windows</cp:lastModifiedBy>
  <cp:revision>116</cp:revision>
  <cp:lastPrinted>2021-11-11T13:08:42Z</cp:lastPrinted>
  <dcterms:created xsi:type="dcterms:W3CDTF">2021-11-11T08:52:47Z</dcterms:created>
  <dcterms:modified xsi:type="dcterms:W3CDTF">2024-03-11T11:06:52Z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